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
  </p:notesMasterIdLst>
  <p:sldIdLst>
    <p:sldId id="256" r:id="rId2"/>
    <p:sldId id="257" r:id="rId3"/>
    <p:sldId id="268" r:id="rId4"/>
    <p:sldId id="259" r:id="rId5"/>
    <p:sldId id="260" r:id="rId6"/>
    <p:sldId id="261" r:id="rId7"/>
    <p:sldId id="262" r:id="rId8"/>
    <p:sldId id="263" r:id="rId9"/>
    <p:sldId id="264" r:id="rId10"/>
    <p:sldId id="265" r:id="rId11"/>
    <p:sldId id="266" r:id="rId12"/>
    <p:sldId id="267" r:id="rId13"/>
  </p:sldIdLst>
  <p:sldSz cx="7556500" cy="10693400"/>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ugaku154" initials="k" lastIdx="0" clrIdx="0">
    <p:extLst>
      <p:ext uri="{19B8F6BF-5375-455C-9EA6-DF929625EA0E}">
        <p15:presenceInfo xmlns:p15="http://schemas.microsoft.com/office/powerpoint/2012/main" userId="kougaku154"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900" y="-1020"/>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45448" cy="497838"/>
          </a:xfrm>
          <a:prstGeom prst="rect">
            <a:avLst/>
          </a:prstGeom>
        </p:spPr>
        <p:txBody>
          <a:bodyPr vert="horz" lIns="91312" tIns="45656" rIns="91312" bIns="45656"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643" y="1"/>
            <a:ext cx="2945448" cy="497838"/>
          </a:xfrm>
          <a:prstGeom prst="rect">
            <a:avLst/>
          </a:prstGeom>
        </p:spPr>
        <p:txBody>
          <a:bodyPr vert="horz" lIns="91312" tIns="45656" rIns="91312" bIns="45656" rtlCol="0"/>
          <a:lstStyle>
            <a:lvl1pPr algn="r">
              <a:defRPr sz="1200"/>
            </a:lvl1pPr>
          </a:lstStyle>
          <a:p>
            <a:fld id="{7201CC01-6271-4609-B666-05FC701A5DBA}" type="datetimeFigureOut">
              <a:rPr kumimoji="1" lang="ja-JP" altLang="en-US" smtClean="0"/>
              <a:t>2024/8/2</a:t>
            </a:fld>
            <a:endParaRPr kumimoji="1" lang="ja-JP" altLang="en-US"/>
          </a:p>
        </p:txBody>
      </p:sp>
      <p:sp>
        <p:nvSpPr>
          <p:cNvPr id="4" name="スライド イメージ プレースホルダー 3"/>
          <p:cNvSpPr>
            <a:spLocks noGrp="1" noRot="1" noChangeAspect="1"/>
          </p:cNvSpPr>
          <p:nvPr>
            <p:ph type="sldImg" idx="2"/>
          </p:nvPr>
        </p:nvSpPr>
        <p:spPr>
          <a:xfrm>
            <a:off x="2214563" y="1241425"/>
            <a:ext cx="2368550" cy="3349625"/>
          </a:xfrm>
          <a:prstGeom prst="rect">
            <a:avLst/>
          </a:prstGeom>
          <a:noFill/>
          <a:ln w="12700">
            <a:solidFill>
              <a:prstClr val="black"/>
            </a:solidFill>
          </a:ln>
        </p:spPr>
        <p:txBody>
          <a:bodyPr vert="horz" lIns="91312" tIns="45656" rIns="91312" bIns="45656" rtlCol="0" anchor="ctr"/>
          <a:lstStyle/>
          <a:p>
            <a:endParaRPr lang="ja-JP" altLang="en-US"/>
          </a:p>
        </p:txBody>
      </p:sp>
      <p:sp>
        <p:nvSpPr>
          <p:cNvPr id="5" name="ノート プレースホルダー 4"/>
          <p:cNvSpPr>
            <a:spLocks noGrp="1"/>
          </p:cNvSpPr>
          <p:nvPr>
            <p:ph type="body" sz="quarter" idx="3"/>
          </p:nvPr>
        </p:nvSpPr>
        <p:spPr>
          <a:xfrm>
            <a:off x="680085" y="4777027"/>
            <a:ext cx="5437506" cy="3908187"/>
          </a:xfrm>
          <a:prstGeom prst="rect">
            <a:avLst/>
          </a:prstGeom>
        </p:spPr>
        <p:txBody>
          <a:bodyPr vert="horz" lIns="91312" tIns="45656" rIns="91312" bIns="4565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800"/>
            <a:ext cx="2945448" cy="497838"/>
          </a:xfrm>
          <a:prstGeom prst="rect">
            <a:avLst/>
          </a:prstGeom>
        </p:spPr>
        <p:txBody>
          <a:bodyPr vert="horz" lIns="91312" tIns="45656" rIns="91312" bIns="4565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643" y="9428800"/>
            <a:ext cx="2945448" cy="497838"/>
          </a:xfrm>
          <a:prstGeom prst="rect">
            <a:avLst/>
          </a:prstGeom>
        </p:spPr>
        <p:txBody>
          <a:bodyPr vert="horz" lIns="91312" tIns="45656" rIns="91312" bIns="45656" rtlCol="0" anchor="b"/>
          <a:lstStyle>
            <a:lvl1pPr algn="r">
              <a:defRPr sz="1200"/>
            </a:lvl1pPr>
          </a:lstStyle>
          <a:p>
            <a:fld id="{E3951531-F4B5-4ED3-8725-DDB949CFCAD9}" type="slidenum">
              <a:rPr kumimoji="1" lang="ja-JP" altLang="en-US" smtClean="0"/>
              <a:t>‹#›</a:t>
            </a:fld>
            <a:endParaRPr kumimoji="1" lang="ja-JP" altLang="en-US"/>
          </a:p>
        </p:txBody>
      </p:sp>
    </p:spTree>
    <p:extLst>
      <p:ext uri="{BB962C8B-B14F-4D97-AF65-F5344CB8AC3E}">
        <p14:creationId xmlns:p14="http://schemas.microsoft.com/office/powerpoint/2010/main" val="419828856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951531-F4B5-4ED3-8725-DDB949CFCAD9}" type="slidenum">
              <a:rPr kumimoji="1" lang="ja-JP" altLang="en-US" smtClean="0"/>
              <a:t>3</a:t>
            </a:fld>
            <a:endParaRPr kumimoji="1" lang="ja-JP" altLang="en-US"/>
          </a:p>
        </p:txBody>
      </p:sp>
    </p:spTree>
    <p:extLst>
      <p:ext uri="{BB962C8B-B14F-4D97-AF65-F5344CB8AC3E}">
        <p14:creationId xmlns:p14="http://schemas.microsoft.com/office/powerpoint/2010/main" val="1272208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951531-F4B5-4ED3-8725-DDB949CFCAD9}" type="slidenum">
              <a:rPr kumimoji="1" lang="ja-JP" altLang="en-US" smtClean="0"/>
              <a:t>7</a:t>
            </a:fld>
            <a:endParaRPr kumimoji="1" lang="ja-JP" altLang="en-US"/>
          </a:p>
        </p:txBody>
      </p:sp>
    </p:spTree>
    <p:extLst>
      <p:ext uri="{BB962C8B-B14F-4D97-AF65-F5344CB8AC3E}">
        <p14:creationId xmlns:p14="http://schemas.microsoft.com/office/powerpoint/2010/main" val="4018501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67213" y="3314954"/>
            <a:ext cx="6428422" cy="224561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134427" y="5988304"/>
            <a:ext cx="5293995" cy="26733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300" b="0" i="0">
                <a:solidFill>
                  <a:schemeClr val="bg1"/>
                </a:solidFill>
                <a:latin typeface="Arial Unicode MS"/>
                <a:cs typeface="Arial Unicode MS"/>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2357"/>
            <a:ext cx="3456990" cy="10667276"/>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432003" y="3313595"/>
            <a:ext cx="2592070" cy="7020559"/>
          </a:xfrm>
          <a:custGeom>
            <a:avLst/>
            <a:gdLst/>
            <a:ahLst/>
            <a:cxnLst/>
            <a:rect l="l" t="t" r="r" b="b"/>
            <a:pathLst>
              <a:path w="2592070" h="7020559">
                <a:moveTo>
                  <a:pt x="2592006" y="7020001"/>
                </a:moveTo>
                <a:lnTo>
                  <a:pt x="0" y="7020001"/>
                </a:lnTo>
                <a:lnTo>
                  <a:pt x="0" y="0"/>
                </a:lnTo>
                <a:lnTo>
                  <a:pt x="2592006" y="0"/>
                </a:lnTo>
                <a:lnTo>
                  <a:pt x="2592006" y="7020001"/>
                </a:lnTo>
                <a:close/>
              </a:path>
            </a:pathLst>
          </a:custGeom>
          <a:solidFill>
            <a:srgbClr val="FFFFFF">
              <a:alpha val="75000"/>
            </a:srgbClr>
          </a:solidFill>
        </p:spPr>
        <p:txBody>
          <a:bodyPr wrap="square" lIns="0" tIns="0" rIns="0" bIns="0" rtlCol="0"/>
          <a:lstStyle/>
          <a:p>
            <a:endParaRPr/>
          </a:p>
        </p:txBody>
      </p:sp>
      <p:sp>
        <p:nvSpPr>
          <p:cNvPr id="18" name="bk object 18"/>
          <p:cNvSpPr/>
          <p:nvPr/>
        </p:nvSpPr>
        <p:spPr>
          <a:xfrm>
            <a:off x="0" y="707288"/>
            <a:ext cx="3420745" cy="1980564"/>
          </a:xfrm>
          <a:custGeom>
            <a:avLst/>
            <a:gdLst/>
            <a:ahLst/>
            <a:cxnLst/>
            <a:rect l="l" t="t" r="r" b="b"/>
            <a:pathLst>
              <a:path w="3420745" h="1980564">
                <a:moveTo>
                  <a:pt x="3420300" y="0"/>
                </a:moveTo>
                <a:lnTo>
                  <a:pt x="0" y="0"/>
                </a:lnTo>
                <a:lnTo>
                  <a:pt x="0" y="1980006"/>
                </a:lnTo>
                <a:lnTo>
                  <a:pt x="3420300" y="1980006"/>
                </a:lnTo>
                <a:lnTo>
                  <a:pt x="3420300" y="0"/>
                </a:lnTo>
                <a:close/>
              </a:path>
            </a:pathLst>
          </a:custGeom>
          <a:solidFill>
            <a:srgbClr val="8D96C2"/>
          </a:solidFill>
        </p:spPr>
        <p:txBody>
          <a:bodyPr wrap="square" lIns="0" tIns="0" rIns="0" bIns="0" rtlCol="0"/>
          <a:lstStyle/>
          <a:p>
            <a:endParaRPr/>
          </a:p>
        </p:txBody>
      </p:sp>
      <p:sp>
        <p:nvSpPr>
          <p:cNvPr id="19" name="bk object 19"/>
          <p:cNvSpPr/>
          <p:nvPr/>
        </p:nvSpPr>
        <p:spPr>
          <a:xfrm>
            <a:off x="594015" y="6099671"/>
            <a:ext cx="2268220" cy="0"/>
          </a:xfrm>
          <a:custGeom>
            <a:avLst/>
            <a:gdLst/>
            <a:ahLst/>
            <a:cxnLst/>
            <a:rect l="l" t="t" r="r" b="b"/>
            <a:pathLst>
              <a:path w="2268220">
                <a:moveTo>
                  <a:pt x="0" y="0"/>
                </a:moveTo>
                <a:lnTo>
                  <a:pt x="2268004" y="0"/>
                </a:lnTo>
              </a:path>
            </a:pathLst>
          </a:custGeom>
          <a:ln w="3175">
            <a:solidFill>
              <a:srgbClr val="000000"/>
            </a:solidFill>
          </a:ln>
        </p:spPr>
        <p:txBody>
          <a:bodyPr wrap="square" lIns="0" tIns="0" rIns="0" bIns="0" rtlCol="0"/>
          <a:lstStyle/>
          <a:p>
            <a:endParaRPr/>
          </a:p>
        </p:txBody>
      </p:sp>
      <p:sp>
        <p:nvSpPr>
          <p:cNvPr id="20" name="bk object 20"/>
          <p:cNvSpPr/>
          <p:nvPr/>
        </p:nvSpPr>
        <p:spPr>
          <a:xfrm>
            <a:off x="3947622" y="3185443"/>
            <a:ext cx="2893060" cy="0"/>
          </a:xfrm>
          <a:custGeom>
            <a:avLst/>
            <a:gdLst/>
            <a:ahLst/>
            <a:cxnLst/>
            <a:rect l="l" t="t" r="r" b="b"/>
            <a:pathLst>
              <a:path w="2893059">
                <a:moveTo>
                  <a:pt x="2892679" y="0"/>
                </a:moveTo>
                <a:lnTo>
                  <a:pt x="0" y="0"/>
                </a:lnTo>
              </a:path>
            </a:pathLst>
          </a:custGeom>
          <a:ln w="3810">
            <a:solidFill>
              <a:srgbClr val="3E3A39"/>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300" b="0" i="0">
                <a:solidFill>
                  <a:schemeClr val="bg1"/>
                </a:solidFill>
                <a:latin typeface="Arial Unicode MS"/>
                <a:cs typeface="Arial Unicode MS"/>
              </a:defRPr>
            </a:lvl1pPr>
          </a:lstStyle>
          <a:p>
            <a:endParaRPr/>
          </a:p>
        </p:txBody>
      </p:sp>
      <p:sp>
        <p:nvSpPr>
          <p:cNvPr id="3" name="Holder 3"/>
          <p:cNvSpPr>
            <a:spLocks noGrp="1"/>
          </p:cNvSpPr>
          <p:nvPr>
            <p:ph sz="half" idx="2"/>
          </p:nvPr>
        </p:nvSpPr>
        <p:spPr>
          <a:xfrm>
            <a:off x="378142" y="2459482"/>
            <a:ext cx="3289839"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3894867" y="2459482"/>
            <a:ext cx="3289839" cy="70576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300" b="0" i="0">
                <a:solidFill>
                  <a:schemeClr val="bg1"/>
                </a:solidFill>
                <a:latin typeface="Arial Unicode MS"/>
                <a:cs typeface="Arial Unicode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0039" y="808583"/>
            <a:ext cx="1054100" cy="379730"/>
          </a:xfrm>
          <a:prstGeom prst="rect">
            <a:avLst/>
          </a:prstGeom>
        </p:spPr>
        <p:txBody>
          <a:bodyPr wrap="square" lIns="0" tIns="0" rIns="0" bIns="0">
            <a:spAutoFit/>
          </a:bodyPr>
          <a:lstStyle>
            <a:lvl1pPr>
              <a:defRPr sz="2300" b="0" i="0">
                <a:solidFill>
                  <a:schemeClr val="bg1"/>
                </a:solidFill>
                <a:latin typeface="Arial Unicode MS"/>
                <a:cs typeface="Arial Unicode MS"/>
              </a:defRPr>
            </a:lvl1pPr>
          </a:lstStyle>
          <a:p>
            <a:endParaRPr/>
          </a:p>
        </p:txBody>
      </p:sp>
      <p:sp>
        <p:nvSpPr>
          <p:cNvPr id="3" name="Holder 3"/>
          <p:cNvSpPr>
            <a:spLocks noGrp="1"/>
          </p:cNvSpPr>
          <p:nvPr>
            <p:ph type="body" idx="1"/>
          </p:nvPr>
        </p:nvSpPr>
        <p:spPr>
          <a:xfrm>
            <a:off x="378142" y="2459482"/>
            <a:ext cx="6806565"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71369" y="9944862"/>
            <a:ext cx="2420112"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8142" y="9944862"/>
            <a:ext cx="1739455"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8/2/2024</a:t>
            </a:fld>
            <a:endParaRPr lang="en-US"/>
          </a:p>
        </p:txBody>
      </p:sp>
      <p:sp>
        <p:nvSpPr>
          <p:cNvPr id="6" name="Holder 6"/>
          <p:cNvSpPr>
            <a:spLocks noGrp="1"/>
          </p:cNvSpPr>
          <p:nvPr>
            <p:ph type="sldNum" sz="quarter" idx="7"/>
          </p:nvPr>
        </p:nvSpPr>
        <p:spPr>
          <a:xfrm>
            <a:off x="5445252" y="9944862"/>
            <a:ext cx="1739455"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2.jpg"/><Relationship Id="rId1" Type="http://schemas.openxmlformats.org/officeDocument/2006/relationships/slideLayout" Target="../slideLayouts/slideLayout5.xml"/><Relationship Id="rId4" Type="http://schemas.openxmlformats.org/officeDocument/2006/relationships/image" Target="../media/image56.jpg"/></Relationships>
</file>

<file path=ppt/slides/_rels/slide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xml"/><Relationship Id="rId5" Type="http://schemas.openxmlformats.org/officeDocument/2006/relationships/image" Target="../media/image66.png"/><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3.xml"/><Relationship Id="rId6" Type="http://schemas.openxmlformats.org/officeDocument/2006/relationships/image" Target="../media/image10.jpg"/><Relationship Id="rId5" Type="http://schemas.openxmlformats.org/officeDocument/2006/relationships/image" Target="../media/image9.jpe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emf"/><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jp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8.jp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jpg"/><Relationship Id="rId12" Type="http://schemas.openxmlformats.org/officeDocument/2006/relationships/image" Target="../media/image32.png"/><Relationship Id="rId2" Type="http://schemas.openxmlformats.org/officeDocument/2006/relationships/image" Target="../media/image22.jpg"/><Relationship Id="rId1" Type="http://schemas.openxmlformats.org/officeDocument/2006/relationships/slideLayout" Target="../slideLayouts/slideLayout5.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jpg"/><Relationship Id="rId10" Type="http://schemas.openxmlformats.org/officeDocument/2006/relationships/image" Target="../media/image30.png"/><Relationship Id="rId4" Type="http://schemas.openxmlformats.org/officeDocument/2006/relationships/image" Target="../media/image24.jp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image" Target="../media/image34.png"/><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jp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44.jpg"/><Relationship Id="rId13" Type="http://schemas.openxmlformats.org/officeDocument/2006/relationships/image" Target="../media/image48.png"/><Relationship Id="rId3" Type="http://schemas.openxmlformats.org/officeDocument/2006/relationships/image" Target="../media/image23.png"/><Relationship Id="rId7" Type="http://schemas.openxmlformats.org/officeDocument/2006/relationships/image" Target="../media/image43.jpg"/><Relationship Id="rId12"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42.jpg"/><Relationship Id="rId11" Type="http://schemas.openxmlformats.org/officeDocument/2006/relationships/image" Target="../media/image47.png"/><Relationship Id="rId5" Type="http://schemas.openxmlformats.org/officeDocument/2006/relationships/image" Target="../media/image41.jpg"/><Relationship Id="rId10" Type="http://schemas.openxmlformats.org/officeDocument/2006/relationships/image" Target="../media/image46.emf"/><Relationship Id="rId4" Type="http://schemas.openxmlformats.org/officeDocument/2006/relationships/image" Target="../media/image25.jpg"/><Relationship Id="rId9" Type="http://schemas.openxmlformats.org/officeDocument/2006/relationships/image" Target="../media/image45.jpg"/><Relationship Id="rId14" Type="http://schemas.openxmlformats.org/officeDocument/2006/relationships/image" Target="../media/image49.jpeg"/></Relationships>
</file>

<file path=ppt/slides/_rels/slide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52.jpg"/><Relationship Id="rId7" Type="http://schemas.openxmlformats.org/officeDocument/2006/relationships/image" Target="../media/image56.jpg"/><Relationship Id="rId2"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 Id="rId9" Type="http://schemas.openxmlformats.org/officeDocument/2006/relationships/image" Target="../media/image58.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487676"/>
            <a:ext cx="7560005" cy="8144064"/>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6449911"/>
            <a:ext cx="7560309" cy="2190750"/>
          </a:xfrm>
          <a:custGeom>
            <a:avLst/>
            <a:gdLst/>
            <a:ahLst/>
            <a:cxnLst/>
            <a:rect l="l" t="t" r="r" b="b"/>
            <a:pathLst>
              <a:path w="7560309" h="2190750">
                <a:moveTo>
                  <a:pt x="4674410" y="454248"/>
                </a:moveTo>
                <a:lnTo>
                  <a:pt x="4666815" y="454248"/>
                </a:lnTo>
                <a:lnTo>
                  <a:pt x="4663195" y="457740"/>
                </a:lnTo>
                <a:lnTo>
                  <a:pt x="4662738" y="462135"/>
                </a:lnTo>
                <a:lnTo>
                  <a:pt x="0" y="462135"/>
                </a:lnTo>
                <a:lnTo>
                  <a:pt x="0" y="2190140"/>
                </a:lnTo>
                <a:lnTo>
                  <a:pt x="7559992" y="2190140"/>
                </a:lnTo>
                <a:lnTo>
                  <a:pt x="7559992" y="458325"/>
                </a:lnTo>
                <a:lnTo>
                  <a:pt x="4678512" y="458325"/>
                </a:lnTo>
                <a:lnTo>
                  <a:pt x="4676975" y="455924"/>
                </a:lnTo>
                <a:lnTo>
                  <a:pt x="4674410" y="454248"/>
                </a:lnTo>
                <a:close/>
              </a:path>
              <a:path w="7560309" h="2190750">
                <a:moveTo>
                  <a:pt x="4870561" y="378569"/>
                </a:moveTo>
                <a:lnTo>
                  <a:pt x="4862001" y="378569"/>
                </a:lnTo>
                <a:lnTo>
                  <a:pt x="4858102" y="382480"/>
                </a:lnTo>
                <a:lnTo>
                  <a:pt x="4858102" y="387802"/>
                </a:lnTo>
                <a:lnTo>
                  <a:pt x="4858306" y="388233"/>
                </a:lnTo>
                <a:lnTo>
                  <a:pt x="4858394" y="388703"/>
                </a:lnTo>
                <a:lnTo>
                  <a:pt x="4678512" y="458325"/>
                </a:lnTo>
                <a:lnTo>
                  <a:pt x="7559992" y="458325"/>
                </a:lnTo>
                <a:lnTo>
                  <a:pt x="7559992" y="384169"/>
                </a:lnTo>
                <a:lnTo>
                  <a:pt x="4874917" y="384169"/>
                </a:lnTo>
                <a:lnTo>
                  <a:pt x="4873673" y="380905"/>
                </a:lnTo>
                <a:lnTo>
                  <a:pt x="4870561" y="378569"/>
                </a:lnTo>
                <a:close/>
              </a:path>
              <a:path w="7560309" h="2190750">
                <a:moveTo>
                  <a:pt x="5029997" y="352699"/>
                </a:moveTo>
                <a:lnTo>
                  <a:pt x="5020726" y="352699"/>
                </a:lnTo>
                <a:lnTo>
                  <a:pt x="5016967" y="356394"/>
                </a:lnTo>
                <a:lnTo>
                  <a:pt x="5016751" y="361005"/>
                </a:lnTo>
                <a:lnTo>
                  <a:pt x="4874917" y="384169"/>
                </a:lnTo>
                <a:lnTo>
                  <a:pt x="7559992" y="384169"/>
                </a:lnTo>
                <a:lnTo>
                  <a:pt x="7559992" y="375241"/>
                </a:lnTo>
                <a:lnTo>
                  <a:pt x="5132206" y="375241"/>
                </a:lnTo>
                <a:lnTo>
                  <a:pt x="5034010" y="360839"/>
                </a:lnTo>
                <a:lnTo>
                  <a:pt x="5033705" y="356306"/>
                </a:lnTo>
                <a:lnTo>
                  <a:pt x="5029997" y="352699"/>
                </a:lnTo>
                <a:close/>
              </a:path>
              <a:path w="7560309" h="2190750">
                <a:moveTo>
                  <a:pt x="5142557" y="369501"/>
                </a:moveTo>
                <a:lnTo>
                  <a:pt x="5136575" y="369501"/>
                </a:lnTo>
                <a:lnTo>
                  <a:pt x="5133438" y="371901"/>
                </a:lnTo>
                <a:lnTo>
                  <a:pt x="5132206" y="375241"/>
                </a:lnTo>
                <a:lnTo>
                  <a:pt x="7559992" y="375241"/>
                </a:lnTo>
                <a:lnTo>
                  <a:pt x="7559992" y="371723"/>
                </a:lnTo>
                <a:lnTo>
                  <a:pt x="5146024" y="371723"/>
                </a:lnTo>
                <a:lnTo>
                  <a:pt x="5144500" y="370390"/>
                </a:lnTo>
                <a:lnTo>
                  <a:pt x="5142557" y="369501"/>
                </a:lnTo>
                <a:close/>
              </a:path>
              <a:path w="7560309" h="2190750">
                <a:moveTo>
                  <a:pt x="5206514" y="320377"/>
                </a:moveTo>
                <a:lnTo>
                  <a:pt x="5198107" y="320377"/>
                </a:lnTo>
                <a:lnTo>
                  <a:pt x="5194208" y="324276"/>
                </a:lnTo>
                <a:lnTo>
                  <a:pt x="5194208" y="330563"/>
                </a:lnTo>
                <a:lnTo>
                  <a:pt x="5194640" y="331871"/>
                </a:lnTo>
                <a:lnTo>
                  <a:pt x="5195275" y="333065"/>
                </a:lnTo>
                <a:lnTo>
                  <a:pt x="5146024" y="371723"/>
                </a:lnTo>
                <a:lnTo>
                  <a:pt x="7559992" y="371723"/>
                </a:lnTo>
                <a:lnTo>
                  <a:pt x="7559992" y="325635"/>
                </a:lnTo>
                <a:lnTo>
                  <a:pt x="5210934" y="325635"/>
                </a:lnTo>
                <a:lnTo>
                  <a:pt x="5209588" y="322536"/>
                </a:lnTo>
                <a:lnTo>
                  <a:pt x="5206514" y="320377"/>
                </a:lnTo>
                <a:close/>
              </a:path>
              <a:path w="7560309" h="2190750">
                <a:moveTo>
                  <a:pt x="5327634" y="295282"/>
                </a:moveTo>
                <a:lnTo>
                  <a:pt x="5319227" y="295282"/>
                </a:lnTo>
                <a:lnTo>
                  <a:pt x="5315302" y="299232"/>
                </a:lnTo>
                <a:lnTo>
                  <a:pt x="5315302" y="304032"/>
                </a:lnTo>
                <a:lnTo>
                  <a:pt x="5210934" y="325635"/>
                </a:lnTo>
                <a:lnTo>
                  <a:pt x="7559992" y="325635"/>
                </a:lnTo>
                <a:lnTo>
                  <a:pt x="7559992" y="300870"/>
                </a:lnTo>
                <a:lnTo>
                  <a:pt x="5544804" y="300870"/>
                </a:lnTo>
                <a:lnTo>
                  <a:pt x="5543412" y="300641"/>
                </a:lnTo>
                <a:lnTo>
                  <a:pt x="5332066" y="300641"/>
                </a:lnTo>
                <a:lnTo>
                  <a:pt x="5330733" y="297505"/>
                </a:lnTo>
                <a:lnTo>
                  <a:pt x="5327634" y="295282"/>
                </a:lnTo>
                <a:close/>
              </a:path>
              <a:path w="7560309" h="2190750">
                <a:moveTo>
                  <a:pt x="5555967" y="295282"/>
                </a:moveTo>
                <a:lnTo>
                  <a:pt x="5549173" y="295282"/>
                </a:lnTo>
                <a:lnTo>
                  <a:pt x="5546061" y="297619"/>
                </a:lnTo>
                <a:lnTo>
                  <a:pt x="5544804" y="300870"/>
                </a:lnTo>
                <a:lnTo>
                  <a:pt x="7559992" y="300870"/>
                </a:lnTo>
                <a:lnTo>
                  <a:pt x="7559992" y="299422"/>
                </a:lnTo>
                <a:lnTo>
                  <a:pt x="5560108" y="299422"/>
                </a:lnTo>
                <a:lnTo>
                  <a:pt x="5558558" y="296984"/>
                </a:lnTo>
                <a:lnTo>
                  <a:pt x="5555967" y="295282"/>
                </a:lnTo>
                <a:close/>
              </a:path>
              <a:path w="7560309" h="2190750">
                <a:moveTo>
                  <a:pt x="5432333" y="274759"/>
                </a:moveTo>
                <a:lnTo>
                  <a:pt x="5422909" y="274759"/>
                </a:lnTo>
                <a:lnTo>
                  <a:pt x="5419049" y="278594"/>
                </a:lnTo>
                <a:lnTo>
                  <a:pt x="5418985" y="283382"/>
                </a:lnTo>
                <a:lnTo>
                  <a:pt x="5332066" y="300641"/>
                </a:lnTo>
                <a:lnTo>
                  <a:pt x="5543412" y="300641"/>
                </a:lnTo>
                <a:lnTo>
                  <a:pt x="5436346" y="283065"/>
                </a:lnTo>
                <a:lnTo>
                  <a:pt x="5436092" y="278429"/>
                </a:lnTo>
                <a:lnTo>
                  <a:pt x="5432333" y="274759"/>
                </a:lnTo>
                <a:close/>
              </a:path>
              <a:path w="7560309" h="2190750">
                <a:moveTo>
                  <a:pt x="5758647" y="214789"/>
                </a:moveTo>
                <a:lnTo>
                  <a:pt x="5754646" y="218612"/>
                </a:lnTo>
                <a:lnTo>
                  <a:pt x="5754532" y="223972"/>
                </a:lnTo>
                <a:lnTo>
                  <a:pt x="5754748" y="224454"/>
                </a:lnTo>
                <a:lnTo>
                  <a:pt x="5754824" y="224962"/>
                </a:lnTo>
                <a:lnTo>
                  <a:pt x="5560108" y="299422"/>
                </a:lnTo>
                <a:lnTo>
                  <a:pt x="7559992" y="299422"/>
                </a:lnTo>
                <a:lnTo>
                  <a:pt x="7559992" y="238284"/>
                </a:lnTo>
                <a:lnTo>
                  <a:pt x="7043163" y="238284"/>
                </a:lnTo>
                <a:lnTo>
                  <a:pt x="7042852" y="238005"/>
                </a:lnTo>
                <a:lnTo>
                  <a:pt x="7031936" y="238005"/>
                </a:lnTo>
                <a:lnTo>
                  <a:pt x="7025086" y="232442"/>
                </a:lnTo>
                <a:lnTo>
                  <a:pt x="6081925" y="232442"/>
                </a:lnTo>
                <a:lnTo>
                  <a:pt x="6056643" y="219603"/>
                </a:lnTo>
                <a:lnTo>
                  <a:pt x="5770889" y="219603"/>
                </a:lnTo>
                <a:lnTo>
                  <a:pt x="5769467" y="216885"/>
                </a:lnTo>
                <a:lnTo>
                  <a:pt x="5766737" y="214942"/>
                </a:lnTo>
                <a:lnTo>
                  <a:pt x="5758647" y="214789"/>
                </a:lnTo>
                <a:close/>
              </a:path>
              <a:path w="7560309" h="2190750">
                <a:moveTo>
                  <a:pt x="7120722" y="169628"/>
                </a:moveTo>
                <a:lnTo>
                  <a:pt x="7116772" y="173451"/>
                </a:lnTo>
                <a:lnTo>
                  <a:pt x="7116708" y="179903"/>
                </a:lnTo>
                <a:lnTo>
                  <a:pt x="7117026" y="180995"/>
                </a:lnTo>
                <a:lnTo>
                  <a:pt x="7117610" y="182189"/>
                </a:lnTo>
                <a:lnTo>
                  <a:pt x="7043163" y="238284"/>
                </a:lnTo>
                <a:lnTo>
                  <a:pt x="7559992" y="238284"/>
                </a:lnTo>
                <a:lnTo>
                  <a:pt x="7559992" y="171622"/>
                </a:lnTo>
                <a:lnTo>
                  <a:pt x="7130628" y="171622"/>
                </a:lnTo>
                <a:lnTo>
                  <a:pt x="7129180" y="170517"/>
                </a:lnTo>
                <a:lnTo>
                  <a:pt x="7127491" y="169730"/>
                </a:lnTo>
                <a:lnTo>
                  <a:pt x="7120722" y="169628"/>
                </a:lnTo>
                <a:close/>
              </a:path>
              <a:path w="7560309" h="2190750">
                <a:moveTo>
                  <a:pt x="7035378" y="235948"/>
                </a:moveTo>
                <a:lnTo>
                  <a:pt x="7033473" y="236760"/>
                </a:lnTo>
                <a:lnTo>
                  <a:pt x="7031936" y="238005"/>
                </a:lnTo>
                <a:lnTo>
                  <a:pt x="7042852" y="238005"/>
                </a:lnTo>
                <a:lnTo>
                  <a:pt x="7041664" y="236938"/>
                </a:lnTo>
                <a:lnTo>
                  <a:pt x="7039734" y="236024"/>
                </a:lnTo>
                <a:lnTo>
                  <a:pt x="7035378" y="235948"/>
                </a:lnTo>
                <a:close/>
              </a:path>
              <a:path w="7560309" h="2190750">
                <a:moveTo>
                  <a:pt x="6085964" y="229077"/>
                </a:moveTo>
                <a:lnTo>
                  <a:pt x="6083563" y="230423"/>
                </a:lnTo>
                <a:lnTo>
                  <a:pt x="6081925" y="232442"/>
                </a:lnTo>
                <a:lnTo>
                  <a:pt x="7025086" y="232442"/>
                </a:lnTo>
                <a:lnTo>
                  <a:pt x="7023694" y="231312"/>
                </a:lnTo>
                <a:lnTo>
                  <a:pt x="6094181" y="231312"/>
                </a:lnTo>
                <a:lnTo>
                  <a:pt x="6092707" y="230042"/>
                </a:lnTo>
                <a:lnTo>
                  <a:pt x="6090879" y="229166"/>
                </a:lnTo>
                <a:lnTo>
                  <a:pt x="6088796" y="229115"/>
                </a:lnTo>
                <a:lnTo>
                  <a:pt x="6085964" y="229077"/>
                </a:lnTo>
                <a:close/>
              </a:path>
              <a:path w="7560309" h="2190750">
                <a:moveTo>
                  <a:pt x="6159890" y="168307"/>
                </a:moveTo>
                <a:lnTo>
                  <a:pt x="6155928" y="172143"/>
                </a:lnTo>
                <a:lnTo>
                  <a:pt x="6155788" y="178506"/>
                </a:lnTo>
                <a:lnTo>
                  <a:pt x="6156271" y="179903"/>
                </a:lnTo>
                <a:lnTo>
                  <a:pt x="6156944" y="181160"/>
                </a:lnTo>
                <a:lnTo>
                  <a:pt x="6094181" y="231312"/>
                </a:lnTo>
                <a:lnTo>
                  <a:pt x="7023694" y="231312"/>
                </a:lnTo>
                <a:lnTo>
                  <a:pt x="7000675" y="212618"/>
                </a:lnTo>
                <a:lnTo>
                  <a:pt x="6266075" y="212618"/>
                </a:lnTo>
                <a:lnTo>
                  <a:pt x="6173048" y="178379"/>
                </a:lnTo>
                <a:lnTo>
                  <a:pt x="6173098" y="177998"/>
                </a:lnTo>
                <a:lnTo>
                  <a:pt x="6173276" y="177693"/>
                </a:lnTo>
                <a:lnTo>
                  <a:pt x="6173365" y="172486"/>
                </a:lnTo>
                <a:lnTo>
                  <a:pt x="6169530" y="168460"/>
                </a:lnTo>
                <a:lnTo>
                  <a:pt x="6159890" y="168307"/>
                </a:lnTo>
                <a:close/>
              </a:path>
              <a:path w="7560309" h="2190750">
                <a:moveTo>
                  <a:pt x="5949477" y="160764"/>
                </a:moveTo>
                <a:lnTo>
                  <a:pt x="5945514" y="164599"/>
                </a:lnTo>
                <a:lnTo>
                  <a:pt x="5945418" y="169730"/>
                </a:lnTo>
                <a:lnTo>
                  <a:pt x="5945540" y="170212"/>
                </a:lnTo>
                <a:lnTo>
                  <a:pt x="5770889" y="219603"/>
                </a:lnTo>
                <a:lnTo>
                  <a:pt x="6056643" y="219603"/>
                </a:lnTo>
                <a:lnTo>
                  <a:pt x="5962418" y="171749"/>
                </a:lnTo>
                <a:lnTo>
                  <a:pt x="5962596" y="171089"/>
                </a:lnTo>
                <a:lnTo>
                  <a:pt x="5962767" y="170670"/>
                </a:lnTo>
                <a:lnTo>
                  <a:pt x="5962891" y="168460"/>
                </a:lnTo>
                <a:lnTo>
                  <a:pt x="5962964" y="164917"/>
                </a:lnTo>
                <a:lnTo>
                  <a:pt x="5959154" y="160941"/>
                </a:lnTo>
                <a:lnTo>
                  <a:pt x="5949477" y="160764"/>
                </a:lnTo>
                <a:close/>
              </a:path>
              <a:path w="7560309" h="2190750">
                <a:moveTo>
                  <a:pt x="6270317" y="208427"/>
                </a:moveTo>
                <a:lnTo>
                  <a:pt x="6267650" y="210141"/>
                </a:lnTo>
                <a:lnTo>
                  <a:pt x="6266075" y="212618"/>
                </a:lnTo>
                <a:lnTo>
                  <a:pt x="7000675" y="212618"/>
                </a:lnTo>
                <a:lnTo>
                  <a:pt x="7000299" y="212313"/>
                </a:lnTo>
                <a:lnTo>
                  <a:pt x="6280363" y="212313"/>
                </a:lnTo>
                <a:lnTo>
                  <a:pt x="6278826" y="210090"/>
                </a:lnTo>
                <a:lnTo>
                  <a:pt x="6276400" y="208541"/>
                </a:lnTo>
                <a:lnTo>
                  <a:pt x="6270317" y="208427"/>
                </a:lnTo>
                <a:close/>
              </a:path>
              <a:path w="7560309" h="2190750">
                <a:moveTo>
                  <a:pt x="6379499" y="160764"/>
                </a:moveTo>
                <a:lnTo>
                  <a:pt x="6375562" y="164599"/>
                </a:lnTo>
                <a:lnTo>
                  <a:pt x="6375498" y="170212"/>
                </a:lnTo>
                <a:lnTo>
                  <a:pt x="6375663" y="170670"/>
                </a:lnTo>
                <a:lnTo>
                  <a:pt x="6375803" y="171305"/>
                </a:lnTo>
                <a:lnTo>
                  <a:pt x="6280363" y="212313"/>
                </a:lnTo>
                <a:lnTo>
                  <a:pt x="7000299" y="212313"/>
                </a:lnTo>
                <a:lnTo>
                  <a:pt x="6943641" y="166301"/>
                </a:lnTo>
                <a:lnTo>
                  <a:pt x="6392262" y="166301"/>
                </a:lnTo>
                <a:lnTo>
                  <a:pt x="6390980" y="163151"/>
                </a:lnTo>
                <a:lnTo>
                  <a:pt x="6387932" y="160916"/>
                </a:lnTo>
                <a:lnTo>
                  <a:pt x="6379499" y="160764"/>
                </a:lnTo>
                <a:close/>
              </a:path>
              <a:path w="7560309" h="2190750">
                <a:moveTo>
                  <a:pt x="7276589" y="31833"/>
                </a:moveTo>
                <a:lnTo>
                  <a:pt x="7272614" y="35656"/>
                </a:lnTo>
                <a:lnTo>
                  <a:pt x="7272602" y="42438"/>
                </a:lnTo>
                <a:lnTo>
                  <a:pt x="7273084" y="43682"/>
                </a:lnTo>
                <a:lnTo>
                  <a:pt x="7273896" y="45041"/>
                </a:lnTo>
                <a:lnTo>
                  <a:pt x="7130628" y="171622"/>
                </a:lnTo>
                <a:lnTo>
                  <a:pt x="7559992" y="171622"/>
                </a:lnTo>
                <a:lnTo>
                  <a:pt x="7559992" y="145352"/>
                </a:lnTo>
                <a:lnTo>
                  <a:pt x="7433218" y="121000"/>
                </a:lnTo>
                <a:lnTo>
                  <a:pt x="7433129" y="116364"/>
                </a:lnTo>
                <a:lnTo>
                  <a:pt x="7432298" y="115514"/>
                </a:lnTo>
                <a:lnTo>
                  <a:pt x="7418079" y="115514"/>
                </a:lnTo>
                <a:lnTo>
                  <a:pt x="7289441" y="43200"/>
                </a:lnTo>
                <a:lnTo>
                  <a:pt x="7289962" y="41663"/>
                </a:lnTo>
                <a:lnTo>
                  <a:pt x="7290063" y="36012"/>
                </a:lnTo>
                <a:lnTo>
                  <a:pt x="7286228" y="32024"/>
                </a:lnTo>
                <a:lnTo>
                  <a:pt x="7276589" y="31833"/>
                </a:lnTo>
                <a:close/>
              </a:path>
              <a:path w="7560309" h="2190750">
                <a:moveTo>
                  <a:pt x="6582280" y="124162"/>
                </a:moveTo>
                <a:lnTo>
                  <a:pt x="6578317" y="127960"/>
                </a:lnTo>
                <a:lnTo>
                  <a:pt x="6578178" y="132735"/>
                </a:lnTo>
                <a:lnTo>
                  <a:pt x="6392262" y="166301"/>
                </a:lnTo>
                <a:lnTo>
                  <a:pt x="6943641" y="166301"/>
                </a:lnTo>
                <a:lnTo>
                  <a:pt x="6894615" y="126486"/>
                </a:lnTo>
                <a:lnTo>
                  <a:pt x="6592567" y="126486"/>
                </a:lnTo>
                <a:lnTo>
                  <a:pt x="6591081" y="125191"/>
                </a:lnTo>
                <a:lnTo>
                  <a:pt x="6589214" y="124302"/>
                </a:lnTo>
                <a:lnTo>
                  <a:pt x="6587068" y="124238"/>
                </a:lnTo>
                <a:lnTo>
                  <a:pt x="6582280" y="124162"/>
                </a:lnTo>
                <a:close/>
              </a:path>
              <a:path w="7560309" h="2190750">
                <a:moveTo>
                  <a:pt x="6747323" y="0"/>
                </a:moveTo>
                <a:lnTo>
                  <a:pt x="6742036" y="0"/>
                </a:lnTo>
                <a:lnTo>
                  <a:pt x="6738185" y="3703"/>
                </a:lnTo>
                <a:lnTo>
                  <a:pt x="6738136" y="10243"/>
                </a:lnTo>
                <a:lnTo>
                  <a:pt x="6738490" y="11335"/>
                </a:lnTo>
                <a:lnTo>
                  <a:pt x="6739125" y="12580"/>
                </a:lnTo>
                <a:lnTo>
                  <a:pt x="6592567" y="126486"/>
                </a:lnTo>
                <a:lnTo>
                  <a:pt x="6894615" y="126486"/>
                </a:lnTo>
                <a:lnTo>
                  <a:pt x="6754479" y="12682"/>
                </a:lnTo>
                <a:lnTo>
                  <a:pt x="6755076" y="11513"/>
                </a:lnTo>
                <a:lnTo>
                  <a:pt x="6755508" y="10243"/>
                </a:lnTo>
                <a:lnTo>
                  <a:pt x="6755635" y="4046"/>
                </a:lnTo>
                <a:lnTo>
                  <a:pt x="6751761" y="71"/>
                </a:lnTo>
                <a:lnTo>
                  <a:pt x="6747323" y="0"/>
                </a:lnTo>
                <a:close/>
              </a:path>
              <a:path w="7560309" h="2190750">
                <a:moveTo>
                  <a:pt x="7422067" y="112415"/>
                </a:moveTo>
                <a:lnTo>
                  <a:pt x="7419718" y="113647"/>
                </a:lnTo>
                <a:lnTo>
                  <a:pt x="7418079" y="115514"/>
                </a:lnTo>
                <a:lnTo>
                  <a:pt x="7432298" y="115514"/>
                </a:lnTo>
                <a:lnTo>
                  <a:pt x="7429408" y="112554"/>
                </a:lnTo>
                <a:lnTo>
                  <a:pt x="7424734" y="112440"/>
                </a:lnTo>
                <a:lnTo>
                  <a:pt x="7422067" y="112415"/>
                </a:lnTo>
                <a:close/>
              </a:path>
            </a:pathLst>
          </a:custGeom>
          <a:solidFill>
            <a:srgbClr val="B0B8D6">
              <a:alpha val="59999"/>
            </a:srgbClr>
          </a:solidFill>
        </p:spPr>
        <p:txBody>
          <a:bodyPr wrap="square" lIns="0" tIns="0" rIns="0" bIns="0" rtlCol="0"/>
          <a:lstStyle/>
          <a:p>
            <a:endParaRPr/>
          </a:p>
        </p:txBody>
      </p:sp>
      <p:sp>
        <p:nvSpPr>
          <p:cNvPr id="4" name="object 4"/>
          <p:cNvSpPr/>
          <p:nvPr/>
        </p:nvSpPr>
        <p:spPr>
          <a:xfrm>
            <a:off x="4662584" y="6449804"/>
            <a:ext cx="2898640" cy="608785"/>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8640026"/>
            <a:ext cx="7560309" cy="467995"/>
          </a:xfrm>
          <a:custGeom>
            <a:avLst/>
            <a:gdLst/>
            <a:ahLst/>
            <a:cxnLst/>
            <a:rect l="l" t="t" r="r" b="b"/>
            <a:pathLst>
              <a:path w="7560309" h="467995">
                <a:moveTo>
                  <a:pt x="0" y="467994"/>
                </a:moveTo>
                <a:lnTo>
                  <a:pt x="7559992" y="467994"/>
                </a:lnTo>
                <a:lnTo>
                  <a:pt x="7559992" y="0"/>
                </a:lnTo>
                <a:lnTo>
                  <a:pt x="0" y="0"/>
                </a:lnTo>
                <a:lnTo>
                  <a:pt x="0" y="467994"/>
                </a:lnTo>
                <a:close/>
              </a:path>
            </a:pathLst>
          </a:custGeom>
          <a:solidFill>
            <a:srgbClr val="B0B8D6">
              <a:alpha val="29998"/>
            </a:srgbClr>
          </a:solidFill>
        </p:spPr>
        <p:txBody>
          <a:bodyPr wrap="square" lIns="0" tIns="0" rIns="0" bIns="0" rtlCol="0"/>
          <a:lstStyle/>
          <a:p>
            <a:endParaRPr/>
          </a:p>
        </p:txBody>
      </p:sp>
      <p:sp>
        <p:nvSpPr>
          <p:cNvPr id="6" name="object 6"/>
          <p:cNvSpPr txBox="1"/>
          <p:nvPr/>
        </p:nvSpPr>
        <p:spPr>
          <a:xfrm>
            <a:off x="515759" y="7086607"/>
            <a:ext cx="4091304" cy="215900"/>
          </a:xfrm>
          <a:prstGeom prst="rect">
            <a:avLst/>
          </a:prstGeom>
        </p:spPr>
        <p:txBody>
          <a:bodyPr vert="horz" wrap="square" lIns="0" tIns="12700" rIns="0" bIns="0" rtlCol="0">
            <a:spAutoFit/>
          </a:bodyPr>
          <a:lstStyle/>
          <a:p>
            <a:pPr marL="12700">
              <a:lnSpc>
                <a:spcPct val="100000"/>
              </a:lnSpc>
              <a:spcBef>
                <a:spcPts val="100"/>
              </a:spcBef>
            </a:pPr>
            <a:r>
              <a:rPr sz="1250" b="1" spc="25" dirty="0">
                <a:solidFill>
                  <a:srgbClr val="FFFFFF"/>
                </a:solidFill>
                <a:latin typeface="Arial"/>
                <a:cs typeface="Arial"/>
              </a:rPr>
              <a:t>Interdisciplinary Cluster </a:t>
            </a:r>
            <a:r>
              <a:rPr sz="1250" b="1" spc="20" dirty="0">
                <a:solidFill>
                  <a:srgbClr val="FFFFFF"/>
                </a:solidFill>
                <a:latin typeface="Arial"/>
                <a:cs typeface="Arial"/>
              </a:rPr>
              <a:t>for </a:t>
            </a:r>
            <a:r>
              <a:rPr sz="1250" b="1" spc="25" dirty="0">
                <a:solidFill>
                  <a:srgbClr val="FFFFFF"/>
                </a:solidFill>
                <a:latin typeface="Arial"/>
                <a:cs typeface="Arial"/>
              </a:rPr>
              <a:t>Cutting </a:t>
            </a:r>
            <a:r>
              <a:rPr sz="1250" b="1" spc="20" dirty="0">
                <a:solidFill>
                  <a:srgbClr val="FFFFFF"/>
                </a:solidFill>
                <a:latin typeface="Arial"/>
                <a:cs typeface="Arial"/>
              </a:rPr>
              <a:t>Edge</a:t>
            </a:r>
            <a:r>
              <a:rPr sz="1250" b="1" spc="180" dirty="0">
                <a:solidFill>
                  <a:srgbClr val="FFFFFF"/>
                </a:solidFill>
                <a:latin typeface="Arial"/>
                <a:cs typeface="Arial"/>
              </a:rPr>
              <a:t> </a:t>
            </a:r>
            <a:r>
              <a:rPr sz="1250" b="1" spc="30" dirty="0">
                <a:solidFill>
                  <a:srgbClr val="FFFFFF"/>
                </a:solidFill>
                <a:latin typeface="Arial"/>
                <a:cs typeface="Arial"/>
              </a:rPr>
              <a:t>Research</a:t>
            </a:r>
            <a:endParaRPr sz="1250" dirty="0">
              <a:latin typeface="Arial"/>
              <a:cs typeface="Arial"/>
            </a:endParaRPr>
          </a:p>
        </p:txBody>
      </p:sp>
      <p:sp>
        <p:nvSpPr>
          <p:cNvPr id="7" name="object 7"/>
          <p:cNvSpPr txBox="1"/>
          <p:nvPr/>
        </p:nvSpPr>
        <p:spPr>
          <a:xfrm>
            <a:off x="524725" y="7376279"/>
            <a:ext cx="5687695" cy="925194"/>
          </a:xfrm>
          <a:prstGeom prst="rect">
            <a:avLst/>
          </a:prstGeom>
        </p:spPr>
        <p:txBody>
          <a:bodyPr vert="horz" wrap="square" lIns="0" tIns="77470" rIns="0" bIns="0" rtlCol="0">
            <a:spAutoFit/>
          </a:bodyPr>
          <a:lstStyle/>
          <a:p>
            <a:pPr marL="12700" marR="5080">
              <a:lnSpc>
                <a:spcPts val="3300"/>
              </a:lnSpc>
              <a:spcBef>
                <a:spcPts val="610"/>
              </a:spcBef>
            </a:pPr>
            <a:r>
              <a:rPr sz="3150" b="1" dirty="0">
                <a:solidFill>
                  <a:srgbClr val="FFFFFF"/>
                </a:solidFill>
                <a:latin typeface="Microsoft Tai Le"/>
                <a:cs typeface="Microsoft Tai Le"/>
              </a:rPr>
              <a:t>Shinshu </a:t>
            </a:r>
            <a:r>
              <a:rPr sz="3150" b="1" spc="-5" dirty="0">
                <a:solidFill>
                  <a:srgbClr val="FFFFFF"/>
                </a:solidFill>
                <a:latin typeface="Microsoft Tai Le"/>
                <a:cs typeface="Microsoft Tai Le"/>
              </a:rPr>
              <a:t>University, </a:t>
            </a:r>
            <a:r>
              <a:rPr sz="3150" b="1" dirty="0">
                <a:solidFill>
                  <a:srgbClr val="FFFFFF"/>
                </a:solidFill>
                <a:latin typeface="Microsoft Tai Le"/>
                <a:cs typeface="Microsoft Tai Le"/>
              </a:rPr>
              <a:t>Research  </a:t>
            </a:r>
            <a:r>
              <a:rPr sz="3150" b="1" spc="-5" dirty="0">
                <a:solidFill>
                  <a:srgbClr val="FFFFFF"/>
                </a:solidFill>
                <a:latin typeface="Microsoft Tai Le"/>
                <a:cs typeface="Microsoft Tai Le"/>
              </a:rPr>
              <a:t>Center For Aerospace</a:t>
            </a:r>
            <a:r>
              <a:rPr sz="3150" b="1" spc="-80" dirty="0">
                <a:solidFill>
                  <a:srgbClr val="FFFFFF"/>
                </a:solidFill>
                <a:latin typeface="Microsoft Tai Le"/>
                <a:cs typeface="Microsoft Tai Le"/>
              </a:rPr>
              <a:t> </a:t>
            </a:r>
            <a:r>
              <a:rPr sz="3150" b="1" dirty="0">
                <a:solidFill>
                  <a:srgbClr val="FFFFFF"/>
                </a:solidFill>
                <a:latin typeface="Microsoft Tai Le"/>
                <a:cs typeface="Microsoft Tai Le"/>
              </a:rPr>
              <a:t>Systems</a:t>
            </a:r>
            <a:endParaRPr sz="3150" dirty="0">
              <a:latin typeface="Microsoft Tai Le"/>
              <a:cs typeface="Microsoft Tai Le"/>
            </a:endParaRPr>
          </a:p>
        </p:txBody>
      </p:sp>
      <p:sp>
        <p:nvSpPr>
          <p:cNvPr id="8" name="object 8"/>
          <p:cNvSpPr/>
          <p:nvPr/>
        </p:nvSpPr>
        <p:spPr>
          <a:xfrm>
            <a:off x="143987" y="72339"/>
            <a:ext cx="860319" cy="288004"/>
          </a:xfrm>
          <a:prstGeom prst="rect">
            <a:avLst/>
          </a:prstGeom>
          <a:blipFill>
            <a:blip r:embed="rId4" cstate="print"/>
            <a:stretch>
              <a:fillRect/>
            </a:stretch>
          </a:blipFill>
        </p:spPr>
        <p:txBody>
          <a:bodyPr wrap="square" lIns="0" tIns="0" rIns="0" bIns="0" rtlCol="0"/>
          <a:lstStyle/>
          <a:p>
            <a:endParaRPr/>
          </a:p>
        </p:txBody>
      </p:sp>
      <p:sp>
        <p:nvSpPr>
          <p:cNvPr id="9" name="object 9"/>
          <p:cNvSpPr txBox="1"/>
          <p:nvPr/>
        </p:nvSpPr>
        <p:spPr>
          <a:xfrm>
            <a:off x="524725" y="9524008"/>
            <a:ext cx="1360590" cy="536044"/>
          </a:xfrm>
          <a:prstGeom prst="rect">
            <a:avLst/>
          </a:prstGeom>
        </p:spPr>
        <p:txBody>
          <a:bodyPr vert="horz" wrap="square" lIns="0" tIns="12700" rIns="0" bIns="0" rtlCol="0">
            <a:spAutoFit/>
          </a:bodyPr>
          <a:lstStyle/>
          <a:p>
            <a:pPr marL="12700">
              <a:lnSpc>
                <a:spcPct val="100000"/>
              </a:lnSpc>
              <a:spcBef>
                <a:spcPts val="100"/>
              </a:spcBef>
            </a:pPr>
            <a:r>
              <a:rPr sz="850" b="0" spc="60" dirty="0">
                <a:solidFill>
                  <a:srgbClr val="5A5757"/>
                </a:solidFill>
                <a:latin typeface="BIZ UDPゴシック" panose="020B0400000000000000" pitchFamily="50" charset="-128"/>
                <a:ea typeface="BIZ UDPゴシック" panose="020B0400000000000000" pitchFamily="50" charset="-128"/>
                <a:cs typeface="Yu Gothic UI Light"/>
              </a:rPr>
              <a:t>航空機システム部門</a:t>
            </a:r>
            <a:endParaRPr sz="850" dirty="0">
              <a:latin typeface="BIZ UDPゴシック" panose="020B0400000000000000" pitchFamily="50" charset="-128"/>
              <a:ea typeface="BIZ UDPゴシック" panose="020B0400000000000000" pitchFamily="50" charset="-128"/>
              <a:cs typeface="Yu Gothic UI Light"/>
            </a:endParaRPr>
          </a:p>
          <a:p>
            <a:pPr marL="15240">
              <a:lnSpc>
                <a:spcPct val="100000"/>
              </a:lnSpc>
              <a:spcBef>
                <a:spcPts val="5"/>
              </a:spcBef>
            </a:pPr>
            <a:r>
              <a:rPr sz="600" b="0" spc="45" dirty="0">
                <a:solidFill>
                  <a:srgbClr val="5A5757"/>
                </a:solidFill>
                <a:latin typeface="BIZ UDPゴシック" panose="020B0400000000000000" pitchFamily="50" charset="-128"/>
                <a:ea typeface="BIZ UDPゴシック" panose="020B0400000000000000" pitchFamily="50" charset="-128"/>
                <a:cs typeface="Yu Gothic UI Light"/>
              </a:rPr>
              <a:t>Aircraft Systems</a:t>
            </a:r>
            <a:r>
              <a:rPr sz="600" b="0" spc="114" dirty="0">
                <a:solidFill>
                  <a:srgbClr val="5A5757"/>
                </a:solidFill>
                <a:latin typeface="BIZ UDPゴシック" panose="020B0400000000000000" pitchFamily="50" charset="-128"/>
                <a:ea typeface="BIZ UDPゴシック" panose="020B0400000000000000" pitchFamily="50" charset="-128"/>
                <a:cs typeface="Yu Gothic UI Light"/>
              </a:rPr>
              <a:t> </a:t>
            </a:r>
            <a:r>
              <a:rPr sz="600" b="0" spc="55" dirty="0">
                <a:solidFill>
                  <a:srgbClr val="5A5757"/>
                </a:solidFill>
                <a:latin typeface="BIZ UDPゴシック" panose="020B0400000000000000" pitchFamily="50" charset="-128"/>
                <a:ea typeface="BIZ UDPゴシック" panose="020B0400000000000000" pitchFamily="50" charset="-128"/>
                <a:cs typeface="Yu Gothic UI Light"/>
              </a:rPr>
              <a:t>Group</a:t>
            </a:r>
            <a:endParaRPr sz="600" dirty="0">
              <a:latin typeface="BIZ UDPゴシック" panose="020B0400000000000000" pitchFamily="50" charset="-128"/>
              <a:ea typeface="BIZ UDPゴシック" panose="020B0400000000000000" pitchFamily="50" charset="-128"/>
              <a:cs typeface="Yu Gothic UI Light"/>
            </a:endParaRPr>
          </a:p>
          <a:p>
            <a:pPr marL="12700">
              <a:lnSpc>
                <a:spcPct val="100000"/>
              </a:lnSpc>
              <a:spcBef>
                <a:spcPts val="605"/>
              </a:spcBef>
            </a:pPr>
            <a:r>
              <a:rPr sz="850" b="0" spc="40" dirty="0">
                <a:solidFill>
                  <a:srgbClr val="5A5757"/>
                </a:solidFill>
                <a:latin typeface="BIZ UDPゴシック" panose="020B0400000000000000" pitchFamily="50" charset="-128"/>
                <a:ea typeface="BIZ UDPゴシック" panose="020B0400000000000000" pitchFamily="50" charset="-128"/>
                <a:cs typeface="Yu Gothic UI Light"/>
              </a:rPr>
              <a:t>宇宙システム部門</a:t>
            </a:r>
            <a:endParaRPr sz="850" dirty="0">
              <a:latin typeface="BIZ UDPゴシック" panose="020B0400000000000000" pitchFamily="50" charset="-128"/>
              <a:ea typeface="BIZ UDPゴシック" panose="020B0400000000000000" pitchFamily="50" charset="-128"/>
              <a:cs typeface="Yu Gothic UI Light"/>
            </a:endParaRPr>
          </a:p>
          <a:p>
            <a:pPr marL="15240">
              <a:lnSpc>
                <a:spcPct val="100000"/>
              </a:lnSpc>
              <a:spcBef>
                <a:spcPts val="5"/>
              </a:spcBef>
            </a:pPr>
            <a:r>
              <a:rPr sz="600" b="0" spc="45" dirty="0">
                <a:solidFill>
                  <a:srgbClr val="5A5757"/>
                </a:solidFill>
                <a:latin typeface="BIZ UDPゴシック" panose="020B0400000000000000" pitchFamily="50" charset="-128"/>
                <a:ea typeface="BIZ UDPゴシック" panose="020B0400000000000000" pitchFamily="50" charset="-128"/>
                <a:cs typeface="Yu Gothic UI Light"/>
              </a:rPr>
              <a:t>Space Systems</a:t>
            </a:r>
            <a:r>
              <a:rPr sz="600" b="0" spc="70" dirty="0">
                <a:solidFill>
                  <a:srgbClr val="5A5757"/>
                </a:solidFill>
                <a:latin typeface="BIZ UDPゴシック" panose="020B0400000000000000" pitchFamily="50" charset="-128"/>
                <a:ea typeface="BIZ UDPゴシック" panose="020B0400000000000000" pitchFamily="50" charset="-128"/>
                <a:cs typeface="Yu Gothic UI Light"/>
              </a:rPr>
              <a:t> </a:t>
            </a:r>
            <a:r>
              <a:rPr sz="600" b="0" spc="55" dirty="0">
                <a:solidFill>
                  <a:srgbClr val="5A5757"/>
                </a:solidFill>
                <a:latin typeface="BIZ UDPゴシック" panose="020B0400000000000000" pitchFamily="50" charset="-128"/>
                <a:ea typeface="BIZ UDPゴシック" panose="020B0400000000000000" pitchFamily="50" charset="-128"/>
                <a:cs typeface="Yu Gothic UI Light"/>
              </a:rPr>
              <a:t>Group</a:t>
            </a:r>
            <a:endParaRPr sz="600" dirty="0">
              <a:latin typeface="BIZ UDPゴシック" panose="020B0400000000000000" pitchFamily="50" charset="-128"/>
              <a:ea typeface="BIZ UDPゴシック" panose="020B0400000000000000" pitchFamily="50" charset="-128"/>
              <a:cs typeface="Yu Gothic UI Light"/>
            </a:endParaRPr>
          </a:p>
        </p:txBody>
      </p:sp>
      <p:sp>
        <p:nvSpPr>
          <p:cNvPr id="10" name="object 10"/>
          <p:cNvSpPr txBox="1"/>
          <p:nvPr/>
        </p:nvSpPr>
        <p:spPr>
          <a:xfrm>
            <a:off x="515759" y="8400438"/>
            <a:ext cx="4879340" cy="641201"/>
          </a:xfrm>
          <a:prstGeom prst="rect">
            <a:avLst/>
          </a:prstGeom>
        </p:spPr>
        <p:txBody>
          <a:bodyPr vert="horz" wrap="square" lIns="0" tIns="12700" rIns="0" bIns="0" rtlCol="0">
            <a:spAutoFit/>
          </a:bodyPr>
          <a:lstStyle/>
          <a:p>
            <a:pPr marL="22860">
              <a:lnSpc>
                <a:spcPct val="100000"/>
              </a:lnSpc>
              <a:spcBef>
                <a:spcPts val="100"/>
              </a:spcBef>
              <a:tabLst>
                <a:tab pos="1885950" algn="l"/>
              </a:tabLst>
            </a:pPr>
            <a:r>
              <a:rPr sz="1000" spc="50" dirty="0">
                <a:solidFill>
                  <a:srgbClr val="FFFFFF"/>
                </a:solidFill>
                <a:latin typeface="BIZ UDPゴシック" panose="020B0400000000000000" pitchFamily="50" charset="-128"/>
                <a:ea typeface="BIZ UDPゴシック" panose="020B0400000000000000" pitchFamily="50" charset="-128"/>
                <a:cs typeface="Arial Unicode MS"/>
              </a:rPr>
              <a:t>信州大学先鋭領域融合研究</a:t>
            </a:r>
            <a:r>
              <a:rPr sz="1000" dirty="0">
                <a:solidFill>
                  <a:srgbClr val="FFFFFF"/>
                </a:solidFill>
                <a:latin typeface="BIZ UDPゴシック" panose="020B0400000000000000" pitchFamily="50" charset="-128"/>
                <a:ea typeface="BIZ UDPゴシック" panose="020B0400000000000000" pitchFamily="50" charset="-128"/>
                <a:cs typeface="Arial Unicode MS"/>
              </a:rPr>
              <a:t>群	</a:t>
            </a:r>
            <a:r>
              <a:rPr sz="1000" spc="50" dirty="0">
                <a:solidFill>
                  <a:srgbClr val="FFFFFF"/>
                </a:solidFill>
                <a:latin typeface="BIZ UDPゴシック" panose="020B0400000000000000" pitchFamily="50" charset="-128"/>
                <a:ea typeface="BIZ UDPゴシック" panose="020B0400000000000000" pitchFamily="50" charset="-128"/>
                <a:cs typeface="Arial Unicode MS"/>
              </a:rPr>
              <a:t>航空宇</a:t>
            </a:r>
            <a:r>
              <a:rPr sz="1000" spc="20" dirty="0">
                <a:solidFill>
                  <a:srgbClr val="FFFFFF"/>
                </a:solidFill>
                <a:latin typeface="BIZ UDPゴシック" panose="020B0400000000000000" pitchFamily="50" charset="-128"/>
                <a:ea typeface="BIZ UDPゴシック" panose="020B0400000000000000" pitchFamily="50" charset="-128"/>
                <a:cs typeface="Arial Unicode MS"/>
              </a:rPr>
              <a:t>宙システム研究拠</a:t>
            </a:r>
            <a:r>
              <a:rPr sz="1000" dirty="0">
                <a:solidFill>
                  <a:srgbClr val="FFFFFF"/>
                </a:solidFill>
                <a:latin typeface="BIZ UDPゴシック" panose="020B0400000000000000" pitchFamily="50" charset="-128"/>
                <a:ea typeface="BIZ UDPゴシック" panose="020B0400000000000000" pitchFamily="50" charset="-128"/>
                <a:cs typeface="Arial Unicode MS"/>
              </a:rPr>
              <a:t>点</a:t>
            </a:r>
            <a:endParaRPr sz="1000" dirty="0">
              <a:latin typeface="BIZ UDPゴシック" panose="020B0400000000000000" pitchFamily="50" charset="-128"/>
              <a:ea typeface="BIZ UDPゴシック" panose="020B0400000000000000" pitchFamily="50" charset="-128"/>
              <a:cs typeface="Arial Unicode MS"/>
            </a:endParaRPr>
          </a:p>
          <a:p>
            <a:pPr>
              <a:lnSpc>
                <a:spcPct val="100000"/>
              </a:lnSpc>
              <a:spcBef>
                <a:spcPts val="40"/>
              </a:spcBef>
            </a:pPr>
            <a:endParaRPr sz="950" dirty="0">
              <a:latin typeface="BIZ UDP明朝 Medium" panose="02020500000000000000" pitchFamily="18" charset="-128"/>
              <a:ea typeface="BIZ UDP明朝 Medium" panose="02020500000000000000" pitchFamily="18" charset="-128"/>
              <a:cs typeface="Arial Unicode MS"/>
            </a:endParaRPr>
          </a:p>
          <a:p>
            <a:pPr marL="12700">
              <a:lnSpc>
                <a:spcPct val="100000"/>
              </a:lnSpc>
            </a:pPr>
            <a:r>
              <a:rPr sz="1300" spc="65" dirty="0">
                <a:solidFill>
                  <a:srgbClr val="8E93BC"/>
                </a:solidFill>
                <a:latin typeface="BIZ UDP明朝 Medium" panose="02020500000000000000" pitchFamily="18" charset="-128"/>
                <a:ea typeface="BIZ UDP明朝 Medium" panose="02020500000000000000" pitchFamily="18" charset="-128"/>
                <a:cs typeface="Arial Unicode MS"/>
              </a:rPr>
              <a:t>航空宇宙システムにかかわる研究開発と若手人材の育成を推進</a:t>
            </a:r>
            <a:endParaRPr sz="1300" dirty="0">
              <a:latin typeface="BIZ UDP明朝 Medium" panose="02020500000000000000" pitchFamily="18" charset="-128"/>
              <a:ea typeface="BIZ UDP明朝 Medium" panose="02020500000000000000" pitchFamily="18" charset="-128"/>
              <a:cs typeface="Arial Unicode MS"/>
            </a:endParaRPr>
          </a:p>
          <a:p>
            <a:pPr marL="24765">
              <a:lnSpc>
                <a:spcPct val="100000"/>
              </a:lnSpc>
              <a:spcBef>
                <a:spcPts val="55"/>
              </a:spcBef>
            </a:pPr>
            <a:r>
              <a:rPr sz="750" spc="-10" dirty="0">
                <a:solidFill>
                  <a:srgbClr val="8E93BC"/>
                </a:solidFill>
                <a:latin typeface="BIZ UDP明朝 Medium" panose="02020500000000000000" pitchFamily="18" charset="-128"/>
                <a:ea typeface="BIZ UDP明朝 Medium" panose="02020500000000000000" pitchFamily="18" charset="-128"/>
                <a:cs typeface="Arial Unicode MS"/>
              </a:rPr>
              <a:t>R&amp;D </a:t>
            </a:r>
            <a:r>
              <a:rPr sz="750" spc="5" dirty="0">
                <a:solidFill>
                  <a:srgbClr val="8E93BC"/>
                </a:solidFill>
                <a:latin typeface="BIZ UDP明朝 Medium" panose="02020500000000000000" pitchFamily="18" charset="-128"/>
                <a:ea typeface="BIZ UDP明朝 Medium" panose="02020500000000000000" pitchFamily="18" charset="-128"/>
                <a:cs typeface="Arial Unicode MS"/>
              </a:rPr>
              <a:t>and </a:t>
            </a:r>
            <a:r>
              <a:rPr sz="750" spc="15" dirty="0">
                <a:solidFill>
                  <a:srgbClr val="8E93BC"/>
                </a:solidFill>
                <a:latin typeface="BIZ UDP明朝 Medium" panose="02020500000000000000" pitchFamily="18" charset="-128"/>
                <a:ea typeface="BIZ UDP明朝 Medium" panose="02020500000000000000" pitchFamily="18" charset="-128"/>
                <a:cs typeface="Arial Unicode MS"/>
              </a:rPr>
              <a:t>the development </a:t>
            </a:r>
            <a:r>
              <a:rPr sz="750" spc="25" dirty="0">
                <a:solidFill>
                  <a:srgbClr val="8E93BC"/>
                </a:solidFill>
                <a:latin typeface="BIZ UDP明朝 Medium" panose="02020500000000000000" pitchFamily="18" charset="-128"/>
                <a:ea typeface="BIZ UDP明朝 Medium" panose="02020500000000000000" pitchFamily="18" charset="-128"/>
                <a:cs typeface="Arial Unicode MS"/>
              </a:rPr>
              <a:t>of </a:t>
            </a:r>
            <a:r>
              <a:rPr sz="750" spc="20" dirty="0">
                <a:solidFill>
                  <a:srgbClr val="8E93BC"/>
                </a:solidFill>
                <a:latin typeface="BIZ UDP明朝 Medium" panose="02020500000000000000" pitchFamily="18" charset="-128"/>
                <a:ea typeface="BIZ UDP明朝 Medium" panose="02020500000000000000" pitchFamily="18" charset="-128"/>
                <a:cs typeface="Arial Unicode MS"/>
              </a:rPr>
              <a:t>young </a:t>
            </a:r>
            <a:r>
              <a:rPr sz="750" spc="15" dirty="0">
                <a:solidFill>
                  <a:srgbClr val="8E93BC"/>
                </a:solidFill>
                <a:latin typeface="BIZ UDP明朝 Medium" panose="02020500000000000000" pitchFamily="18" charset="-128"/>
                <a:ea typeface="BIZ UDP明朝 Medium" panose="02020500000000000000" pitchFamily="18" charset="-128"/>
                <a:cs typeface="Arial Unicode MS"/>
              </a:rPr>
              <a:t>human </a:t>
            </a:r>
            <a:r>
              <a:rPr sz="750" spc="5" dirty="0">
                <a:solidFill>
                  <a:srgbClr val="8E93BC"/>
                </a:solidFill>
                <a:latin typeface="BIZ UDP明朝 Medium" panose="02020500000000000000" pitchFamily="18" charset="-128"/>
                <a:ea typeface="BIZ UDP明朝 Medium" panose="02020500000000000000" pitchFamily="18" charset="-128"/>
                <a:cs typeface="Arial Unicode MS"/>
              </a:rPr>
              <a:t>resource</a:t>
            </a:r>
            <a:r>
              <a:rPr sz="750" spc="5" dirty="0">
                <a:solidFill>
                  <a:srgbClr val="8E93BC"/>
                </a:solidFill>
                <a:latin typeface="BIZ UDP明朝 Medium" panose="02020500000000000000" pitchFamily="18" charset="-128"/>
                <a:ea typeface="BIZ UDP明朝 Medium" panose="02020500000000000000" pitchFamily="18" charset="-128"/>
                <a:cs typeface="SimSun"/>
              </a:rPr>
              <a:t>s </a:t>
            </a:r>
            <a:r>
              <a:rPr sz="750" spc="15" dirty="0">
                <a:solidFill>
                  <a:srgbClr val="8E93BC"/>
                </a:solidFill>
                <a:latin typeface="BIZ UDP明朝 Medium" panose="02020500000000000000" pitchFamily="18" charset="-128"/>
                <a:ea typeface="BIZ UDP明朝 Medium" panose="02020500000000000000" pitchFamily="18" charset="-128"/>
                <a:cs typeface="Arial Unicode MS"/>
              </a:rPr>
              <a:t>related </a:t>
            </a:r>
            <a:r>
              <a:rPr sz="750" spc="25" dirty="0">
                <a:solidFill>
                  <a:srgbClr val="8E93BC"/>
                </a:solidFill>
                <a:latin typeface="BIZ UDP明朝 Medium" panose="02020500000000000000" pitchFamily="18" charset="-128"/>
                <a:ea typeface="BIZ UDP明朝 Medium" panose="02020500000000000000" pitchFamily="18" charset="-128"/>
                <a:cs typeface="Arial Unicode MS"/>
              </a:rPr>
              <a:t>to </a:t>
            </a:r>
            <a:r>
              <a:rPr sz="750" spc="-5" dirty="0">
                <a:solidFill>
                  <a:srgbClr val="8E93BC"/>
                </a:solidFill>
                <a:latin typeface="BIZ UDP明朝 Medium" panose="02020500000000000000" pitchFamily="18" charset="-128"/>
                <a:ea typeface="BIZ UDP明朝 Medium" panose="02020500000000000000" pitchFamily="18" charset="-128"/>
                <a:cs typeface="Arial Unicode MS"/>
              </a:rPr>
              <a:t>aerospace</a:t>
            </a:r>
            <a:r>
              <a:rPr sz="750" spc="100" dirty="0">
                <a:solidFill>
                  <a:srgbClr val="8E93BC"/>
                </a:solidFill>
                <a:latin typeface="BIZ UDP明朝 Medium" panose="02020500000000000000" pitchFamily="18" charset="-128"/>
                <a:ea typeface="BIZ UDP明朝 Medium" panose="02020500000000000000" pitchFamily="18" charset="-128"/>
                <a:cs typeface="Arial Unicode MS"/>
              </a:rPr>
              <a:t> </a:t>
            </a:r>
            <a:r>
              <a:rPr sz="750" dirty="0">
                <a:solidFill>
                  <a:srgbClr val="8E93BC"/>
                </a:solidFill>
                <a:latin typeface="BIZ UDP明朝 Medium" panose="02020500000000000000" pitchFamily="18" charset="-128"/>
                <a:ea typeface="BIZ UDP明朝 Medium" panose="02020500000000000000" pitchFamily="18" charset="-128"/>
                <a:cs typeface="Arial Unicode MS"/>
              </a:rPr>
              <a:t>systems</a:t>
            </a:r>
            <a:endParaRPr sz="750" dirty="0">
              <a:latin typeface="BIZ UDP明朝 Medium" panose="02020500000000000000" pitchFamily="18" charset="-128"/>
              <a:ea typeface="BIZ UDP明朝 Medium" panose="02020500000000000000" pitchFamily="18" charset="-128"/>
              <a:cs typeface="Arial Unicode MS"/>
            </a:endParaRPr>
          </a:p>
        </p:txBody>
      </p:sp>
      <p:sp>
        <p:nvSpPr>
          <p:cNvPr id="11" name="object 11"/>
          <p:cNvSpPr txBox="1"/>
          <p:nvPr/>
        </p:nvSpPr>
        <p:spPr>
          <a:xfrm>
            <a:off x="2178050" y="9524008"/>
            <a:ext cx="2144865" cy="525785"/>
          </a:xfrm>
          <a:prstGeom prst="rect">
            <a:avLst/>
          </a:prstGeom>
        </p:spPr>
        <p:txBody>
          <a:bodyPr vert="horz" wrap="square" lIns="0" tIns="12700" rIns="0" bIns="0" rtlCol="0">
            <a:spAutoFit/>
          </a:bodyPr>
          <a:lstStyle/>
          <a:p>
            <a:pPr marL="12700">
              <a:lnSpc>
                <a:spcPts val="1010"/>
              </a:lnSpc>
              <a:spcBef>
                <a:spcPts val="100"/>
              </a:spcBef>
            </a:pPr>
            <a:r>
              <a:rPr sz="850" b="0" spc="60" dirty="0">
                <a:solidFill>
                  <a:srgbClr val="5A5757"/>
                </a:solidFill>
                <a:latin typeface="BIZ UDPゴシック" panose="020B0400000000000000" pitchFamily="50" charset="-128"/>
                <a:ea typeface="BIZ UDPゴシック" panose="020B0400000000000000" pitchFamily="50" charset="-128"/>
                <a:cs typeface="Yu Gothic UI Light"/>
              </a:rPr>
              <a:t>基盤技術部門</a:t>
            </a:r>
            <a:endParaRPr sz="850" dirty="0">
              <a:latin typeface="BIZ UDPゴシック" panose="020B0400000000000000" pitchFamily="50" charset="-128"/>
              <a:ea typeface="BIZ UDPゴシック" panose="020B0400000000000000" pitchFamily="50" charset="-128"/>
              <a:cs typeface="Yu Gothic UI Light"/>
            </a:endParaRPr>
          </a:p>
          <a:p>
            <a:pPr marL="16510">
              <a:lnSpc>
                <a:spcPts val="710"/>
              </a:lnSpc>
            </a:pPr>
            <a:r>
              <a:rPr sz="600" b="0" spc="50" dirty="0">
                <a:solidFill>
                  <a:srgbClr val="5A5757"/>
                </a:solidFill>
                <a:latin typeface="BIZ UDPゴシック" panose="020B0400000000000000" pitchFamily="50" charset="-128"/>
                <a:ea typeface="BIZ UDPゴシック" panose="020B0400000000000000" pitchFamily="50" charset="-128"/>
                <a:cs typeface="Yu Gothic UI Light"/>
              </a:rPr>
              <a:t>Fundamental Technologies</a:t>
            </a:r>
            <a:r>
              <a:rPr sz="600" b="0" spc="125" dirty="0">
                <a:solidFill>
                  <a:srgbClr val="5A5757"/>
                </a:solidFill>
                <a:latin typeface="BIZ UDPゴシック" panose="020B0400000000000000" pitchFamily="50" charset="-128"/>
                <a:ea typeface="BIZ UDPゴシック" panose="020B0400000000000000" pitchFamily="50" charset="-128"/>
                <a:cs typeface="Yu Gothic UI Light"/>
              </a:rPr>
              <a:t> </a:t>
            </a:r>
            <a:r>
              <a:rPr sz="600" b="0" spc="45" dirty="0">
                <a:solidFill>
                  <a:srgbClr val="5A5757"/>
                </a:solidFill>
                <a:latin typeface="BIZ UDPゴシック" panose="020B0400000000000000" pitchFamily="50" charset="-128"/>
                <a:ea typeface="BIZ UDPゴシック" panose="020B0400000000000000" pitchFamily="50" charset="-128"/>
                <a:cs typeface="Yu Gothic UI Light"/>
              </a:rPr>
              <a:t>Group</a:t>
            </a:r>
            <a:endParaRPr sz="600" dirty="0">
              <a:latin typeface="BIZ UDPゴシック" panose="020B0400000000000000" pitchFamily="50" charset="-128"/>
              <a:ea typeface="BIZ UDPゴシック" panose="020B0400000000000000" pitchFamily="50" charset="-128"/>
              <a:cs typeface="Yu Gothic UI Light"/>
            </a:endParaRPr>
          </a:p>
          <a:p>
            <a:pPr marL="12700">
              <a:lnSpc>
                <a:spcPts val="1010"/>
              </a:lnSpc>
              <a:spcBef>
                <a:spcPts val="560"/>
              </a:spcBef>
            </a:pPr>
            <a:r>
              <a:rPr sz="850" b="0" spc="40" dirty="0">
                <a:solidFill>
                  <a:srgbClr val="5A5757"/>
                </a:solidFill>
                <a:latin typeface="BIZ UDPゴシック" panose="020B0400000000000000" pitchFamily="50" charset="-128"/>
                <a:ea typeface="BIZ UDPゴシック" panose="020B0400000000000000" pitchFamily="50" charset="-128"/>
                <a:cs typeface="Yu Gothic UI Light"/>
              </a:rPr>
              <a:t>人材育成部門</a:t>
            </a:r>
            <a:endParaRPr sz="850" dirty="0">
              <a:latin typeface="BIZ UDPゴシック" panose="020B0400000000000000" pitchFamily="50" charset="-128"/>
              <a:ea typeface="BIZ UDPゴシック" panose="020B0400000000000000" pitchFamily="50" charset="-128"/>
              <a:cs typeface="Yu Gothic UI Light"/>
            </a:endParaRPr>
          </a:p>
          <a:p>
            <a:pPr marL="16510">
              <a:lnSpc>
                <a:spcPts val="710"/>
              </a:lnSpc>
            </a:pPr>
            <a:r>
              <a:rPr sz="600" b="0" spc="45" dirty="0">
                <a:solidFill>
                  <a:srgbClr val="5A5757"/>
                </a:solidFill>
                <a:latin typeface="BIZ UDPゴシック" panose="020B0400000000000000" pitchFamily="50" charset="-128"/>
                <a:ea typeface="BIZ UDPゴシック" panose="020B0400000000000000" pitchFamily="50" charset="-128"/>
                <a:cs typeface="Yu Gothic UI Light"/>
              </a:rPr>
              <a:t>Young Human Resource </a:t>
            </a:r>
            <a:r>
              <a:rPr sz="600" b="0" spc="50" dirty="0">
                <a:solidFill>
                  <a:srgbClr val="5A5757"/>
                </a:solidFill>
                <a:latin typeface="BIZ UDPゴシック" panose="020B0400000000000000" pitchFamily="50" charset="-128"/>
                <a:ea typeface="BIZ UDPゴシック" panose="020B0400000000000000" pitchFamily="50" charset="-128"/>
                <a:cs typeface="Yu Gothic UI Light"/>
              </a:rPr>
              <a:t>Development</a:t>
            </a:r>
            <a:r>
              <a:rPr sz="600" b="0" spc="215" dirty="0">
                <a:solidFill>
                  <a:srgbClr val="5A5757"/>
                </a:solidFill>
                <a:latin typeface="BIZ UDPゴシック" panose="020B0400000000000000" pitchFamily="50" charset="-128"/>
                <a:ea typeface="BIZ UDPゴシック" panose="020B0400000000000000" pitchFamily="50" charset="-128"/>
                <a:cs typeface="Yu Gothic UI Light"/>
              </a:rPr>
              <a:t> </a:t>
            </a:r>
            <a:r>
              <a:rPr sz="600" b="0" spc="55" dirty="0">
                <a:solidFill>
                  <a:srgbClr val="5A5757"/>
                </a:solidFill>
                <a:latin typeface="BIZ UDPゴシック" panose="020B0400000000000000" pitchFamily="50" charset="-128"/>
                <a:ea typeface="BIZ UDPゴシック" panose="020B0400000000000000" pitchFamily="50" charset="-128"/>
                <a:cs typeface="Yu Gothic UI Light"/>
              </a:rPr>
              <a:t>Group</a:t>
            </a:r>
            <a:endParaRPr sz="600" dirty="0">
              <a:latin typeface="BIZ UDPゴシック" panose="020B0400000000000000" pitchFamily="50" charset="-128"/>
              <a:ea typeface="BIZ UDPゴシック" panose="020B0400000000000000" pitchFamily="50" charset="-128"/>
              <a:cs typeface="Yu Gothic UI Light"/>
            </a:endParaRPr>
          </a:p>
        </p:txBody>
      </p:sp>
      <p:sp>
        <p:nvSpPr>
          <p:cNvPr id="12" name="object 12"/>
          <p:cNvSpPr/>
          <p:nvPr/>
        </p:nvSpPr>
        <p:spPr>
          <a:xfrm>
            <a:off x="5949456" y="9441388"/>
            <a:ext cx="1035345" cy="993455"/>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77914" y="10401934"/>
            <a:ext cx="74930" cy="120546"/>
          </a:xfrm>
          <a:prstGeom prst="rect">
            <a:avLst/>
          </a:prstGeom>
        </p:spPr>
        <p:txBody>
          <a:bodyPr vert="horz" wrap="square" lIns="0" tIns="12700" rIns="0" bIns="0" rtlCol="0">
            <a:spAutoFit/>
          </a:bodyPr>
          <a:lstStyle/>
          <a:p>
            <a:pPr marL="12700" algn="just">
              <a:lnSpc>
                <a:spcPct val="100000"/>
              </a:lnSpc>
              <a:spcBef>
                <a:spcPts val="100"/>
              </a:spcBef>
            </a:pPr>
            <a:r>
              <a:rPr sz="700" spc="-5" dirty="0">
                <a:solidFill>
                  <a:srgbClr val="3F3B3A"/>
                </a:solidFill>
                <a:latin typeface="BIZ UDPゴシック" panose="020B0400000000000000" pitchFamily="50" charset="-128"/>
                <a:ea typeface="BIZ UDPゴシック" panose="020B0400000000000000" pitchFamily="50" charset="-128"/>
                <a:cs typeface="Arial Unicode MS"/>
              </a:rPr>
              <a:t>9</a:t>
            </a:r>
            <a:endParaRPr sz="700">
              <a:latin typeface="BIZ UDPゴシック" panose="020B0400000000000000" pitchFamily="50" charset="-128"/>
              <a:ea typeface="BIZ UDPゴシック" panose="020B0400000000000000" pitchFamily="50" charset="-128"/>
              <a:cs typeface="Arial Unicode MS"/>
            </a:endParaRPr>
          </a:p>
        </p:txBody>
      </p:sp>
      <p:pic>
        <p:nvPicPr>
          <p:cNvPr id="9" name="図 8">
            <a:extLst>
              <a:ext uri="{FF2B5EF4-FFF2-40B4-BE49-F238E27FC236}">
                <a16:creationId xmlns:a16="http://schemas.microsoft.com/office/drawing/2014/main" id="{233D12B6-D61D-4AE0-A8D1-D9705A325CD6}"/>
              </a:ext>
            </a:extLst>
          </p:cNvPr>
          <p:cNvPicPr>
            <a:picLocks noChangeAspect="1"/>
          </p:cNvPicPr>
          <p:nvPr/>
        </p:nvPicPr>
        <p:blipFill>
          <a:blip r:embed="rId2"/>
          <a:stretch>
            <a:fillRect/>
          </a:stretch>
        </p:blipFill>
        <p:spPr>
          <a:xfrm>
            <a:off x="418261" y="165100"/>
            <a:ext cx="6550604" cy="3127767"/>
          </a:xfrm>
          <a:prstGeom prst="rect">
            <a:avLst/>
          </a:prstGeom>
        </p:spPr>
      </p:pic>
      <p:pic>
        <p:nvPicPr>
          <p:cNvPr id="7" name="図 6">
            <a:extLst>
              <a:ext uri="{FF2B5EF4-FFF2-40B4-BE49-F238E27FC236}">
                <a16:creationId xmlns:a16="http://schemas.microsoft.com/office/drawing/2014/main" id="{FA94C27A-EB12-44F0-98B0-6A167502F3B7}"/>
              </a:ext>
            </a:extLst>
          </p:cNvPr>
          <p:cNvPicPr>
            <a:picLocks noChangeAspect="1"/>
          </p:cNvPicPr>
          <p:nvPr/>
        </p:nvPicPr>
        <p:blipFill>
          <a:blip r:embed="rId3"/>
          <a:stretch>
            <a:fillRect/>
          </a:stretch>
        </p:blipFill>
        <p:spPr>
          <a:xfrm>
            <a:off x="426874" y="3344223"/>
            <a:ext cx="6550604" cy="3728081"/>
          </a:xfrm>
          <a:prstGeom prst="rect">
            <a:avLst/>
          </a:prstGeom>
        </p:spPr>
      </p:pic>
      <p:pic>
        <p:nvPicPr>
          <p:cNvPr id="10" name="図 9">
            <a:extLst>
              <a:ext uri="{FF2B5EF4-FFF2-40B4-BE49-F238E27FC236}">
                <a16:creationId xmlns:a16="http://schemas.microsoft.com/office/drawing/2014/main" id="{7106FC0B-0F48-49CA-9932-6AA2D6CFF5CD}"/>
              </a:ext>
            </a:extLst>
          </p:cNvPr>
          <p:cNvPicPr>
            <a:picLocks noChangeAspect="1"/>
          </p:cNvPicPr>
          <p:nvPr/>
        </p:nvPicPr>
        <p:blipFill>
          <a:blip r:embed="rId4"/>
          <a:stretch>
            <a:fillRect/>
          </a:stretch>
        </p:blipFill>
        <p:spPr>
          <a:xfrm>
            <a:off x="437174" y="7199300"/>
            <a:ext cx="6541476" cy="32528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6" name="表 75"/>
          <p:cNvGraphicFramePr>
            <a:graphicFrameLocks noGrp="1"/>
          </p:cNvGraphicFramePr>
          <p:nvPr>
            <p:extLst>
              <p:ext uri="{D42A27DB-BD31-4B8C-83A1-F6EECF244321}">
                <p14:modId xmlns:p14="http://schemas.microsoft.com/office/powerpoint/2010/main" val="547804184"/>
              </p:ext>
            </p:extLst>
          </p:nvPr>
        </p:nvGraphicFramePr>
        <p:xfrm>
          <a:off x="705068" y="6159929"/>
          <a:ext cx="3021263" cy="1981200"/>
        </p:xfrm>
        <a:graphic>
          <a:graphicData uri="http://schemas.openxmlformats.org/drawingml/2006/table">
            <a:tbl>
              <a:tblPr firstRow="1" bandRow="1">
                <a:solidFill>
                  <a:schemeClr val="bg1"/>
                </a:solidFill>
                <a:effectLst>
                  <a:outerShdw blurRad="50800" dist="38100" dir="2700000" algn="tl" rotWithShape="0">
                    <a:prstClr val="black">
                      <a:alpha val="40000"/>
                    </a:prstClr>
                  </a:outerShdw>
                </a:effectLst>
                <a:tableStyleId>{5C22544A-7EE6-4342-B048-85BDC9FD1C3A}</a:tableStyleId>
              </a:tblPr>
              <a:tblGrid>
                <a:gridCol w="1045338">
                  <a:extLst>
                    <a:ext uri="{9D8B030D-6E8A-4147-A177-3AD203B41FA5}">
                      <a16:colId xmlns:a16="http://schemas.microsoft.com/office/drawing/2014/main" val="20000"/>
                    </a:ext>
                  </a:extLst>
                </a:gridCol>
                <a:gridCol w="417269">
                  <a:extLst>
                    <a:ext uri="{9D8B030D-6E8A-4147-A177-3AD203B41FA5}">
                      <a16:colId xmlns:a16="http://schemas.microsoft.com/office/drawing/2014/main" val="20001"/>
                    </a:ext>
                  </a:extLst>
                </a:gridCol>
                <a:gridCol w="1558656">
                  <a:extLst>
                    <a:ext uri="{9D8B030D-6E8A-4147-A177-3AD203B41FA5}">
                      <a16:colId xmlns:a16="http://schemas.microsoft.com/office/drawing/2014/main" val="20002"/>
                    </a:ext>
                  </a:extLst>
                </a:gridCol>
              </a:tblGrid>
              <a:tr h="815363">
                <a:tc rowSpan="2">
                  <a:txBody>
                    <a:bodyPr/>
                    <a:lstStyle/>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ja-JP" altLang="en-US" sz="500" b="0" dirty="0">
                        <a:ln>
                          <a:noFill/>
                        </a:ln>
                        <a:solidFill>
                          <a:schemeClr val="tx1"/>
                        </a:solidFill>
                        <a:latin typeface="BIZ UDPゴシック" panose="020B0400000000000000" pitchFamily="50" charset="-128"/>
                        <a:ea typeface="BIZ UDPゴシック" panose="020B0400000000000000" pitchFamily="50" charset="-128"/>
                      </a:endParaRPr>
                    </a:p>
                    <a:p>
                      <a:pPr marR="5080" algn="ctr">
                        <a:lnSpc>
                          <a:spcPct val="100000"/>
                        </a:lnSpc>
                        <a:spcBef>
                          <a:spcPts val="100"/>
                        </a:spcBef>
                      </a:pPr>
                      <a:r>
                        <a:rPr lang="ja-JP" altLang="en-US" sz="1050" b="0" spc="40" dirty="0">
                          <a:solidFill>
                            <a:schemeClr val="tx1"/>
                          </a:solidFill>
                          <a:latin typeface="BIZ UDPゴシック" panose="020B0400000000000000" pitchFamily="50" charset="-128"/>
                          <a:ea typeface="BIZ UDPゴシック" panose="020B0400000000000000" pitchFamily="50" charset="-128"/>
                          <a:cs typeface="Yu Gothic UI Light"/>
                        </a:rPr>
                        <a:t>曽根原 誠</a:t>
                      </a:r>
                      <a:r>
                        <a:rPr lang="en-US" altLang="ja-JP" sz="600" b="0" spc="40" dirty="0">
                          <a:solidFill>
                            <a:schemeClr val="tx1"/>
                          </a:solidFill>
                          <a:latin typeface="BIZ UDPゴシック" panose="020B0400000000000000" pitchFamily="50" charset="-128"/>
                          <a:ea typeface="BIZ UDPゴシック" panose="020B0400000000000000" pitchFamily="50" charset="-128"/>
                          <a:cs typeface="Yu Gothic UI Light"/>
                        </a:rPr>
                        <a:t>SONEHARA Makoto</a:t>
                      </a:r>
                    </a:p>
                    <a:p>
                      <a:pPr marR="5080" algn="ctr">
                        <a:lnSpc>
                          <a:spcPct val="100000"/>
                        </a:lnSpc>
                        <a:spcBef>
                          <a:spcPts val="100"/>
                        </a:spcBef>
                      </a:pPr>
                      <a:endParaRPr lang="ja-JP" altLang="en-US" sz="1050" b="0" spc="40" dirty="0">
                        <a:solidFill>
                          <a:schemeClr val="tx1"/>
                        </a:solidFill>
                        <a:latin typeface="BIZ UDPゴシック" panose="020B0400000000000000" pitchFamily="50" charset="-128"/>
                        <a:ea typeface="BIZ UDPゴシック" panose="020B0400000000000000" pitchFamily="50" charset="-128"/>
                        <a:cs typeface="Yu Gothic UI Light"/>
                      </a:endParaRPr>
                    </a:p>
                  </a:txBody>
                  <a:tcPr marL="36000" marR="36000" marT="0" marB="0">
                    <a:lnL w="3175" cap="flat" cmpd="sng" algn="ctr">
                      <a:solidFill>
                        <a:schemeClr val="bg1">
                          <a:lumMod val="9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dist"/>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職名</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研究分野</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研究テーマ</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txBody>
                  <a:tcPr marL="36000" marR="3600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altLang="ja-JP" sz="550" b="0" dirty="0">
                        <a:solidFill>
                          <a:srgbClr val="3F3B3A"/>
                        </a:solidFill>
                        <a:latin typeface="BIZ UDPゴシック" panose="020B0400000000000000" pitchFamily="50" charset="-128"/>
                        <a:ea typeface="BIZ UDPゴシック" panose="020B0400000000000000" pitchFamily="50" charset="-128"/>
                        <a:cs typeface="Yu Gothic UI Light"/>
                      </a:endParaRPr>
                    </a:p>
                    <a:p>
                      <a:pPr algn="l"/>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学術研究院准教授（工学系）／博士</a:t>
                      </a:r>
                      <a:r>
                        <a:rPr lang="en-US" altLang="ja-JP" sz="550" b="0" dirty="0">
                          <a:solidFill>
                            <a:srgbClr val="3F3B3A"/>
                          </a:solidFill>
                          <a:latin typeface="BIZ UDPゴシック" panose="020B0400000000000000" pitchFamily="50" charset="-128"/>
                          <a:ea typeface="BIZ UDPゴシック" panose="020B0400000000000000" pitchFamily="50" charset="-128"/>
                          <a:cs typeface="Yu Gothic UI Light"/>
                        </a:rPr>
                        <a:t>(</a:t>
                      </a:r>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工学</a:t>
                      </a:r>
                      <a:r>
                        <a:rPr lang="en-US" altLang="ja-JP" sz="550" b="0" dirty="0">
                          <a:solidFill>
                            <a:srgbClr val="3F3B3A"/>
                          </a:solidFill>
                          <a:latin typeface="BIZ UDPゴシック" panose="020B0400000000000000" pitchFamily="50" charset="-128"/>
                          <a:ea typeface="BIZ UDPゴシック" panose="020B0400000000000000" pitchFamily="50" charset="-128"/>
                          <a:cs typeface="Yu Gothic UI Light"/>
                        </a:rPr>
                        <a:t>)</a:t>
                      </a:r>
                    </a:p>
                    <a:p>
                      <a:pPr algn="l"/>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／人材育成副部門長／基盤技術部門を兼務</a:t>
                      </a:r>
                    </a:p>
                    <a:p>
                      <a:pPr algn="l"/>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電子・電気材料工学、電子デバイス・電子 機器、科学教育</a:t>
                      </a:r>
                    </a:p>
                    <a:p>
                      <a:pPr algn="l"/>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航空機落雷検知光プローブセンサネットワークの基盤技術開発、航空機用回生ブレーキシステムの技術開発、航空機用電源システムの技術開発、高周波デバイスの開発など</a:t>
                      </a:r>
                    </a:p>
                    <a:p>
                      <a:pPr algn="l"/>
                      <a:endPar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endParaRPr>
                    </a:p>
                  </a:txBody>
                  <a:tcPr marL="36000" marR="36000" marT="0" marB="0">
                    <a:lnL w="3175" cap="flat" cmpd="sng" algn="ctr">
                      <a:no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111859">
                <a:tc vMerge="1">
                  <a:txBody>
                    <a:bodyPr/>
                    <a:lstStyle/>
                    <a:p>
                      <a:pPr algn="dist"/>
                      <a:endParaRPr kumimoji="1" lang="ja-JP" altLang="en-US" sz="500" dirty="0">
                        <a:solidFill>
                          <a:schemeClr val="tx1"/>
                        </a:solidFill>
                        <a:latin typeface="BIZ UDPゴシック" panose="020B0400000000000000" pitchFamily="50" charset="-128"/>
                        <a:ea typeface="BIZ UDPゴシック" panose="020B0400000000000000" pitchFamily="50" charset="-128"/>
                      </a:endParaRPr>
                    </a:p>
                  </a:txBody>
                  <a:tcPr marL="36000" marR="3600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Position</a:t>
                      </a:r>
                    </a:p>
                    <a:p>
                      <a:pPr algn="dist"/>
                      <a:endPar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Research </a:t>
                      </a: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Field</a:t>
                      </a: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 </a:t>
                      </a: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Research  Theme</a:t>
                      </a:r>
                    </a:p>
                    <a:p>
                      <a:pPr algn="dist"/>
                      <a:endParaRPr kumimoji="1" lang="ja-JP" altLang="en-US" sz="500" b="0" spc="-100" baseline="0" dirty="0">
                        <a:ln>
                          <a:noFill/>
                        </a:ln>
                        <a:solidFill>
                          <a:schemeClr val="tx1"/>
                        </a:solidFill>
                        <a:latin typeface="BIZ UDPゴシック" panose="020B0400000000000000" pitchFamily="50" charset="-128"/>
                        <a:ea typeface="BIZ UDPゴシック" panose="020B0400000000000000" pitchFamily="50" charset="-128"/>
                      </a:endParaRPr>
                    </a:p>
                  </a:txBody>
                  <a:tcPr marL="36000" marR="3600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Academic Assembly Associate Professor, Doctor of  Engineering, Deputy chief of the Young Human  Resource Development Group, Concurrently with the Fundamental Technologies Group</a:t>
                      </a:r>
                    </a:p>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Electronic materials/Electric materials, Electron device/Electronic equipment, Science education</a:t>
                      </a:r>
                    </a:p>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Development of Optical Sensing Technique of Lightning Strike to Aircraft, Development of Regenerative Braking System for Aircraft, Development of Power Supply System for Aircraft, Development of High-Frequency  Devices, etc.</a:t>
                      </a:r>
                    </a:p>
                  </a:txBody>
                  <a:tcPr marL="36000" marR="36000" marT="0" marB="0">
                    <a:lnL w="3175" cap="flat" cmpd="sng" algn="ctr">
                      <a:no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2" name="object 2"/>
          <p:cNvSpPr txBox="1"/>
          <p:nvPr/>
        </p:nvSpPr>
        <p:spPr>
          <a:xfrm>
            <a:off x="7207250" y="10399420"/>
            <a:ext cx="178231" cy="120546"/>
          </a:xfrm>
          <a:prstGeom prst="rect">
            <a:avLst/>
          </a:prstGeom>
        </p:spPr>
        <p:txBody>
          <a:bodyPr vert="horz" wrap="square" lIns="0" tIns="12700" rIns="0" bIns="0" rtlCol="0">
            <a:spAutoFit/>
          </a:bodyPr>
          <a:lstStyle/>
          <a:p>
            <a:pPr marL="12700" algn="just">
              <a:lnSpc>
                <a:spcPct val="100000"/>
              </a:lnSpc>
              <a:spcBef>
                <a:spcPts val="100"/>
              </a:spcBef>
            </a:pPr>
            <a:r>
              <a:rPr sz="700" spc="-10" dirty="0">
                <a:solidFill>
                  <a:srgbClr val="3F3B3A"/>
                </a:solidFill>
                <a:latin typeface="BIZ UDPゴシック" panose="020B0400000000000000" pitchFamily="50" charset="-128"/>
                <a:ea typeface="BIZ UDPゴシック" panose="020B0400000000000000" pitchFamily="50" charset="-128"/>
                <a:cs typeface="Arial Unicode MS"/>
              </a:rPr>
              <a:t>10</a:t>
            </a:r>
            <a:endParaRPr sz="700" dirty="0">
              <a:latin typeface="BIZ UDPゴシック" panose="020B0400000000000000" pitchFamily="50" charset="-128"/>
              <a:ea typeface="BIZ UDPゴシック" panose="020B0400000000000000" pitchFamily="50" charset="-128"/>
              <a:cs typeface="Arial Unicode MS"/>
            </a:endParaRPr>
          </a:p>
        </p:txBody>
      </p:sp>
      <p:sp>
        <p:nvSpPr>
          <p:cNvPr id="3" name="object 3"/>
          <p:cNvSpPr/>
          <p:nvPr/>
        </p:nvSpPr>
        <p:spPr>
          <a:xfrm>
            <a:off x="640778" y="672393"/>
            <a:ext cx="240029" cy="227965"/>
          </a:xfrm>
          <a:custGeom>
            <a:avLst/>
            <a:gdLst/>
            <a:ahLst/>
            <a:cxnLst/>
            <a:rect l="l" t="t" r="r" b="b"/>
            <a:pathLst>
              <a:path w="240030" h="227965">
                <a:moveTo>
                  <a:pt x="119773" y="0"/>
                </a:moveTo>
                <a:lnTo>
                  <a:pt x="0" y="87020"/>
                </a:lnTo>
                <a:lnTo>
                  <a:pt x="45758" y="227812"/>
                </a:lnTo>
                <a:lnTo>
                  <a:pt x="193789" y="227812"/>
                </a:lnTo>
                <a:lnTo>
                  <a:pt x="239547" y="87020"/>
                </a:lnTo>
                <a:lnTo>
                  <a:pt x="119773" y="0"/>
                </a:lnTo>
                <a:close/>
              </a:path>
            </a:pathLst>
          </a:custGeom>
          <a:solidFill>
            <a:srgbClr val="B0B8D6"/>
          </a:solid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4" name="object 4"/>
          <p:cNvSpPr/>
          <p:nvPr/>
        </p:nvSpPr>
        <p:spPr>
          <a:xfrm>
            <a:off x="834526" y="759439"/>
            <a:ext cx="240029" cy="227965"/>
          </a:xfrm>
          <a:custGeom>
            <a:avLst/>
            <a:gdLst/>
            <a:ahLst/>
            <a:cxnLst/>
            <a:rect l="l" t="t" r="r" b="b"/>
            <a:pathLst>
              <a:path w="240030" h="227965">
                <a:moveTo>
                  <a:pt x="193789" y="0"/>
                </a:moveTo>
                <a:lnTo>
                  <a:pt x="45758" y="0"/>
                </a:lnTo>
                <a:lnTo>
                  <a:pt x="0" y="140792"/>
                </a:lnTo>
                <a:lnTo>
                  <a:pt x="119760" y="227812"/>
                </a:lnTo>
                <a:lnTo>
                  <a:pt x="239534" y="140792"/>
                </a:lnTo>
                <a:lnTo>
                  <a:pt x="193789" y="0"/>
                </a:lnTo>
                <a:close/>
              </a:path>
            </a:pathLst>
          </a:custGeom>
          <a:solidFill>
            <a:srgbClr val="B0B8D6"/>
          </a:solid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5" name="object 5"/>
          <p:cNvSpPr/>
          <p:nvPr/>
        </p:nvSpPr>
        <p:spPr>
          <a:xfrm>
            <a:off x="834526" y="759439"/>
            <a:ext cx="240029" cy="227965"/>
          </a:xfrm>
          <a:custGeom>
            <a:avLst/>
            <a:gdLst/>
            <a:ahLst/>
            <a:cxnLst/>
            <a:rect l="l" t="t" r="r" b="b"/>
            <a:pathLst>
              <a:path w="240030" h="227965">
                <a:moveTo>
                  <a:pt x="45758" y="0"/>
                </a:moveTo>
                <a:lnTo>
                  <a:pt x="0" y="140792"/>
                </a:lnTo>
                <a:lnTo>
                  <a:pt x="119760" y="227812"/>
                </a:lnTo>
                <a:lnTo>
                  <a:pt x="239534" y="140792"/>
                </a:lnTo>
                <a:lnTo>
                  <a:pt x="193789" y="0"/>
                </a:lnTo>
                <a:lnTo>
                  <a:pt x="45758" y="0"/>
                </a:lnTo>
                <a:close/>
              </a:path>
            </a:pathLst>
          </a:custGeom>
          <a:ln w="3175">
            <a:solidFill>
              <a:srgbClr val="FFFFFF"/>
            </a:solidFill>
          </a:ln>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6" name="object 6"/>
          <p:cNvSpPr/>
          <p:nvPr/>
        </p:nvSpPr>
        <p:spPr>
          <a:xfrm>
            <a:off x="1028313" y="672393"/>
            <a:ext cx="240029" cy="227965"/>
          </a:xfrm>
          <a:custGeom>
            <a:avLst/>
            <a:gdLst/>
            <a:ahLst/>
            <a:cxnLst/>
            <a:rect l="l" t="t" r="r" b="b"/>
            <a:pathLst>
              <a:path w="240030" h="227965">
                <a:moveTo>
                  <a:pt x="119760" y="0"/>
                </a:moveTo>
                <a:lnTo>
                  <a:pt x="0" y="87020"/>
                </a:lnTo>
                <a:lnTo>
                  <a:pt x="45758" y="227812"/>
                </a:lnTo>
                <a:lnTo>
                  <a:pt x="193789" y="227812"/>
                </a:lnTo>
                <a:lnTo>
                  <a:pt x="239534" y="87020"/>
                </a:lnTo>
                <a:lnTo>
                  <a:pt x="119760" y="0"/>
                </a:lnTo>
                <a:close/>
              </a:path>
            </a:pathLst>
          </a:custGeom>
          <a:solidFill>
            <a:srgbClr val="B0B8D6"/>
          </a:solid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7" name="object 7"/>
          <p:cNvSpPr/>
          <p:nvPr/>
        </p:nvSpPr>
        <p:spPr>
          <a:xfrm>
            <a:off x="1028313" y="672393"/>
            <a:ext cx="240029" cy="227965"/>
          </a:xfrm>
          <a:custGeom>
            <a:avLst/>
            <a:gdLst/>
            <a:ahLst/>
            <a:cxnLst/>
            <a:rect l="l" t="t" r="r" b="b"/>
            <a:pathLst>
              <a:path w="240030" h="227965">
                <a:moveTo>
                  <a:pt x="45758" y="227812"/>
                </a:moveTo>
                <a:lnTo>
                  <a:pt x="0" y="87020"/>
                </a:lnTo>
                <a:lnTo>
                  <a:pt x="119760" y="0"/>
                </a:lnTo>
                <a:lnTo>
                  <a:pt x="239534" y="87020"/>
                </a:lnTo>
                <a:lnTo>
                  <a:pt x="193789" y="227812"/>
                </a:lnTo>
                <a:lnTo>
                  <a:pt x="45758" y="227812"/>
                </a:lnTo>
                <a:close/>
              </a:path>
            </a:pathLst>
          </a:custGeom>
          <a:ln w="3175">
            <a:solidFill>
              <a:srgbClr val="FFFFFF"/>
            </a:solidFill>
          </a:ln>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8" name="object 8"/>
          <p:cNvSpPr/>
          <p:nvPr/>
        </p:nvSpPr>
        <p:spPr>
          <a:xfrm>
            <a:off x="1222062" y="759439"/>
            <a:ext cx="240029" cy="227965"/>
          </a:xfrm>
          <a:custGeom>
            <a:avLst/>
            <a:gdLst/>
            <a:ahLst/>
            <a:cxnLst/>
            <a:rect l="l" t="t" r="r" b="b"/>
            <a:pathLst>
              <a:path w="240030" h="227965">
                <a:moveTo>
                  <a:pt x="193789" y="0"/>
                </a:moveTo>
                <a:lnTo>
                  <a:pt x="45758" y="0"/>
                </a:lnTo>
                <a:lnTo>
                  <a:pt x="0" y="140792"/>
                </a:lnTo>
                <a:lnTo>
                  <a:pt x="119773" y="227812"/>
                </a:lnTo>
                <a:lnTo>
                  <a:pt x="239534" y="140792"/>
                </a:lnTo>
                <a:lnTo>
                  <a:pt x="193789" y="0"/>
                </a:lnTo>
                <a:close/>
              </a:path>
            </a:pathLst>
          </a:custGeom>
          <a:solidFill>
            <a:srgbClr val="B0B8D6"/>
          </a:solid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9" name="object 9"/>
          <p:cNvSpPr/>
          <p:nvPr/>
        </p:nvSpPr>
        <p:spPr>
          <a:xfrm>
            <a:off x="1222062" y="759439"/>
            <a:ext cx="240029" cy="227965"/>
          </a:xfrm>
          <a:custGeom>
            <a:avLst/>
            <a:gdLst/>
            <a:ahLst/>
            <a:cxnLst/>
            <a:rect l="l" t="t" r="r" b="b"/>
            <a:pathLst>
              <a:path w="240030" h="227965">
                <a:moveTo>
                  <a:pt x="45758" y="0"/>
                </a:moveTo>
                <a:lnTo>
                  <a:pt x="0" y="140792"/>
                </a:lnTo>
                <a:lnTo>
                  <a:pt x="119773" y="227812"/>
                </a:lnTo>
                <a:lnTo>
                  <a:pt x="239534" y="140792"/>
                </a:lnTo>
                <a:lnTo>
                  <a:pt x="193789" y="0"/>
                </a:lnTo>
                <a:lnTo>
                  <a:pt x="45758" y="0"/>
                </a:lnTo>
                <a:close/>
              </a:path>
            </a:pathLst>
          </a:custGeom>
          <a:ln w="3175">
            <a:solidFill>
              <a:srgbClr val="FFFFFF"/>
            </a:solidFill>
          </a:ln>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10" name="object 10"/>
          <p:cNvSpPr/>
          <p:nvPr/>
        </p:nvSpPr>
        <p:spPr>
          <a:xfrm>
            <a:off x="6519571" y="672393"/>
            <a:ext cx="240029" cy="227965"/>
          </a:xfrm>
          <a:custGeom>
            <a:avLst/>
            <a:gdLst/>
            <a:ahLst/>
            <a:cxnLst/>
            <a:rect l="l" t="t" r="r" b="b"/>
            <a:pathLst>
              <a:path w="240029" h="227965">
                <a:moveTo>
                  <a:pt x="119773" y="0"/>
                </a:moveTo>
                <a:lnTo>
                  <a:pt x="0" y="87020"/>
                </a:lnTo>
                <a:lnTo>
                  <a:pt x="45758" y="227812"/>
                </a:lnTo>
                <a:lnTo>
                  <a:pt x="193801" y="227812"/>
                </a:lnTo>
                <a:lnTo>
                  <a:pt x="239534" y="87020"/>
                </a:lnTo>
                <a:lnTo>
                  <a:pt x="119773" y="0"/>
                </a:lnTo>
                <a:close/>
              </a:path>
            </a:pathLst>
          </a:custGeom>
          <a:solidFill>
            <a:srgbClr val="B0B8D6"/>
          </a:solid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11" name="object 11"/>
          <p:cNvSpPr/>
          <p:nvPr/>
        </p:nvSpPr>
        <p:spPr>
          <a:xfrm>
            <a:off x="6325846" y="759439"/>
            <a:ext cx="240029" cy="227965"/>
          </a:xfrm>
          <a:custGeom>
            <a:avLst/>
            <a:gdLst/>
            <a:ahLst/>
            <a:cxnLst/>
            <a:rect l="l" t="t" r="r" b="b"/>
            <a:pathLst>
              <a:path w="240029" h="227965">
                <a:moveTo>
                  <a:pt x="193763" y="0"/>
                </a:moveTo>
                <a:lnTo>
                  <a:pt x="45732" y="0"/>
                </a:lnTo>
                <a:lnTo>
                  <a:pt x="0" y="140792"/>
                </a:lnTo>
                <a:lnTo>
                  <a:pt x="119748" y="227812"/>
                </a:lnTo>
                <a:lnTo>
                  <a:pt x="239522" y="140792"/>
                </a:lnTo>
                <a:lnTo>
                  <a:pt x="193763" y="0"/>
                </a:lnTo>
                <a:close/>
              </a:path>
            </a:pathLst>
          </a:custGeom>
          <a:solidFill>
            <a:srgbClr val="B0B8D6"/>
          </a:solid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12" name="object 12"/>
          <p:cNvSpPr/>
          <p:nvPr/>
        </p:nvSpPr>
        <p:spPr>
          <a:xfrm>
            <a:off x="6325846" y="759439"/>
            <a:ext cx="240029" cy="227965"/>
          </a:xfrm>
          <a:custGeom>
            <a:avLst/>
            <a:gdLst/>
            <a:ahLst/>
            <a:cxnLst/>
            <a:rect l="l" t="t" r="r" b="b"/>
            <a:pathLst>
              <a:path w="240029" h="227965">
                <a:moveTo>
                  <a:pt x="193763" y="0"/>
                </a:moveTo>
                <a:lnTo>
                  <a:pt x="239522" y="140792"/>
                </a:lnTo>
                <a:lnTo>
                  <a:pt x="119748" y="227812"/>
                </a:lnTo>
                <a:lnTo>
                  <a:pt x="0" y="140792"/>
                </a:lnTo>
                <a:lnTo>
                  <a:pt x="45732" y="0"/>
                </a:lnTo>
                <a:lnTo>
                  <a:pt x="193763" y="0"/>
                </a:lnTo>
                <a:close/>
              </a:path>
            </a:pathLst>
          </a:custGeom>
          <a:ln w="3175">
            <a:solidFill>
              <a:srgbClr val="FFFFFF"/>
            </a:solidFill>
          </a:ln>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13" name="object 13"/>
          <p:cNvSpPr/>
          <p:nvPr/>
        </p:nvSpPr>
        <p:spPr>
          <a:xfrm>
            <a:off x="6132037" y="672393"/>
            <a:ext cx="240029" cy="227965"/>
          </a:xfrm>
          <a:custGeom>
            <a:avLst/>
            <a:gdLst/>
            <a:ahLst/>
            <a:cxnLst/>
            <a:rect l="l" t="t" r="r" b="b"/>
            <a:pathLst>
              <a:path w="240029" h="227965">
                <a:moveTo>
                  <a:pt x="119786" y="0"/>
                </a:moveTo>
                <a:lnTo>
                  <a:pt x="0" y="87020"/>
                </a:lnTo>
                <a:lnTo>
                  <a:pt x="45758" y="227812"/>
                </a:lnTo>
                <a:lnTo>
                  <a:pt x="193789" y="227812"/>
                </a:lnTo>
                <a:lnTo>
                  <a:pt x="239547" y="87020"/>
                </a:lnTo>
                <a:lnTo>
                  <a:pt x="119786" y="0"/>
                </a:lnTo>
                <a:close/>
              </a:path>
            </a:pathLst>
          </a:custGeom>
          <a:solidFill>
            <a:srgbClr val="B0B8D6"/>
          </a:solid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14" name="object 14"/>
          <p:cNvSpPr/>
          <p:nvPr/>
        </p:nvSpPr>
        <p:spPr>
          <a:xfrm>
            <a:off x="6132037" y="672393"/>
            <a:ext cx="240029" cy="227965"/>
          </a:xfrm>
          <a:custGeom>
            <a:avLst/>
            <a:gdLst/>
            <a:ahLst/>
            <a:cxnLst/>
            <a:rect l="l" t="t" r="r" b="b"/>
            <a:pathLst>
              <a:path w="240029" h="227965">
                <a:moveTo>
                  <a:pt x="193789" y="227812"/>
                </a:moveTo>
                <a:lnTo>
                  <a:pt x="239547" y="87020"/>
                </a:lnTo>
                <a:lnTo>
                  <a:pt x="119786" y="0"/>
                </a:lnTo>
                <a:lnTo>
                  <a:pt x="0" y="87020"/>
                </a:lnTo>
                <a:lnTo>
                  <a:pt x="45758" y="227812"/>
                </a:lnTo>
                <a:lnTo>
                  <a:pt x="193789" y="227812"/>
                </a:lnTo>
                <a:close/>
              </a:path>
            </a:pathLst>
          </a:custGeom>
          <a:ln w="3175">
            <a:solidFill>
              <a:srgbClr val="FFFFFF"/>
            </a:solidFill>
          </a:ln>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15" name="object 15"/>
          <p:cNvSpPr/>
          <p:nvPr/>
        </p:nvSpPr>
        <p:spPr>
          <a:xfrm>
            <a:off x="5938311" y="759439"/>
            <a:ext cx="240029" cy="227965"/>
          </a:xfrm>
          <a:custGeom>
            <a:avLst/>
            <a:gdLst/>
            <a:ahLst/>
            <a:cxnLst/>
            <a:rect l="l" t="t" r="r" b="b"/>
            <a:pathLst>
              <a:path w="240029" h="227965">
                <a:moveTo>
                  <a:pt x="193776" y="0"/>
                </a:moveTo>
                <a:lnTo>
                  <a:pt x="45732" y="0"/>
                </a:lnTo>
                <a:lnTo>
                  <a:pt x="0" y="140792"/>
                </a:lnTo>
                <a:lnTo>
                  <a:pt x="119748" y="227812"/>
                </a:lnTo>
                <a:lnTo>
                  <a:pt x="239509" y="140792"/>
                </a:lnTo>
                <a:lnTo>
                  <a:pt x="193776" y="0"/>
                </a:lnTo>
                <a:close/>
              </a:path>
            </a:pathLst>
          </a:custGeom>
          <a:solidFill>
            <a:srgbClr val="B0B8D6"/>
          </a:solid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16" name="object 16"/>
          <p:cNvSpPr/>
          <p:nvPr/>
        </p:nvSpPr>
        <p:spPr>
          <a:xfrm>
            <a:off x="5938311" y="759439"/>
            <a:ext cx="240029" cy="227965"/>
          </a:xfrm>
          <a:custGeom>
            <a:avLst/>
            <a:gdLst/>
            <a:ahLst/>
            <a:cxnLst/>
            <a:rect l="l" t="t" r="r" b="b"/>
            <a:pathLst>
              <a:path w="240029" h="227965">
                <a:moveTo>
                  <a:pt x="193776" y="0"/>
                </a:moveTo>
                <a:lnTo>
                  <a:pt x="239509" y="140792"/>
                </a:lnTo>
                <a:lnTo>
                  <a:pt x="119748" y="227812"/>
                </a:lnTo>
                <a:lnTo>
                  <a:pt x="0" y="140792"/>
                </a:lnTo>
                <a:lnTo>
                  <a:pt x="45732" y="0"/>
                </a:lnTo>
                <a:lnTo>
                  <a:pt x="193776" y="0"/>
                </a:lnTo>
                <a:close/>
              </a:path>
            </a:pathLst>
          </a:custGeom>
          <a:ln w="3175">
            <a:solidFill>
              <a:srgbClr val="FFFFFF"/>
            </a:solidFill>
          </a:ln>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19" name="object 19"/>
          <p:cNvSpPr txBox="1"/>
          <p:nvPr/>
        </p:nvSpPr>
        <p:spPr>
          <a:xfrm>
            <a:off x="3209277" y="3519461"/>
            <a:ext cx="772795" cy="212879"/>
          </a:xfrm>
          <a:prstGeom prst="rect">
            <a:avLst/>
          </a:prstGeom>
        </p:spPr>
        <p:txBody>
          <a:bodyPr vert="horz" wrap="square" lIns="0" tIns="12700" rIns="0" bIns="0" rtlCol="0">
            <a:spAutoFit/>
          </a:bodyPr>
          <a:lstStyle/>
          <a:p>
            <a:pPr marL="12700" algn="just">
              <a:lnSpc>
                <a:spcPct val="100000"/>
              </a:lnSpc>
              <a:spcBef>
                <a:spcPts val="100"/>
              </a:spcBef>
            </a:pPr>
            <a:r>
              <a:rPr sz="1300" b="0" spc="65" dirty="0">
                <a:solidFill>
                  <a:srgbClr val="3F3B3A"/>
                </a:solidFill>
                <a:latin typeface="BIZ UDPゴシック" panose="020B0400000000000000" pitchFamily="50" charset="-128"/>
                <a:ea typeface="BIZ UDPゴシック" panose="020B0400000000000000" pitchFamily="50" charset="-128"/>
                <a:cs typeface="Yu Gothic UI Light"/>
              </a:rPr>
              <a:t>辺</a:t>
            </a:r>
            <a:r>
              <a:rPr sz="1300" b="0" dirty="0">
                <a:solidFill>
                  <a:srgbClr val="3F3B3A"/>
                </a:solidFill>
                <a:latin typeface="BIZ UDPゴシック" panose="020B0400000000000000" pitchFamily="50" charset="-128"/>
                <a:ea typeface="BIZ UDPゴシック" panose="020B0400000000000000" pitchFamily="50" charset="-128"/>
                <a:cs typeface="Yu Gothic UI Light"/>
              </a:rPr>
              <a:t>見</a:t>
            </a:r>
            <a:r>
              <a:rPr sz="1300" b="0" spc="45" dirty="0">
                <a:solidFill>
                  <a:srgbClr val="3F3B3A"/>
                </a:solidFill>
                <a:latin typeface="BIZ UDPゴシック" panose="020B0400000000000000" pitchFamily="50" charset="-128"/>
                <a:ea typeface="BIZ UDPゴシック" panose="020B0400000000000000" pitchFamily="50" charset="-128"/>
                <a:cs typeface="Yu Gothic UI Light"/>
              </a:rPr>
              <a:t> </a:t>
            </a:r>
            <a:r>
              <a:rPr sz="1300" b="0" spc="65" dirty="0">
                <a:solidFill>
                  <a:srgbClr val="3F3B3A"/>
                </a:solidFill>
                <a:latin typeface="BIZ UDPゴシック" panose="020B0400000000000000" pitchFamily="50" charset="-128"/>
                <a:ea typeface="BIZ UDPゴシック" panose="020B0400000000000000" pitchFamily="50" charset="-128"/>
                <a:cs typeface="Yu Gothic UI Light"/>
              </a:rPr>
              <a:t>信彦</a:t>
            </a:r>
            <a:endParaRPr sz="1300" dirty="0">
              <a:latin typeface="BIZ UDPゴシック" panose="020B0400000000000000" pitchFamily="50" charset="-128"/>
              <a:ea typeface="BIZ UDPゴシック" panose="020B0400000000000000" pitchFamily="50" charset="-128"/>
              <a:cs typeface="Yu Gothic UI Light"/>
            </a:endParaRPr>
          </a:p>
        </p:txBody>
      </p:sp>
      <p:sp>
        <p:nvSpPr>
          <p:cNvPr id="20" name="object 20"/>
          <p:cNvSpPr txBox="1"/>
          <p:nvPr/>
        </p:nvSpPr>
        <p:spPr>
          <a:xfrm>
            <a:off x="670877" y="3560445"/>
            <a:ext cx="1330325" cy="166712"/>
          </a:xfrm>
          <a:prstGeom prst="rect">
            <a:avLst/>
          </a:prstGeom>
        </p:spPr>
        <p:txBody>
          <a:bodyPr vert="horz" wrap="square" lIns="0" tIns="12700" rIns="0" bIns="0" rtlCol="0">
            <a:spAutoFit/>
          </a:bodyPr>
          <a:lstStyle/>
          <a:p>
            <a:pPr marL="12700" algn="just">
              <a:lnSpc>
                <a:spcPct val="100000"/>
              </a:lnSpc>
              <a:spcBef>
                <a:spcPts val="100"/>
              </a:spcBef>
              <a:tabLst>
                <a:tab pos="925830" algn="l"/>
              </a:tabLst>
            </a:pPr>
            <a:r>
              <a:rPr sz="1000" b="0" spc="25" dirty="0">
                <a:solidFill>
                  <a:srgbClr val="3F3B3A"/>
                </a:solidFill>
                <a:latin typeface="BIZ UDPゴシック" panose="020B0400000000000000" pitchFamily="50" charset="-128"/>
                <a:ea typeface="BIZ UDPゴシック" panose="020B0400000000000000" pitchFamily="50" charset="-128"/>
                <a:cs typeface="Yu Gothic UI Light"/>
              </a:rPr>
              <a:t>人材育成部</a:t>
            </a:r>
            <a:r>
              <a:rPr sz="1000" b="0" dirty="0">
                <a:solidFill>
                  <a:srgbClr val="3F3B3A"/>
                </a:solidFill>
                <a:latin typeface="BIZ UDPゴシック" panose="020B0400000000000000" pitchFamily="50" charset="-128"/>
                <a:ea typeface="BIZ UDPゴシック" panose="020B0400000000000000" pitchFamily="50" charset="-128"/>
                <a:cs typeface="Yu Gothic UI Light"/>
              </a:rPr>
              <a:t>門	</a:t>
            </a:r>
            <a:r>
              <a:rPr sz="1000" b="0" spc="25" dirty="0">
                <a:solidFill>
                  <a:srgbClr val="3F3B3A"/>
                </a:solidFill>
                <a:latin typeface="BIZ UDPゴシック" panose="020B0400000000000000" pitchFamily="50" charset="-128"/>
                <a:ea typeface="BIZ UDPゴシック" panose="020B0400000000000000" pitchFamily="50" charset="-128"/>
                <a:cs typeface="Yu Gothic UI Light"/>
              </a:rPr>
              <a:t>部門長</a:t>
            </a:r>
            <a:endParaRPr sz="1000" dirty="0">
              <a:latin typeface="BIZ UDPゴシック" panose="020B0400000000000000" pitchFamily="50" charset="-128"/>
              <a:ea typeface="BIZ UDPゴシック" panose="020B0400000000000000" pitchFamily="50" charset="-128"/>
              <a:cs typeface="Yu Gothic UI Light"/>
            </a:endParaRPr>
          </a:p>
        </p:txBody>
      </p:sp>
      <p:sp>
        <p:nvSpPr>
          <p:cNvPr id="21" name="object 21"/>
          <p:cNvSpPr txBox="1"/>
          <p:nvPr/>
        </p:nvSpPr>
        <p:spPr>
          <a:xfrm>
            <a:off x="4145564" y="3536810"/>
            <a:ext cx="1239187" cy="197490"/>
          </a:xfrm>
          <a:prstGeom prst="rect">
            <a:avLst/>
          </a:prstGeom>
        </p:spPr>
        <p:txBody>
          <a:bodyPr vert="horz" wrap="square" lIns="0" tIns="12700" rIns="0" bIns="0" rtlCol="0">
            <a:spAutoFit/>
          </a:bodyPr>
          <a:lstStyle/>
          <a:p>
            <a:pPr marL="12700" marR="5080" algn="just">
              <a:lnSpc>
                <a:spcPct val="100000"/>
              </a:lnSpc>
              <a:spcBef>
                <a:spcPts val="100"/>
              </a:spcBef>
            </a:pPr>
            <a:r>
              <a:rPr sz="600" b="0" spc="-30" dirty="0">
                <a:solidFill>
                  <a:srgbClr val="3F3B3A"/>
                </a:solidFill>
                <a:latin typeface="BIZ UDPゴシック" panose="020B0400000000000000" pitchFamily="50" charset="-128"/>
                <a:ea typeface="BIZ UDPゴシック" panose="020B0400000000000000" pitchFamily="50" charset="-128"/>
                <a:cs typeface="Yu Gothic UI Light"/>
              </a:rPr>
              <a:t>Chief</a:t>
            </a:r>
            <a:r>
              <a:rPr sz="600" b="0" spc="-70" dirty="0">
                <a:solidFill>
                  <a:srgbClr val="3F3B3A"/>
                </a:solidFill>
                <a:latin typeface="BIZ UDPゴシック" panose="020B0400000000000000" pitchFamily="50" charset="-128"/>
                <a:ea typeface="BIZ UDPゴシック" panose="020B0400000000000000" pitchFamily="50" charset="-128"/>
                <a:cs typeface="Yu Gothic UI Light"/>
              </a:rPr>
              <a:t> </a:t>
            </a:r>
            <a:r>
              <a:rPr sz="600" b="0" spc="-20" dirty="0">
                <a:solidFill>
                  <a:srgbClr val="3F3B3A"/>
                </a:solidFill>
                <a:latin typeface="BIZ UDPゴシック" panose="020B0400000000000000" pitchFamily="50" charset="-128"/>
                <a:ea typeface="BIZ UDPゴシック" panose="020B0400000000000000" pitchFamily="50" charset="-128"/>
                <a:cs typeface="Yu Gothic UI Light"/>
              </a:rPr>
              <a:t>of</a:t>
            </a:r>
            <a:r>
              <a:rPr sz="600" b="0" spc="-65" dirty="0">
                <a:solidFill>
                  <a:srgbClr val="3F3B3A"/>
                </a:solidFill>
                <a:latin typeface="BIZ UDPゴシック" panose="020B0400000000000000" pitchFamily="50" charset="-128"/>
                <a:ea typeface="BIZ UDPゴシック" panose="020B0400000000000000" pitchFamily="50" charset="-128"/>
                <a:cs typeface="Yu Gothic UI Light"/>
              </a:rPr>
              <a:t> </a:t>
            </a:r>
            <a:r>
              <a:rPr sz="600" b="0" spc="-25" dirty="0">
                <a:solidFill>
                  <a:srgbClr val="3F3B3A"/>
                </a:solidFill>
                <a:latin typeface="BIZ UDPゴシック" panose="020B0400000000000000" pitchFamily="50" charset="-128"/>
                <a:ea typeface="BIZ UDPゴシック" panose="020B0400000000000000" pitchFamily="50" charset="-128"/>
                <a:cs typeface="Yu Gothic UI Light"/>
              </a:rPr>
              <a:t>the</a:t>
            </a:r>
            <a:r>
              <a:rPr sz="600" b="0" spc="-65" dirty="0">
                <a:solidFill>
                  <a:srgbClr val="3F3B3A"/>
                </a:solidFill>
                <a:latin typeface="BIZ UDPゴシック" panose="020B0400000000000000" pitchFamily="50" charset="-128"/>
                <a:ea typeface="BIZ UDPゴシック" panose="020B0400000000000000" pitchFamily="50" charset="-128"/>
                <a:cs typeface="Yu Gothic UI Light"/>
              </a:rPr>
              <a:t> </a:t>
            </a:r>
            <a:r>
              <a:rPr sz="600" b="0" spc="-30" dirty="0">
                <a:solidFill>
                  <a:srgbClr val="3F3B3A"/>
                </a:solidFill>
                <a:latin typeface="BIZ UDPゴシック" panose="020B0400000000000000" pitchFamily="50" charset="-128"/>
                <a:ea typeface="BIZ UDPゴシック" panose="020B0400000000000000" pitchFamily="50" charset="-128"/>
                <a:cs typeface="Yu Gothic UI Light"/>
              </a:rPr>
              <a:t>Young</a:t>
            </a:r>
            <a:r>
              <a:rPr sz="600" b="0" spc="-60" dirty="0">
                <a:solidFill>
                  <a:srgbClr val="3F3B3A"/>
                </a:solidFill>
                <a:latin typeface="BIZ UDPゴシック" panose="020B0400000000000000" pitchFamily="50" charset="-128"/>
                <a:ea typeface="BIZ UDPゴシック" panose="020B0400000000000000" pitchFamily="50" charset="-128"/>
                <a:cs typeface="Yu Gothic UI Light"/>
              </a:rPr>
              <a:t> </a:t>
            </a:r>
            <a:r>
              <a:rPr sz="600" b="0" spc="-30" dirty="0">
                <a:solidFill>
                  <a:srgbClr val="3F3B3A"/>
                </a:solidFill>
                <a:latin typeface="BIZ UDPゴシック" panose="020B0400000000000000" pitchFamily="50" charset="-128"/>
                <a:ea typeface="BIZ UDPゴシック" panose="020B0400000000000000" pitchFamily="50" charset="-128"/>
                <a:cs typeface="Yu Gothic UI Light"/>
              </a:rPr>
              <a:t>Human</a:t>
            </a:r>
            <a:r>
              <a:rPr sz="600" b="0" spc="-60" dirty="0">
                <a:solidFill>
                  <a:srgbClr val="3F3B3A"/>
                </a:solidFill>
                <a:latin typeface="BIZ UDPゴシック" panose="020B0400000000000000" pitchFamily="50" charset="-128"/>
                <a:ea typeface="BIZ UDPゴシック" panose="020B0400000000000000" pitchFamily="50" charset="-128"/>
                <a:cs typeface="Yu Gothic UI Light"/>
              </a:rPr>
              <a:t> </a:t>
            </a:r>
            <a:r>
              <a:rPr sz="600" b="0" spc="-30" dirty="0">
                <a:solidFill>
                  <a:srgbClr val="3F3B3A"/>
                </a:solidFill>
                <a:latin typeface="BIZ UDPゴシック" panose="020B0400000000000000" pitchFamily="50" charset="-128"/>
                <a:ea typeface="BIZ UDPゴシック" panose="020B0400000000000000" pitchFamily="50" charset="-128"/>
                <a:cs typeface="Yu Gothic UI Light"/>
              </a:rPr>
              <a:t>Resource  Development</a:t>
            </a:r>
            <a:r>
              <a:rPr sz="600" b="0" spc="-60" dirty="0">
                <a:solidFill>
                  <a:srgbClr val="3F3B3A"/>
                </a:solidFill>
                <a:latin typeface="BIZ UDPゴシック" panose="020B0400000000000000" pitchFamily="50" charset="-128"/>
                <a:ea typeface="BIZ UDPゴシック" panose="020B0400000000000000" pitchFamily="50" charset="-128"/>
                <a:cs typeface="Yu Gothic UI Light"/>
              </a:rPr>
              <a:t> </a:t>
            </a:r>
            <a:r>
              <a:rPr sz="600" b="0" spc="-30" dirty="0">
                <a:solidFill>
                  <a:srgbClr val="3F3B3A"/>
                </a:solidFill>
                <a:latin typeface="BIZ UDPゴシック" panose="020B0400000000000000" pitchFamily="50" charset="-128"/>
                <a:ea typeface="BIZ UDPゴシック" panose="020B0400000000000000" pitchFamily="50" charset="-128"/>
                <a:cs typeface="Yu Gothic UI Light"/>
              </a:rPr>
              <a:t>Group</a:t>
            </a:r>
            <a:endParaRPr sz="600" dirty="0">
              <a:latin typeface="BIZ UDPゴシック" panose="020B0400000000000000" pitchFamily="50" charset="-128"/>
              <a:ea typeface="BIZ UDPゴシック" panose="020B0400000000000000" pitchFamily="50" charset="-128"/>
              <a:cs typeface="Yu Gothic UI Light"/>
            </a:endParaRPr>
          </a:p>
        </p:txBody>
      </p:sp>
      <p:sp>
        <p:nvSpPr>
          <p:cNvPr id="22" name="object 22"/>
          <p:cNvSpPr txBox="1"/>
          <p:nvPr/>
        </p:nvSpPr>
        <p:spPr>
          <a:xfrm>
            <a:off x="5515685" y="3572968"/>
            <a:ext cx="1307475" cy="166712"/>
          </a:xfrm>
          <a:prstGeom prst="rect">
            <a:avLst/>
          </a:prstGeom>
        </p:spPr>
        <p:txBody>
          <a:bodyPr vert="horz" wrap="square" lIns="0" tIns="12700" rIns="0" bIns="0" rtlCol="0">
            <a:spAutoFit/>
          </a:bodyPr>
          <a:lstStyle/>
          <a:p>
            <a:pPr marL="12700" algn="just">
              <a:lnSpc>
                <a:spcPct val="100000"/>
              </a:lnSpc>
              <a:spcBef>
                <a:spcPts val="100"/>
              </a:spcBef>
            </a:pPr>
            <a:r>
              <a:rPr sz="1000" b="0" spc="25" dirty="0">
                <a:solidFill>
                  <a:srgbClr val="3F3B3A"/>
                </a:solidFill>
                <a:latin typeface="BIZ UDPゴシック" panose="020B0400000000000000" pitchFamily="50" charset="-128"/>
                <a:ea typeface="BIZ UDPゴシック" panose="020B0400000000000000" pitchFamily="50" charset="-128"/>
                <a:cs typeface="Yu Gothic UI Light"/>
              </a:rPr>
              <a:t>HENMI</a:t>
            </a:r>
            <a:r>
              <a:rPr sz="1000" b="0" spc="10" dirty="0">
                <a:solidFill>
                  <a:srgbClr val="3F3B3A"/>
                </a:solidFill>
                <a:latin typeface="BIZ UDPゴシック" panose="020B0400000000000000" pitchFamily="50" charset="-128"/>
                <a:ea typeface="BIZ UDPゴシック" panose="020B0400000000000000" pitchFamily="50" charset="-128"/>
                <a:cs typeface="Yu Gothic UI Light"/>
              </a:rPr>
              <a:t> </a:t>
            </a:r>
            <a:r>
              <a:rPr sz="1000" b="0" spc="35" dirty="0">
                <a:solidFill>
                  <a:srgbClr val="3F3B3A"/>
                </a:solidFill>
                <a:latin typeface="BIZ UDPゴシック" panose="020B0400000000000000" pitchFamily="50" charset="-128"/>
                <a:ea typeface="BIZ UDPゴシック" panose="020B0400000000000000" pitchFamily="50" charset="-128"/>
                <a:cs typeface="Yu Gothic UI Light"/>
              </a:rPr>
              <a:t>Nobuhiko</a:t>
            </a:r>
            <a:endParaRPr sz="1000" dirty="0">
              <a:latin typeface="BIZ UDPゴシック" panose="020B0400000000000000" pitchFamily="50" charset="-128"/>
              <a:ea typeface="BIZ UDPゴシック" panose="020B0400000000000000" pitchFamily="50" charset="-128"/>
              <a:cs typeface="Yu Gothic UI Light"/>
            </a:endParaRPr>
          </a:p>
        </p:txBody>
      </p:sp>
      <p:sp>
        <p:nvSpPr>
          <p:cNvPr id="23" name="object 23"/>
          <p:cNvSpPr/>
          <p:nvPr/>
        </p:nvSpPr>
        <p:spPr>
          <a:xfrm>
            <a:off x="639144" y="3792661"/>
            <a:ext cx="6120130" cy="0"/>
          </a:xfrm>
          <a:custGeom>
            <a:avLst/>
            <a:gdLst/>
            <a:ahLst/>
            <a:cxnLst/>
            <a:rect l="l" t="t" r="r" b="b"/>
            <a:pathLst>
              <a:path w="6120130">
                <a:moveTo>
                  <a:pt x="6120015" y="0"/>
                </a:moveTo>
                <a:lnTo>
                  <a:pt x="0" y="0"/>
                </a:lnTo>
              </a:path>
            </a:pathLst>
          </a:custGeom>
          <a:ln w="3810">
            <a:solidFill>
              <a:srgbClr val="3F3B3A"/>
            </a:solidFill>
          </a:ln>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24" name="object 24"/>
          <p:cNvSpPr txBox="1"/>
          <p:nvPr/>
        </p:nvSpPr>
        <p:spPr>
          <a:xfrm>
            <a:off x="1709915" y="576648"/>
            <a:ext cx="4125735" cy="554639"/>
          </a:xfrm>
          <a:prstGeom prst="rect">
            <a:avLst/>
          </a:prstGeom>
        </p:spPr>
        <p:txBody>
          <a:bodyPr vert="horz" wrap="square" lIns="0" tIns="41275" rIns="0" bIns="0" rtlCol="0">
            <a:spAutoFit/>
          </a:bodyPr>
          <a:lstStyle/>
          <a:p>
            <a:pPr marR="38735" algn="ctr">
              <a:lnSpc>
                <a:spcPct val="100000"/>
              </a:lnSpc>
            </a:pPr>
            <a:r>
              <a:rPr sz="2100" b="0" spc="105" dirty="0">
                <a:solidFill>
                  <a:srgbClr val="3F3B3A"/>
                </a:solidFill>
                <a:latin typeface="BIZ UDPゴシック" panose="020B0400000000000000" pitchFamily="50" charset="-128"/>
                <a:ea typeface="BIZ UDPゴシック" panose="020B0400000000000000" pitchFamily="50" charset="-128"/>
                <a:cs typeface="Yu Gothic UI Light"/>
              </a:rPr>
              <a:t>人材育成部門</a:t>
            </a:r>
            <a:endParaRPr sz="2100" dirty="0">
              <a:latin typeface="BIZ UDPゴシック" panose="020B0400000000000000" pitchFamily="50" charset="-128"/>
              <a:ea typeface="BIZ UDPゴシック" panose="020B0400000000000000" pitchFamily="50" charset="-128"/>
              <a:cs typeface="Yu Gothic UI Light"/>
            </a:endParaRPr>
          </a:p>
          <a:p>
            <a:pPr marR="259079" algn="ctr">
              <a:lnSpc>
                <a:spcPct val="100000"/>
              </a:lnSpc>
            </a:pPr>
            <a:r>
              <a:rPr sz="1150" b="0" spc="-5" dirty="0">
                <a:solidFill>
                  <a:srgbClr val="3F3B3A"/>
                </a:solidFill>
                <a:latin typeface="BIZ UDPゴシック" panose="020B0400000000000000" pitchFamily="50" charset="-128"/>
                <a:ea typeface="BIZ UDPゴシック" panose="020B0400000000000000" pitchFamily="50" charset="-128"/>
                <a:cs typeface="Yu Gothic UI Light"/>
              </a:rPr>
              <a:t>Young </a:t>
            </a:r>
            <a:r>
              <a:rPr sz="1150" b="0" dirty="0">
                <a:solidFill>
                  <a:srgbClr val="3F3B3A"/>
                </a:solidFill>
                <a:latin typeface="BIZ UDPゴシック" panose="020B0400000000000000" pitchFamily="50" charset="-128"/>
                <a:ea typeface="BIZ UDPゴシック" panose="020B0400000000000000" pitchFamily="50" charset="-128"/>
                <a:cs typeface="Yu Gothic UI Light"/>
              </a:rPr>
              <a:t>Human </a:t>
            </a:r>
            <a:r>
              <a:rPr sz="1150" b="0" spc="-5" dirty="0">
                <a:solidFill>
                  <a:srgbClr val="3F3B3A"/>
                </a:solidFill>
                <a:latin typeface="BIZ UDPゴシック" panose="020B0400000000000000" pitchFamily="50" charset="-128"/>
                <a:ea typeface="BIZ UDPゴシック" panose="020B0400000000000000" pitchFamily="50" charset="-128"/>
                <a:cs typeface="Yu Gothic UI Light"/>
              </a:rPr>
              <a:t>Resource </a:t>
            </a:r>
            <a:r>
              <a:rPr sz="1150" b="0" dirty="0">
                <a:solidFill>
                  <a:srgbClr val="3F3B3A"/>
                </a:solidFill>
                <a:latin typeface="BIZ UDPゴシック" panose="020B0400000000000000" pitchFamily="50" charset="-128"/>
                <a:ea typeface="BIZ UDPゴシック" panose="020B0400000000000000" pitchFamily="50" charset="-128"/>
                <a:cs typeface="Yu Gothic UI Light"/>
              </a:rPr>
              <a:t>Development</a:t>
            </a:r>
            <a:r>
              <a:rPr sz="1150" b="0" spc="-5" dirty="0">
                <a:solidFill>
                  <a:srgbClr val="3F3B3A"/>
                </a:solidFill>
                <a:latin typeface="BIZ UDPゴシック" panose="020B0400000000000000" pitchFamily="50" charset="-128"/>
                <a:ea typeface="BIZ UDPゴシック" panose="020B0400000000000000" pitchFamily="50" charset="-128"/>
                <a:cs typeface="Yu Gothic UI Light"/>
              </a:rPr>
              <a:t> </a:t>
            </a:r>
            <a:r>
              <a:rPr sz="1150" b="0" dirty="0">
                <a:solidFill>
                  <a:srgbClr val="3F3B3A"/>
                </a:solidFill>
                <a:latin typeface="BIZ UDPゴシック" panose="020B0400000000000000" pitchFamily="50" charset="-128"/>
                <a:ea typeface="BIZ UDPゴシック" panose="020B0400000000000000" pitchFamily="50" charset="-128"/>
                <a:cs typeface="Yu Gothic UI Light"/>
              </a:rPr>
              <a:t>Group</a:t>
            </a:r>
            <a:endParaRPr sz="1000" dirty="0">
              <a:latin typeface="BIZ UDPゴシック" panose="020B0400000000000000" pitchFamily="50" charset="-128"/>
              <a:ea typeface="BIZ UDPゴシック" panose="020B0400000000000000" pitchFamily="50" charset="-128"/>
              <a:cs typeface="Yu Gothic UI Light"/>
            </a:endParaRPr>
          </a:p>
        </p:txBody>
      </p:sp>
      <p:sp>
        <p:nvSpPr>
          <p:cNvPr id="35" name="object 35"/>
          <p:cNvSpPr/>
          <p:nvPr/>
        </p:nvSpPr>
        <p:spPr>
          <a:xfrm>
            <a:off x="640778" y="672393"/>
            <a:ext cx="240029" cy="227965"/>
          </a:xfrm>
          <a:custGeom>
            <a:avLst/>
            <a:gdLst/>
            <a:ahLst/>
            <a:cxnLst/>
            <a:rect l="l" t="t" r="r" b="b"/>
            <a:pathLst>
              <a:path w="240030" h="227965">
                <a:moveTo>
                  <a:pt x="119773" y="0"/>
                </a:moveTo>
                <a:lnTo>
                  <a:pt x="0" y="87020"/>
                </a:lnTo>
                <a:lnTo>
                  <a:pt x="45758" y="227812"/>
                </a:lnTo>
                <a:lnTo>
                  <a:pt x="193789" y="227812"/>
                </a:lnTo>
                <a:lnTo>
                  <a:pt x="239547" y="87020"/>
                </a:lnTo>
                <a:lnTo>
                  <a:pt x="119773" y="0"/>
                </a:lnTo>
                <a:close/>
              </a:path>
            </a:pathLst>
          </a:custGeom>
          <a:solidFill>
            <a:srgbClr val="B0B8D6"/>
          </a:solid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36" name="object 36"/>
          <p:cNvSpPr/>
          <p:nvPr/>
        </p:nvSpPr>
        <p:spPr>
          <a:xfrm>
            <a:off x="640778" y="672393"/>
            <a:ext cx="240029" cy="227965"/>
          </a:xfrm>
          <a:custGeom>
            <a:avLst/>
            <a:gdLst/>
            <a:ahLst/>
            <a:cxnLst/>
            <a:rect l="l" t="t" r="r" b="b"/>
            <a:pathLst>
              <a:path w="240030" h="227965">
                <a:moveTo>
                  <a:pt x="45758" y="227812"/>
                </a:moveTo>
                <a:lnTo>
                  <a:pt x="0" y="87020"/>
                </a:lnTo>
                <a:lnTo>
                  <a:pt x="119773" y="0"/>
                </a:lnTo>
                <a:lnTo>
                  <a:pt x="239547" y="87020"/>
                </a:lnTo>
                <a:lnTo>
                  <a:pt x="193789" y="227812"/>
                </a:lnTo>
                <a:lnTo>
                  <a:pt x="45758" y="227812"/>
                </a:lnTo>
                <a:close/>
              </a:path>
            </a:pathLst>
          </a:custGeom>
          <a:ln w="3175">
            <a:solidFill>
              <a:srgbClr val="FFFFFF"/>
            </a:solidFill>
          </a:ln>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37" name="object 37"/>
          <p:cNvSpPr/>
          <p:nvPr/>
        </p:nvSpPr>
        <p:spPr>
          <a:xfrm>
            <a:off x="834526" y="759439"/>
            <a:ext cx="240029" cy="227965"/>
          </a:xfrm>
          <a:custGeom>
            <a:avLst/>
            <a:gdLst/>
            <a:ahLst/>
            <a:cxnLst/>
            <a:rect l="l" t="t" r="r" b="b"/>
            <a:pathLst>
              <a:path w="240030" h="227965">
                <a:moveTo>
                  <a:pt x="193789" y="0"/>
                </a:moveTo>
                <a:lnTo>
                  <a:pt x="45758" y="0"/>
                </a:lnTo>
                <a:lnTo>
                  <a:pt x="0" y="140792"/>
                </a:lnTo>
                <a:lnTo>
                  <a:pt x="119760" y="227812"/>
                </a:lnTo>
                <a:lnTo>
                  <a:pt x="239534" y="140792"/>
                </a:lnTo>
                <a:lnTo>
                  <a:pt x="193789" y="0"/>
                </a:lnTo>
                <a:close/>
              </a:path>
            </a:pathLst>
          </a:custGeom>
          <a:solidFill>
            <a:srgbClr val="B0B8D6"/>
          </a:solid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38" name="object 38"/>
          <p:cNvSpPr/>
          <p:nvPr/>
        </p:nvSpPr>
        <p:spPr>
          <a:xfrm>
            <a:off x="834526" y="759439"/>
            <a:ext cx="240029" cy="227965"/>
          </a:xfrm>
          <a:custGeom>
            <a:avLst/>
            <a:gdLst/>
            <a:ahLst/>
            <a:cxnLst/>
            <a:rect l="l" t="t" r="r" b="b"/>
            <a:pathLst>
              <a:path w="240030" h="227965">
                <a:moveTo>
                  <a:pt x="45758" y="0"/>
                </a:moveTo>
                <a:lnTo>
                  <a:pt x="0" y="140792"/>
                </a:lnTo>
                <a:lnTo>
                  <a:pt x="119760" y="227812"/>
                </a:lnTo>
                <a:lnTo>
                  <a:pt x="239534" y="140792"/>
                </a:lnTo>
                <a:lnTo>
                  <a:pt x="193789" y="0"/>
                </a:lnTo>
                <a:lnTo>
                  <a:pt x="45758" y="0"/>
                </a:lnTo>
                <a:close/>
              </a:path>
            </a:pathLst>
          </a:custGeom>
          <a:ln w="3175">
            <a:solidFill>
              <a:srgbClr val="FFFFFF"/>
            </a:solidFill>
          </a:ln>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39" name="object 39"/>
          <p:cNvSpPr/>
          <p:nvPr/>
        </p:nvSpPr>
        <p:spPr>
          <a:xfrm>
            <a:off x="1028313" y="672393"/>
            <a:ext cx="240029" cy="227965"/>
          </a:xfrm>
          <a:custGeom>
            <a:avLst/>
            <a:gdLst/>
            <a:ahLst/>
            <a:cxnLst/>
            <a:rect l="l" t="t" r="r" b="b"/>
            <a:pathLst>
              <a:path w="240030" h="227965">
                <a:moveTo>
                  <a:pt x="119760" y="0"/>
                </a:moveTo>
                <a:lnTo>
                  <a:pt x="0" y="87020"/>
                </a:lnTo>
                <a:lnTo>
                  <a:pt x="45758" y="227812"/>
                </a:lnTo>
                <a:lnTo>
                  <a:pt x="193789" y="227812"/>
                </a:lnTo>
                <a:lnTo>
                  <a:pt x="239534" y="87020"/>
                </a:lnTo>
                <a:lnTo>
                  <a:pt x="119760" y="0"/>
                </a:lnTo>
                <a:close/>
              </a:path>
            </a:pathLst>
          </a:custGeom>
          <a:solidFill>
            <a:srgbClr val="B0B8D6"/>
          </a:solid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40" name="object 40"/>
          <p:cNvSpPr/>
          <p:nvPr/>
        </p:nvSpPr>
        <p:spPr>
          <a:xfrm>
            <a:off x="1028313" y="672393"/>
            <a:ext cx="240029" cy="227965"/>
          </a:xfrm>
          <a:custGeom>
            <a:avLst/>
            <a:gdLst/>
            <a:ahLst/>
            <a:cxnLst/>
            <a:rect l="l" t="t" r="r" b="b"/>
            <a:pathLst>
              <a:path w="240030" h="227965">
                <a:moveTo>
                  <a:pt x="45758" y="227812"/>
                </a:moveTo>
                <a:lnTo>
                  <a:pt x="0" y="87020"/>
                </a:lnTo>
                <a:lnTo>
                  <a:pt x="119760" y="0"/>
                </a:lnTo>
                <a:lnTo>
                  <a:pt x="239534" y="87020"/>
                </a:lnTo>
                <a:lnTo>
                  <a:pt x="193789" y="227812"/>
                </a:lnTo>
                <a:lnTo>
                  <a:pt x="45758" y="227812"/>
                </a:lnTo>
                <a:close/>
              </a:path>
            </a:pathLst>
          </a:custGeom>
          <a:ln w="3175">
            <a:solidFill>
              <a:srgbClr val="FFFFFF"/>
            </a:solidFill>
          </a:ln>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41" name="object 41"/>
          <p:cNvSpPr/>
          <p:nvPr/>
        </p:nvSpPr>
        <p:spPr>
          <a:xfrm>
            <a:off x="1222062" y="759439"/>
            <a:ext cx="240029" cy="227965"/>
          </a:xfrm>
          <a:custGeom>
            <a:avLst/>
            <a:gdLst/>
            <a:ahLst/>
            <a:cxnLst/>
            <a:rect l="l" t="t" r="r" b="b"/>
            <a:pathLst>
              <a:path w="240030" h="227965">
                <a:moveTo>
                  <a:pt x="193789" y="0"/>
                </a:moveTo>
                <a:lnTo>
                  <a:pt x="45758" y="0"/>
                </a:lnTo>
                <a:lnTo>
                  <a:pt x="0" y="140792"/>
                </a:lnTo>
                <a:lnTo>
                  <a:pt x="119773" y="227812"/>
                </a:lnTo>
                <a:lnTo>
                  <a:pt x="239534" y="140792"/>
                </a:lnTo>
                <a:lnTo>
                  <a:pt x="193789" y="0"/>
                </a:lnTo>
                <a:close/>
              </a:path>
            </a:pathLst>
          </a:custGeom>
          <a:solidFill>
            <a:srgbClr val="B0B8D6"/>
          </a:solid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42" name="object 42"/>
          <p:cNvSpPr/>
          <p:nvPr/>
        </p:nvSpPr>
        <p:spPr>
          <a:xfrm>
            <a:off x="1222062" y="759439"/>
            <a:ext cx="240029" cy="227965"/>
          </a:xfrm>
          <a:custGeom>
            <a:avLst/>
            <a:gdLst/>
            <a:ahLst/>
            <a:cxnLst/>
            <a:rect l="l" t="t" r="r" b="b"/>
            <a:pathLst>
              <a:path w="240030" h="227965">
                <a:moveTo>
                  <a:pt x="45758" y="0"/>
                </a:moveTo>
                <a:lnTo>
                  <a:pt x="0" y="140792"/>
                </a:lnTo>
                <a:lnTo>
                  <a:pt x="119773" y="227812"/>
                </a:lnTo>
                <a:lnTo>
                  <a:pt x="239534" y="140792"/>
                </a:lnTo>
                <a:lnTo>
                  <a:pt x="193789" y="0"/>
                </a:lnTo>
                <a:lnTo>
                  <a:pt x="45758" y="0"/>
                </a:lnTo>
                <a:close/>
              </a:path>
            </a:pathLst>
          </a:custGeom>
          <a:ln w="3175">
            <a:solidFill>
              <a:srgbClr val="FFFFFF"/>
            </a:solidFill>
          </a:ln>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43" name="object 43"/>
          <p:cNvSpPr/>
          <p:nvPr/>
        </p:nvSpPr>
        <p:spPr>
          <a:xfrm>
            <a:off x="6519571" y="672393"/>
            <a:ext cx="240029" cy="227965"/>
          </a:xfrm>
          <a:custGeom>
            <a:avLst/>
            <a:gdLst/>
            <a:ahLst/>
            <a:cxnLst/>
            <a:rect l="l" t="t" r="r" b="b"/>
            <a:pathLst>
              <a:path w="240029" h="227965">
                <a:moveTo>
                  <a:pt x="119773" y="0"/>
                </a:moveTo>
                <a:lnTo>
                  <a:pt x="0" y="87020"/>
                </a:lnTo>
                <a:lnTo>
                  <a:pt x="45758" y="227812"/>
                </a:lnTo>
                <a:lnTo>
                  <a:pt x="193801" y="227812"/>
                </a:lnTo>
                <a:lnTo>
                  <a:pt x="239534" y="87020"/>
                </a:lnTo>
                <a:lnTo>
                  <a:pt x="119773" y="0"/>
                </a:lnTo>
                <a:close/>
              </a:path>
            </a:pathLst>
          </a:custGeom>
          <a:solidFill>
            <a:srgbClr val="B0B8D6"/>
          </a:solid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44" name="object 44"/>
          <p:cNvSpPr/>
          <p:nvPr/>
        </p:nvSpPr>
        <p:spPr>
          <a:xfrm>
            <a:off x="6519571" y="672393"/>
            <a:ext cx="240029" cy="227965"/>
          </a:xfrm>
          <a:custGeom>
            <a:avLst/>
            <a:gdLst/>
            <a:ahLst/>
            <a:cxnLst/>
            <a:rect l="l" t="t" r="r" b="b"/>
            <a:pathLst>
              <a:path w="240029" h="227965">
                <a:moveTo>
                  <a:pt x="193801" y="227812"/>
                </a:moveTo>
                <a:lnTo>
                  <a:pt x="239534" y="87020"/>
                </a:lnTo>
                <a:lnTo>
                  <a:pt x="119773" y="0"/>
                </a:lnTo>
                <a:lnTo>
                  <a:pt x="0" y="87020"/>
                </a:lnTo>
                <a:lnTo>
                  <a:pt x="45758" y="227812"/>
                </a:lnTo>
                <a:lnTo>
                  <a:pt x="193801" y="227812"/>
                </a:lnTo>
                <a:close/>
              </a:path>
            </a:pathLst>
          </a:custGeom>
          <a:ln w="3175">
            <a:solidFill>
              <a:srgbClr val="FFFFFF"/>
            </a:solidFill>
          </a:ln>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45" name="object 45"/>
          <p:cNvSpPr/>
          <p:nvPr/>
        </p:nvSpPr>
        <p:spPr>
          <a:xfrm>
            <a:off x="6325846" y="759439"/>
            <a:ext cx="240029" cy="227965"/>
          </a:xfrm>
          <a:custGeom>
            <a:avLst/>
            <a:gdLst/>
            <a:ahLst/>
            <a:cxnLst/>
            <a:rect l="l" t="t" r="r" b="b"/>
            <a:pathLst>
              <a:path w="240029" h="227965">
                <a:moveTo>
                  <a:pt x="193763" y="0"/>
                </a:moveTo>
                <a:lnTo>
                  <a:pt x="45732" y="0"/>
                </a:lnTo>
                <a:lnTo>
                  <a:pt x="0" y="140792"/>
                </a:lnTo>
                <a:lnTo>
                  <a:pt x="119748" y="227812"/>
                </a:lnTo>
                <a:lnTo>
                  <a:pt x="239522" y="140792"/>
                </a:lnTo>
                <a:lnTo>
                  <a:pt x="193763" y="0"/>
                </a:lnTo>
                <a:close/>
              </a:path>
            </a:pathLst>
          </a:custGeom>
          <a:solidFill>
            <a:srgbClr val="B0B8D6"/>
          </a:solid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46" name="object 46"/>
          <p:cNvSpPr/>
          <p:nvPr/>
        </p:nvSpPr>
        <p:spPr>
          <a:xfrm>
            <a:off x="6325846" y="759439"/>
            <a:ext cx="240029" cy="227965"/>
          </a:xfrm>
          <a:custGeom>
            <a:avLst/>
            <a:gdLst/>
            <a:ahLst/>
            <a:cxnLst/>
            <a:rect l="l" t="t" r="r" b="b"/>
            <a:pathLst>
              <a:path w="240029" h="227965">
                <a:moveTo>
                  <a:pt x="193763" y="0"/>
                </a:moveTo>
                <a:lnTo>
                  <a:pt x="239522" y="140792"/>
                </a:lnTo>
                <a:lnTo>
                  <a:pt x="119748" y="227812"/>
                </a:lnTo>
                <a:lnTo>
                  <a:pt x="0" y="140792"/>
                </a:lnTo>
                <a:lnTo>
                  <a:pt x="45732" y="0"/>
                </a:lnTo>
                <a:lnTo>
                  <a:pt x="193763" y="0"/>
                </a:lnTo>
                <a:close/>
              </a:path>
            </a:pathLst>
          </a:custGeom>
          <a:ln w="3175">
            <a:solidFill>
              <a:srgbClr val="FFFFFF"/>
            </a:solidFill>
          </a:ln>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47" name="object 47"/>
          <p:cNvSpPr/>
          <p:nvPr/>
        </p:nvSpPr>
        <p:spPr>
          <a:xfrm>
            <a:off x="6132037" y="672393"/>
            <a:ext cx="240029" cy="227965"/>
          </a:xfrm>
          <a:custGeom>
            <a:avLst/>
            <a:gdLst/>
            <a:ahLst/>
            <a:cxnLst/>
            <a:rect l="l" t="t" r="r" b="b"/>
            <a:pathLst>
              <a:path w="240029" h="227965">
                <a:moveTo>
                  <a:pt x="119786" y="0"/>
                </a:moveTo>
                <a:lnTo>
                  <a:pt x="0" y="87020"/>
                </a:lnTo>
                <a:lnTo>
                  <a:pt x="45758" y="227812"/>
                </a:lnTo>
                <a:lnTo>
                  <a:pt x="193789" y="227812"/>
                </a:lnTo>
                <a:lnTo>
                  <a:pt x="239547" y="87020"/>
                </a:lnTo>
                <a:lnTo>
                  <a:pt x="119786" y="0"/>
                </a:lnTo>
                <a:close/>
              </a:path>
            </a:pathLst>
          </a:custGeom>
          <a:solidFill>
            <a:srgbClr val="B0B8D6"/>
          </a:solid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48" name="object 48"/>
          <p:cNvSpPr/>
          <p:nvPr/>
        </p:nvSpPr>
        <p:spPr>
          <a:xfrm>
            <a:off x="6132037" y="672393"/>
            <a:ext cx="240029" cy="227965"/>
          </a:xfrm>
          <a:custGeom>
            <a:avLst/>
            <a:gdLst/>
            <a:ahLst/>
            <a:cxnLst/>
            <a:rect l="l" t="t" r="r" b="b"/>
            <a:pathLst>
              <a:path w="240029" h="227965">
                <a:moveTo>
                  <a:pt x="193789" y="227812"/>
                </a:moveTo>
                <a:lnTo>
                  <a:pt x="239547" y="87020"/>
                </a:lnTo>
                <a:lnTo>
                  <a:pt x="119786" y="0"/>
                </a:lnTo>
                <a:lnTo>
                  <a:pt x="0" y="87020"/>
                </a:lnTo>
                <a:lnTo>
                  <a:pt x="45758" y="227812"/>
                </a:lnTo>
                <a:lnTo>
                  <a:pt x="193789" y="227812"/>
                </a:lnTo>
                <a:close/>
              </a:path>
            </a:pathLst>
          </a:custGeom>
          <a:ln w="3175">
            <a:solidFill>
              <a:srgbClr val="FFFFFF"/>
            </a:solidFill>
          </a:ln>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49" name="object 49"/>
          <p:cNvSpPr/>
          <p:nvPr/>
        </p:nvSpPr>
        <p:spPr>
          <a:xfrm>
            <a:off x="5938311" y="759439"/>
            <a:ext cx="240029" cy="227965"/>
          </a:xfrm>
          <a:custGeom>
            <a:avLst/>
            <a:gdLst/>
            <a:ahLst/>
            <a:cxnLst/>
            <a:rect l="l" t="t" r="r" b="b"/>
            <a:pathLst>
              <a:path w="240029" h="227965">
                <a:moveTo>
                  <a:pt x="193776" y="0"/>
                </a:moveTo>
                <a:lnTo>
                  <a:pt x="45732" y="0"/>
                </a:lnTo>
                <a:lnTo>
                  <a:pt x="0" y="140792"/>
                </a:lnTo>
                <a:lnTo>
                  <a:pt x="119748" y="227812"/>
                </a:lnTo>
                <a:lnTo>
                  <a:pt x="239509" y="140792"/>
                </a:lnTo>
                <a:lnTo>
                  <a:pt x="193776" y="0"/>
                </a:lnTo>
                <a:close/>
              </a:path>
            </a:pathLst>
          </a:custGeom>
          <a:solidFill>
            <a:srgbClr val="B0B8D6"/>
          </a:solid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50" name="object 50"/>
          <p:cNvSpPr/>
          <p:nvPr/>
        </p:nvSpPr>
        <p:spPr>
          <a:xfrm>
            <a:off x="5938311" y="759439"/>
            <a:ext cx="240029" cy="227965"/>
          </a:xfrm>
          <a:custGeom>
            <a:avLst/>
            <a:gdLst/>
            <a:ahLst/>
            <a:cxnLst/>
            <a:rect l="l" t="t" r="r" b="b"/>
            <a:pathLst>
              <a:path w="240029" h="227965">
                <a:moveTo>
                  <a:pt x="193776" y="0"/>
                </a:moveTo>
                <a:lnTo>
                  <a:pt x="239509" y="140792"/>
                </a:lnTo>
                <a:lnTo>
                  <a:pt x="119748" y="227812"/>
                </a:lnTo>
                <a:lnTo>
                  <a:pt x="0" y="140792"/>
                </a:lnTo>
                <a:lnTo>
                  <a:pt x="45732" y="0"/>
                </a:lnTo>
                <a:lnTo>
                  <a:pt x="193776" y="0"/>
                </a:lnTo>
                <a:close/>
              </a:path>
            </a:pathLst>
          </a:custGeom>
          <a:ln w="3175">
            <a:solidFill>
              <a:srgbClr val="FFFFFF"/>
            </a:solidFill>
          </a:ln>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51" name="object 51"/>
          <p:cNvSpPr/>
          <p:nvPr/>
        </p:nvSpPr>
        <p:spPr>
          <a:xfrm>
            <a:off x="660257" y="3898624"/>
            <a:ext cx="1015587" cy="1232683"/>
          </a:xfrm>
          <a:prstGeom prst="rect">
            <a:avLst/>
          </a:prstGeom>
          <a:blipFill>
            <a:blip r:embed="rId2" cstate="print"/>
            <a:stretch>
              <a:fillRect/>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58" name="object 58"/>
          <p:cNvSpPr/>
          <p:nvPr/>
        </p:nvSpPr>
        <p:spPr>
          <a:xfrm>
            <a:off x="1760269" y="6209820"/>
            <a:ext cx="8264" cy="1839110"/>
          </a:xfrm>
          <a:prstGeom prst="rect">
            <a:avLst/>
          </a:prstGeom>
          <a:blipFill>
            <a:blip r:embed="rId3" cstate="print"/>
            <a:stretch>
              <a:fillRect/>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59" name="object 59"/>
          <p:cNvSpPr/>
          <p:nvPr/>
        </p:nvSpPr>
        <p:spPr>
          <a:xfrm>
            <a:off x="787627" y="6216421"/>
            <a:ext cx="922288" cy="1074991"/>
          </a:xfrm>
          <a:prstGeom prst="rect">
            <a:avLst/>
          </a:prstGeom>
          <a:blipFill>
            <a:blip r:embed="rId4" cstate="print"/>
            <a:stretch>
              <a:fillRect/>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71" name="object 24"/>
          <p:cNvSpPr txBox="1"/>
          <p:nvPr/>
        </p:nvSpPr>
        <p:spPr>
          <a:xfrm>
            <a:off x="706564" y="1866946"/>
            <a:ext cx="6415405" cy="1272784"/>
          </a:xfrm>
          <a:prstGeom prst="rect">
            <a:avLst/>
          </a:prstGeom>
        </p:spPr>
        <p:txBody>
          <a:bodyPr vert="horz" wrap="square" lIns="0" tIns="41275" rIns="0" bIns="0" rtlCol="0">
            <a:spAutoFit/>
          </a:bodyPr>
          <a:lstStyle/>
          <a:p>
            <a:pPr marL="12700" marR="5080" indent="102870" algn="just">
              <a:lnSpc>
                <a:spcPts val="1160"/>
              </a:lnSpc>
              <a:spcBef>
                <a:spcPts val="5"/>
              </a:spcBef>
            </a:pPr>
            <a:r>
              <a:rPr lang="ja-JP" altLang="en-US" sz="900" dirty="0">
                <a:solidFill>
                  <a:srgbClr val="3F3B3A"/>
                </a:solidFill>
                <a:latin typeface="BIZ UDPゴシック" panose="020B0400000000000000" pitchFamily="50" charset="-128"/>
                <a:ea typeface="BIZ UDPゴシック" panose="020B0400000000000000" pitchFamily="50" charset="-128"/>
                <a:cs typeface="Yu Gothic UI Light"/>
              </a:rPr>
              <a:t>航空宇宙システムに関わる特別講義の開講、企業や国研、他大学との連携プロジェクトに学生を参画させ、 </a:t>
            </a:r>
            <a:r>
              <a:rPr lang="en-US" sz="900" dirty="0">
                <a:solidFill>
                  <a:srgbClr val="3F3B3A"/>
                </a:solidFill>
                <a:latin typeface="BIZ UDPゴシック" panose="020B0400000000000000" pitchFamily="50" charset="-128"/>
                <a:ea typeface="BIZ UDPゴシック" panose="020B0400000000000000" pitchFamily="50" charset="-128"/>
                <a:cs typeface="Yu Gothic UI Light"/>
              </a:rPr>
              <a:t>P B L （ P r o j e c t - b a s e d l e a r n </a:t>
            </a:r>
            <a:r>
              <a:rPr lang="en-US" sz="900" dirty="0" err="1">
                <a:solidFill>
                  <a:srgbClr val="3F3B3A"/>
                </a:solidFill>
                <a:latin typeface="BIZ UDPゴシック" panose="020B0400000000000000" pitchFamily="50" charset="-128"/>
                <a:ea typeface="BIZ UDPゴシック" panose="020B0400000000000000" pitchFamily="50" charset="-128"/>
                <a:cs typeface="Yu Gothic UI Light"/>
              </a:rPr>
              <a:t>i</a:t>
            </a:r>
            <a:r>
              <a:rPr lang="en-US" sz="900" dirty="0">
                <a:solidFill>
                  <a:srgbClr val="3F3B3A"/>
                </a:solidFill>
                <a:latin typeface="BIZ UDPゴシック" panose="020B0400000000000000" pitchFamily="50" charset="-128"/>
                <a:ea typeface="BIZ UDPゴシック" panose="020B0400000000000000" pitchFamily="50" charset="-128"/>
                <a:cs typeface="Yu Gothic UI Light"/>
              </a:rPr>
              <a:t> n g ） </a:t>
            </a:r>
            <a:r>
              <a:rPr lang="ja-JP" altLang="en-US" sz="900" dirty="0">
                <a:solidFill>
                  <a:srgbClr val="3F3B3A"/>
                </a:solidFill>
                <a:latin typeface="BIZ UDPゴシック" panose="020B0400000000000000" pitchFamily="50" charset="-128"/>
                <a:ea typeface="BIZ UDPゴシック" panose="020B0400000000000000" pitchFamily="50" charset="-128"/>
                <a:cs typeface="Yu Gothic UI Light"/>
              </a:rPr>
              <a:t>をとおして成果の社会実装を担う若手人材に育成します。加えて、地域社会人の学び直しプログラムを通して地方創生にも貢献する人材を育成します。</a:t>
            </a:r>
          </a:p>
          <a:p>
            <a:pPr marL="12700" marR="5080" indent="102870" algn="just">
              <a:lnSpc>
                <a:spcPts val="1160"/>
              </a:lnSpc>
              <a:spcBef>
                <a:spcPts val="5"/>
              </a:spcBef>
            </a:pPr>
            <a:endParaRPr lang="ja-JP" altLang="en-US" sz="900" dirty="0">
              <a:solidFill>
                <a:srgbClr val="3F3B3A"/>
              </a:solidFill>
              <a:latin typeface="BIZ UDPゴシック" panose="020B0400000000000000" pitchFamily="50" charset="-128"/>
              <a:ea typeface="BIZ UDPゴシック" panose="020B0400000000000000" pitchFamily="50" charset="-128"/>
              <a:cs typeface="Yu Gothic UI Light"/>
            </a:endParaRPr>
          </a:p>
          <a:p>
            <a:pPr marL="12700" marR="5080" indent="-12700" algn="just">
              <a:lnSpc>
                <a:spcPts val="1160"/>
              </a:lnSpc>
              <a:spcBef>
                <a:spcPts val="5"/>
              </a:spcBef>
            </a:pPr>
            <a:r>
              <a:rPr lang="en-US" sz="800" dirty="0">
                <a:solidFill>
                  <a:srgbClr val="3F3B3A"/>
                </a:solidFill>
                <a:latin typeface="BIZ UDPゴシック" panose="020B0400000000000000" pitchFamily="50" charset="-128"/>
                <a:ea typeface="BIZ UDPゴシック" panose="020B0400000000000000" pitchFamily="50" charset="-128"/>
                <a:cs typeface="Yu Gothic UI Light"/>
              </a:rPr>
              <a:t>This group promotes young  human  resources development, who will implement the results of aerospace systems R&amp;D in society. Students Join special lectures and learn from project-based learning (PBL) with industries, research institutes and other universities. Regional revitalization will be promoted through local human resource training.</a:t>
            </a:r>
          </a:p>
        </p:txBody>
      </p:sp>
      <p:sp>
        <p:nvSpPr>
          <p:cNvPr id="72" name="object 77"/>
          <p:cNvSpPr txBox="1"/>
          <p:nvPr/>
        </p:nvSpPr>
        <p:spPr>
          <a:xfrm>
            <a:off x="2101850" y="10140637"/>
            <a:ext cx="3429000" cy="383438"/>
          </a:xfrm>
          <a:prstGeom prst="rect">
            <a:avLst/>
          </a:prstGeom>
        </p:spPr>
        <p:txBody>
          <a:bodyPr vert="horz" wrap="square" lIns="0" tIns="39370" rIns="0" bIns="0" rtlCol="0">
            <a:spAutoFit/>
          </a:bodyPr>
          <a:lstStyle/>
          <a:p>
            <a:pPr algn="ctr">
              <a:lnSpc>
                <a:spcPct val="100000"/>
              </a:lnSpc>
              <a:spcBef>
                <a:spcPts val="310"/>
              </a:spcBef>
            </a:pPr>
            <a:r>
              <a:rPr sz="600" b="0" spc="30" dirty="0">
                <a:latin typeface="BIZ UDPゴシック" panose="020B0400000000000000" pitchFamily="50" charset="-128"/>
                <a:ea typeface="BIZ UDPゴシック" panose="020B0400000000000000" pitchFamily="50" charset="-128"/>
                <a:cs typeface="Yu Gothic UI Light"/>
              </a:rPr>
              <a:t>研究者の詳細情</a:t>
            </a:r>
            <a:r>
              <a:rPr sz="600" b="0" spc="-120" dirty="0">
                <a:latin typeface="BIZ UDPゴシック" panose="020B0400000000000000" pitchFamily="50" charset="-128"/>
                <a:ea typeface="BIZ UDPゴシック" panose="020B0400000000000000" pitchFamily="50" charset="-128"/>
                <a:cs typeface="Yu Gothic UI Light"/>
              </a:rPr>
              <a:t>報・</a:t>
            </a:r>
            <a:r>
              <a:rPr sz="600" b="0" spc="30" dirty="0">
                <a:latin typeface="BIZ UDPゴシック" panose="020B0400000000000000" pitchFamily="50" charset="-128"/>
                <a:ea typeface="BIZ UDPゴシック" panose="020B0400000000000000" pitchFamily="50" charset="-128"/>
                <a:cs typeface="Yu Gothic UI Light"/>
              </a:rPr>
              <a:t>研究成果は信州大学学術オンラインシステ「</a:t>
            </a:r>
            <a:r>
              <a:rPr sz="600" b="0" spc="25" dirty="0">
                <a:latin typeface="BIZ UDPゴシック" panose="020B0400000000000000" pitchFamily="50" charset="-128"/>
                <a:ea typeface="BIZ UDPゴシック" panose="020B0400000000000000" pitchFamily="50" charset="-128"/>
                <a:cs typeface="Yu Gothic UI Light"/>
              </a:rPr>
              <a:t>SOAR</a:t>
            </a:r>
            <a:r>
              <a:rPr sz="600" b="0" spc="30" dirty="0">
                <a:latin typeface="BIZ UDPゴシック" panose="020B0400000000000000" pitchFamily="50" charset="-128"/>
                <a:ea typeface="BIZ UDPゴシック" panose="020B0400000000000000" pitchFamily="50" charset="-128"/>
                <a:cs typeface="Yu Gothic UI Light"/>
              </a:rPr>
              <a:t>」で</a:t>
            </a:r>
            <a:r>
              <a:rPr sz="600" b="0" spc="25" dirty="0">
                <a:latin typeface="BIZ UDPゴシック" panose="020B0400000000000000" pitchFamily="50" charset="-128"/>
                <a:ea typeface="BIZ UDPゴシック" panose="020B0400000000000000" pitchFamily="50" charset="-128"/>
                <a:cs typeface="Yu Gothic UI Light"/>
              </a:rPr>
              <a:t>もご覧いただけます。</a:t>
            </a:r>
            <a:endParaRPr sz="600" dirty="0">
              <a:latin typeface="BIZ UDPゴシック" panose="020B0400000000000000" pitchFamily="50" charset="-128"/>
              <a:ea typeface="BIZ UDPゴシック" panose="020B0400000000000000" pitchFamily="50" charset="-128"/>
              <a:cs typeface="Yu Gothic UI Light"/>
            </a:endParaRPr>
          </a:p>
          <a:p>
            <a:pPr algn="ctr">
              <a:lnSpc>
                <a:spcPct val="100000"/>
              </a:lnSpc>
              <a:spcBef>
                <a:spcPts val="195"/>
              </a:spcBef>
            </a:pPr>
            <a:r>
              <a:rPr sz="550" b="0" spc="15" dirty="0">
                <a:latin typeface="BIZ UDPゴシック" panose="020B0400000000000000" pitchFamily="50" charset="-128"/>
                <a:ea typeface="BIZ UDPゴシック" panose="020B0400000000000000" pitchFamily="50" charset="-128"/>
                <a:cs typeface="Yu Gothic UI Light"/>
              </a:rPr>
              <a:t>For</a:t>
            </a:r>
            <a:r>
              <a:rPr sz="550" b="0" spc="50" dirty="0">
                <a:latin typeface="BIZ UDPゴシック" panose="020B0400000000000000" pitchFamily="50" charset="-128"/>
                <a:ea typeface="BIZ UDPゴシック" panose="020B0400000000000000" pitchFamily="50" charset="-128"/>
                <a:cs typeface="Yu Gothic UI Light"/>
              </a:rPr>
              <a:t> </a:t>
            </a:r>
            <a:r>
              <a:rPr sz="550" b="0" spc="15" dirty="0">
                <a:latin typeface="BIZ UDPゴシック" panose="020B0400000000000000" pitchFamily="50" charset="-128"/>
                <a:ea typeface="BIZ UDPゴシック" panose="020B0400000000000000" pitchFamily="50" charset="-128"/>
                <a:cs typeface="Yu Gothic UI Light"/>
              </a:rPr>
              <a:t>more</a:t>
            </a:r>
            <a:r>
              <a:rPr sz="550" b="0" spc="55" dirty="0">
                <a:latin typeface="BIZ UDPゴシック" panose="020B0400000000000000" pitchFamily="50" charset="-128"/>
                <a:ea typeface="BIZ UDPゴシック" panose="020B0400000000000000" pitchFamily="50" charset="-128"/>
                <a:cs typeface="Yu Gothic UI Light"/>
              </a:rPr>
              <a:t> </a:t>
            </a:r>
            <a:r>
              <a:rPr sz="550" b="0" spc="20" dirty="0">
                <a:latin typeface="BIZ UDPゴシック" panose="020B0400000000000000" pitchFamily="50" charset="-128"/>
                <a:ea typeface="BIZ UDPゴシック" panose="020B0400000000000000" pitchFamily="50" charset="-128"/>
                <a:cs typeface="Yu Gothic UI Light"/>
              </a:rPr>
              <a:t>details,</a:t>
            </a:r>
            <a:r>
              <a:rPr sz="550" b="0" spc="55" dirty="0">
                <a:latin typeface="BIZ UDPゴシック" panose="020B0400000000000000" pitchFamily="50" charset="-128"/>
                <a:ea typeface="BIZ UDPゴシック" panose="020B0400000000000000" pitchFamily="50" charset="-128"/>
                <a:cs typeface="Yu Gothic UI Light"/>
              </a:rPr>
              <a:t> </a:t>
            </a:r>
            <a:r>
              <a:rPr sz="550" b="0" spc="20" dirty="0">
                <a:latin typeface="BIZ UDPゴシック" panose="020B0400000000000000" pitchFamily="50" charset="-128"/>
                <a:ea typeface="BIZ UDPゴシック" panose="020B0400000000000000" pitchFamily="50" charset="-128"/>
                <a:cs typeface="Yu Gothic UI Light"/>
              </a:rPr>
              <a:t>please</a:t>
            </a:r>
            <a:r>
              <a:rPr sz="550" b="0" spc="55" dirty="0">
                <a:latin typeface="BIZ UDPゴシック" panose="020B0400000000000000" pitchFamily="50" charset="-128"/>
                <a:ea typeface="BIZ UDPゴシック" panose="020B0400000000000000" pitchFamily="50" charset="-128"/>
                <a:cs typeface="Yu Gothic UI Light"/>
              </a:rPr>
              <a:t> </a:t>
            </a:r>
            <a:r>
              <a:rPr sz="550" b="0" spc="20" dirty="0">
                <a:latin typeface="BIZ UDPゴシック" panose="020B0400000000000000" pitchFamily="50" charset="-128"/>
                <a:ea typeface="BIZ UDPゴシック" panose="020B0400000000000000" pitchFamily="50" charset="-128"/>
                <a:cs typeface="Yu Gothic UI Light"/>
              </a:rPr>
              <a:t>visit</a:t>
            </a:r>
            <a:r>
              <a:rPr sz="550" b="0" spc="50" dirty="0">
                <a:latin typeface="BIZ UDPゴシック" panose="020B0400000000000000" pitchFamily="50" charset="-128"/>
                <a:ea typeface="BIZ UDPゴシック" panose="020B0400000000000000" pitchFamily="50" charset="-128"/>
                <a:cs typeface="Yu Gothic UI Light"/>
              </a:rPr>
              <a:t> </a:t>
            </a:r>
            <a:r>
              <a:rPr sz="550" b="0" spc="20" dirty="0">
                <a:latin typeface="BIZ UDPゴシック" panose="020B0400000000000000" pitchFamily="50" charset="-128"/>
                <a:ea typeface="BIZ UDPゴシック" panose="020B0400000000000000" pitchFamily="50" charset="-128"/>
                <a:cs typeface="Yu Gothic UI Light"/>
              </a:rPr>
              <a:t>Shinshu</a:t>
            </a:r>
            <a:r>
              <a:rPr sz="550" b="0" spc="55" dirty="0">
                <a:latin typeface="BIZ UDPゴシック" panose="020B0400000000000000" pitchFamily="50" charset="-128"/>
                <a:ea typeface="BIZ UDPゴシック" panose="020B0400000000000000" pitchFamily="50" charset="-128"/>
                <a:cs typeface="Yu Gothic UI Light"/>
              </a:rPr>
              <a:t> </a:t>
            </a:r>
            <a:r>
              <a:rPr sz="550" b="0" spc="20" dirty="0">
                <a:latin typeface="BIZ UDPゴシック" panose="020B0400000000000000" pitchFamily="50" charset="-128"/>
                <a:ea typeface="BIZ UDPゴシック" panose="020B0400000000000000" pitchFamily="50" charset="-128"/>
                <a:cs typeface="Yu Gothic UI Light"/>
              </a:rPr>
              <a:t>University</a:t>
            </a:r>
            <a:r>
              <a:rPr sz="550" b="0" spc="55" dirty="0">
                <a:latin typeface="BIZ UDPゴシック" panose="020B0400000000000000" pitchFamily="50" charset="-128"/>
                <a:ea typeface="BIZ UDPゴシック" panose="020B0400000000000000" pitchFamily="50" charset="-128"/>
                <a:cs typeface="Yu Gothic UI Light"/>
              </a:rPr>
              <a:t> </a:t>
            </a:r>
            <a:r>
              <a:rPr sz="550" b="0" spc="20" dirty="0">
                <a:latin typeface="BIZ UDPゴシック" panose="020B0400000000000000" pitchFamily="50" charset="-128"/>
                <a:ea typeface="BIZ UDPゴシック" panose="020B0400000000000000" pitchFamily="50" charset="-128"/>
                <a:cs typeface="Yu Gothic UI Light"/>
              </a:rPr>
              <a:t>academic</a:t>
            </a:r>
            <a:r>
              <a:rPr sz="550" b="0" spc="50" dirty="0">
                <a:latin typeface="BIZ UDPゴシック" panose="020B0400000000000000" pitchFamily="50" charset="-128"/>
                <a:ea typeface="BIZ UDPゴシック" panose="020B0400000000000000" pitchFamily="50" charset="-128"/>
                <a:cs typeface="Yu Gothic UI Light"/>
              </a:rPr>
              <a:t> </a:t>
            </a:r>
            <a:r>
              <a:rPr sz="550" b="0" spc="20" dirty="0">
                <a:latin typeface="BIZ UDPゴシック" panose="020B0400000000000000" pitchFamily="50" charset="-128"/>
                <a:ea typeface="BIZ UDPゴシック" panose="020B0400000000000000" pitchFamily="50" charset="-128"/>
                <a:cs typeface="Yu Gothic UI Light"/>
              </a:rPr>
              <a:t>system</a:t>
            </a:r>
            <a:r>
              <a:rPr sz="550" b="0" spc="55" dirty="0">
                <a:latin typeface="BIZ UDPゴシック" panose="020B0400000000000000" pitchFamily="50" charset="-128"/>
                <a:ea typeface="BIZ UDPゴシック" panose="020B0400000000000000" pitchFamily="50" charset="-128"/>
                <a:cs typeface="Yu Gothic UI Light"/>
              </a:rPr>
              <a:t> </a:t>
            </a:r>
            <a:r>
              <a:rPr sz="550" b="0" spc="25" dirty="0">
                <a:latin typeface="BIZ UDPゴシック" panose="020B0400000000000000" pitchFamily="50" charset="-128"/>
                <a:ea typeface="BIZ UDPゴシック" panose="020B0400000000000000" pitchFamily="50" charset="-128"/>
                <a:cs typeface="Yu Gothic UI Light"/>
              </a:rPr>
              <a:t>“SOAR”</a:t>
            </a:r>
            <a:endParaRPr lang="en-US" sz="550" b="0" spc="25" dirty="0">
              <a:latin typeface="BIZ UDPゴシック" panose="020B0400000000000000" pitchFamily="50" charset="-128"/>
              <a:ea typeface="BIZ UDPゴシック" panose="020B0400000000000000" pitchFamily="50" charset="-128"/>
              <a:cs typeface="Yu Gothic UI Light"/>
            </a:endParaRPr>
          </a:p>
          <a:p>
            <a:pPr algn="ctr">
              <a:lnSpc>
                <a:spcPct val="100000"/>
              </a:lnSpc>
              <a:spcBef>
                <a:spcPts val="195"/>
              </a:spcBef>
            </a:pPr>
            <a:r>
              <a:rPr sz="750" b="0" spc="35" dirty="0">
                <a:latin typeface="BIZ UDPゴシック" panose="020B0400000000000000" pitchFamily="50" charset="-128"/>
                <a:ea typeface="BIZ UDPゴシック" panose="020B0400000000000000" pitchFamily="50" charset="-128"/>
                <a:cs typeface="Yu Gothic UI Light"/>
              </a:rPr>
              <a:t>http://www.shinshu-u.ac.jp/soar</a:t>
            </a:r>
            <a:endParaRPr sz="750" dirty="0">
              <a:latin typeface="BIZ UDPゴシック" panose="020B0400000000000000" pitchFamily="50" charset="-128"/>
              <a:ea typeface="BIZ UDPゴシック" panose="020B0400000000000000" pitchFamily="50" charset="-128"/>
              <a:cs typeface="Yu Gothic UI Light"/>
            </a:endParaRPr>
          </a:p>
        </p:txBody>
      </p:sp>
      <p:graphicFrame>
        <p:nvGraphicFramePr>
          <p:cNvPr id="74" name="表 73"/>
          <p:cNvGraphicFramePr>
            <a:graphicFrameLocks noGrp="1"/>
          </p:cNvGraphicFramePr>
          <p:nvPr>
            <p:extLst>
              <p:ext uri="{D42A27DB-BD31-4B8C-83A1-F6EECF244321}">
                <p14:modId xmlns:p14="http://schemas.microsoft.com/office/powerpoint/2010/main" val="2819723342"/>
              </p:ext>
            </p:extLst>
          </p:nvPr>
        </p:nvGraphicFramePr>
        <p:xfrm>
          <a:off x="1727154" y="3884978"/>
          <a:ext cx="2418410" cy="1463040"/>
        </p:xfrm>
        <a:graphic>
          <a:graphicData uri="http://schemas.openxmlformats.org/drawingml/2006/table">
            <a:tbl>
              <a:tblPr firstRow="1" bandRow="1">
                <a:tableStyleId>{5C22544A-7EE6-4342-B048-85BDC9FD1C3A}</a:tableStyleId>
              </a:tblPr>
              <a:tblGrid>
                <a:gridCol w="469298">
                  <a:extLst>
                    <a:ext uri="{9D8B030D-6E8A-4147-A177-3AD203B41FA5}">
                      <a16:colId xmlns:a16="http://schemas.microsoft.com/office/drawing/2014/main" val="20000"/>
                    </a:ext>
                  </a:extLst>
                </a:gridCol>
                <a:gridCol w="371367">
                  <a:extLst>
                    <a:ext uri="{9D8B030D-6E8A-4147-A177-3AD203B41FA5}">
                      <a16:colId xmlns:a16="http://schemas.microsoft.com/office/drawing/2014/main" val="20001"/>
                    </a:ext>
                  </a:extLst>
                </a:gridCol>
                <a:gridCol w="1577745">
                  <a:extLst>
                    <a:ext uri="{9D8B030D-6E8A-4147-A177-3AD203B41FA5}">
                      <a16:colId xmlns:a16="http://schemas.microsoft.com/office/drawing/2014/main" val="20002"/>
                    </a:ext>
                  </a:extLst>
                </a:gridCol>
              </a:tblGrid>
              <a:tr h="79472">
                <a:tc>
                  <a:txBody>
                    <a:bodyPr/>
                    <a:lstStyle/>
                    <a:p>
                      <a:pPr marL="0" marR="0" lvl="0" indent="0" algn="dist" defTabSz="914400" eaLnBrk="1" fontAlgn="auto" latinLnBrk="0" hangingPunct="1">
                        <a:lnSpc>
                          <a:spcPct val="100000"/>
                        </a:lnSpc>
                        <a:spcBef>
                          <a:spcPts val="0"/>
                        </a:spcBef>
                        <a:spcAft>
                          <a:spcPts val="0"/>
                        </a:spcAft>
                        <a:buClrTx/>
                        <a:buSzTx/>
                        <a:buFontTx/>
                        <a:buNone/>
                        <a:tabLst/>
                        <a:defRPr/>
                      </a:pPr>
                      <a:r>
                        <a:rPr lang="ja-JP" altLang="en-US" sz="600" spc="-105" dirty="0">
                          <a:solidFill>
                            <a:srgbClr val="0000FF"/>
                          </a:solidFill>
                          <a:latin typeface="BIZ UDPゴシック" panose="020B0400000000000000" pitchFamily="50" charset="-128"/>
                          <a:ea typeface="BIZ UDPゴシック" panose="020B0400000000000000" pitchFamily="50" charset="-128"/>
                          <a:cs typeface="Arial Unicode MS"/>
                        </a:rPr>
                        <a:t>■</a:t>
                      </a:r>
                      <a:r>
                        <a:rPr lang="ja-JP" altLang="en-US" sz="600" b="0" spc="-100" dirty="0">
                          <a:solidFill>
                            <a:schemeClr val="tx1"/>
                          </a:solidFill>
                          <a:latin typeface="BIZ UDPゴシック" panose="020B0400000000000000" pitchFamily="50" charset="-128"/>
                          <a:ea typeface="BIZ UDPゴシック" panose="020B0400000000000000" pitchFamily="50" charset="-128"/>
                          <a:cs typeface="Yu Gothic UI Light"/>
                        </a:rPr>
                        <a:t>職       名 </a:t>
                      </a:r>
                      <a:endParaRPr kumimoji="1" lang="ja-JP" altLang="en-US" sz="600" spc="-100" dirty="0">
                        <a:solidFill>
                          <a:schemeClr val="tx1"/>
                        </a:solidFill>
                        <a:latin typeface="BIZ UDPゴシック" panose="020B0400000000000000" pitchFamily="50" charset="-128"/>
                        <a:ea typeface="BIZ UDPゴシック" panose="020B0400000000000000" pitchFamily="50" charset="-128"/>
                      </a:endParaRP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just"/>
                      <a:r>
                        <a:rPr kumimoji="1" lang="ja-JP" altLang="en-US" sz="600" b="0" dirty="0">
                          <a:solidFill>
                            <a:schemeClr val="tx1"/>
                          </a:solidFill>
                          <a:latin typeface="BIZ UDPゴシック" panose="020B0400000000000000" pitchFamily="50" charset="-128"/>
                          <a:ea typeface="BIZ UDPゴシック" panose="020B0400000000000000" pitchFamily="50" charset="-128"/>
                        </a:rPr>
                        <a:t>学術研究院教授（工学系）／博士（工学／航空機システム部門を兼務</a:t>
                      </a:r>
                    </a:p>
                    <a:p>
                      <a:pPr algn="just"/>
                      <a:endParaRPr kumimoji="1" lang="zh-CN" altLang="en-US" sz="600" b="0" dirty="0">
                        <a:solidFill>
                          <a:schemeClr val="tx1"/>
                        </a:solidFill>
                        <a:latin typeface="BIZ UDPゴシック" panose="020B0400000000000000" pitchFamily="50" charset="-128"/>
                        <a:ea typeface="BIZ UDPゴシック" panose="020B0400000000000000" pitchFamily="50" charset="-128"/>
                      </a:endParaRP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kumimoji="1" lang="ja-JP" altLang="en-US"/>
                    </a:p>
                  </a:txBody>
                  <a:tcPr/>
                </a:tc>
                <a:extLst>
                  <a:ext uri="{0D108BD9-81ED-4DB2-BD59-A6C34878D82A}">
                    <a16:rowId xmlns:a16="http://schemas.microsoft.com/office/drawing/2014/main" val="10000"/>
                  </a:ext>
                </a:extLst>
              </a:tr>
              <a:tr h="443129">
                <a:tc>
                  <a:txBody>
                    <a:bodyPr/>
                    <a:lstStyle/>
                    <a:p>
                      <a:pPr algn="dist"/>
                      <a:r>
                        <a:rPr lang="ja-JP" altLang="en-US" sz="600" spc="-105" dirty="0">
                          <a:solidFill>
                            <a:srgbClr val="0000FF"/>
                          </a:solidFill>
                          <a:latin typeface="BIZ UDPゴシック" panose="020B0400000000000000" pitchFamily="50" charset="-128"/>
                          <a:ea typeface="BIZ UDPゴシック" panose="020B0400000000000000" pitchFamily="50" charset="-128"/>
                          <a:cs typeface="Arial Unicode MS"/>
                        </a:rPr>
                        <a:t>■</a:t>
                      </a:r>
                      <a:r>
                        <a:rPr kumimoji="1" lang="ja-JP" altLang="en-US" sz="600" spc="-100" dirty="0">
                          <a:solidFill>
                            <a:schemeClr val="tx1"/>
                          </a:solidFill>
                          <a:latin typeface="BIZ UDPゴシック" panose="020B0400000000000000" pitchFamily="50" charset="-128"/>
                          <a:ea typeface="BIZ UDPゴシック" panose="020B0400000000000000" pitchFamily="50" charset="-128"/>
                        </a:rPr>
                        <a:t>経   歴</a:t>
                      </a: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600" spc="-100" baseline="0" dirty="0">
                          <a:solidFill>
                            <a:schemeClr val="tx1"/>
                          </a:solidFill>
                          <a:latin typeface="BIZ UDPゴシック" panose="020B0400000000000000" pitchFamily="50" charset="-128"/>
                          <a:ea typeface="BIZ UDPゴシック" panose="020B0400000000000000" pitchFamily="50" charset="-128"/>
                        </a:rPr>
                        <a:t>1993</a:t>
                      </a:r>
                      <a:r>
                        <a:rPr kumimoji="1" lang="ja-JP" altLang="en-US" sz="600" spc="-100" baseline="0" dirty="0">
                          <a:solidFill>
                            <a:schemeClr val="tx1"/>
                          </a:solidFill>
                          <a:latin typeface="BIZ UDPゴシック" panose="020B0400000000000000" pitchFamily="50" charset="-128"/>
                          <a:ea typeface="BIZ UDPゴシック" panose="020B0400000000000000" pitchFamily="50" charset="-128"/>
                        </a:rPr>
                        <a:t>年</a:t>
                      </a:r>
                      <a:endParaRPr kumimoji="1" lang="en-US" altLang="ja-JP" sz="60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600" spc="-100" baseline="0" dirty="0">
                          <a:solidFill>
                            <a:schemeClr val="tx1"/>
                          </a:solidFill>
                          <a:latin typeface="BIZ UDPゴシック" panose="020B0400000000000000" pitchFamily="50" charset="-128"/>
                          <a:ea typeface="BIZ UDPゴシック" panose="020B0400000000000000" pitchFamily="50" charset="-128"/>
                        </a:rPr>
                        <a:t>1993</a:t>
                      </a:r>
                      <a:r>
                        <a:rPr kumimoji="1" lang="ja-JP" altLang="en-US" sz="600" spc="-100" baseline="0" dirty="0">
                          <a:solidFill>
                            <a:schemeClr val="tx1"/>
                          </a:solidFill>
                          <a:latin typeface="BIZ UDPゴシック" panose="020B0400000000000000" pitchFamily="50" charset="-128"/>
                          <a:ea typeface="BIZ UDPゴシック" panose="020B0400000000000000" pitchFamily="50" charset="-128"/>
                        </a:rPr>
                        <a:t>年</a:t>
                      </a:r>
                      <a:endParaRPr kumimoji="1" lang="en-US" altLang="ja-JP" sz="60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600" spc="-100" baseline="0" dirty="0">
                          <a:solidFill>
                            <a:schemeClr val="tx1"/>
                          </a:solidFill>
                          <a:latin typeface="BIZ UDPゴシック" panose="020B0400000000000000" pitchFamily="50" charset="-128"/>
                          <a:ea typeface="BIZ UDPゴシック" panose="020B0400000000000000" pitchFamily="50" charset="-128"/>
                        </a:rPr>
                        <a:t>1998</a:t>
                      </a:r>
                      <a:r>
                        <a:rPr kumimoji="1" lang="ja-JP" altLang="en-US" sz="600" spc="-100" baseline="0" dirty="0">
                          <a:solidFill>
                            <a:schemeClr val="tx1"/>
                          </a:solidFill>
                          <a:latin typeface="BIZ UDPゴシック" panose="020B0400000000000000" pitchFamily="50" charset="-128"/>
                          <a:ea typeface="BIZ UDPゴシック" panose="020B0400000000000000" pitchFamily="50" charset="-128"/>
                        </a:rPr>
                        <a:t>年</a:t>
                      </a:r>
                      <a:endParaRPr kumimoji="1" lang="en-US" altLang="ja-JP" sz="60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600" spc="-100" baseline="0" dirty="0">
                          <a:solidFill>
                            <a:schemeClr val="tx1"/>
                          </a:solidFill>
                          <a:latin typeface="BIZ UDPゴシック" panose="020B0400000000000000" pitchFamily="50" charset="-128"/>
                          <a:ea typeface="BIZ UDPゴシック" panose="020B0400000000000000" pitchFamily="50" charset="-128"/>
                        </a:rPr>
                        <a:t>1999</a:t>
                      </a:r>
                      <a:r>
                        <a:rPr kumimoji="1" lang="ja-JP" altLang="en-US" sz="600" spc="-100" baseline="0" dirty="0">
                          <a:solidFill>
                            <a:schemeClr val="tx1"/>
                          </a:solidFill>
                          <a:latin typeface="BIZ UDPゴシック" panose="020B0400000000000000" pitchFamily="50" charset="-128"/>
                          <a:ea typeface="BIZ UDPゴシック" panose="020B0400000000000000" pitchFamily="50" charset="-128"/>
                        </a:rPr>
                        <a:t>年</a:t>
                      </a:r>
                      <a:endParaRPr kumimoji="1" lang="en-US" altLang="ja-JP" sz="60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600" spc="-100" baseline="0" dirty="0">
                          <a:solidFill>
                            <a:schemeClr val="tx1"/>
                          </a:solidFill>
                          <a:latin typeface="BIZ UDPゴシック" panose="020B0400000000000000" pitchFamily="50" charset="-128"/>
                          <a:ea typeface="BIZ UDPゴシック" panose="020B0400000000000000" pitchFamily="50" charset="-128"/>
                        </a:rPr>
                        <a:t>2014</a:t>
                      </a:r>
                      <a:r>
                        <a:rPr kumimoji="1" lang="ja-JP" altLang="en-US" sz="600" spc="-100" baseline="0" dirty="0">
                          <a:solidFill>
                            <a:schemeClr val="tx1"/>
                          </a:solidFill>
                          <a:latin typeface="BIZ UDPゴシック" panose="020B0400000000000000" pitchFamily="50" charset="-128"/>
                          <a:ea typeface="BIZ UDPゴシック" panose="020B0400000000000000" pitchFamily="50" charset="-128"/>
                        </a:rPr>
                        <a:t>年</a:t>
                      </a:r>
                      <a:endParaRPr kumimoji="1" lang="en-US" altLang="ja-JP" sz="600" spc="-100" baseline="0" dirty="0">
                        <a:solidFill>
                          <a:schemeClr val="tx1"/>
                        </a:solidFill>
                        <a:latin typeface="BIZ UDPゴシック" panose="020B0400000000000000" pitchFamily="50" charset="-128"/>
                        <a:ea typeface="BIZ UDPゴシック" panose="020B0400000000000000" pitchFamily="50" charset="-128"/>
                      </a:endParaRP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r>
                        <a:rPr lang="zh-CN" altLang="en-US" sz="600" b="0" dirty="0">
                          <a:solidFill>
                            <a:schemeClr val="tx1"/>
                          </a:solidFill>
                          <a:latin typeface="BIZ UDPゴシック" panose="020B0400000000000000" pitchFamily="50" charset="-128"/>
                          <a:ea typeface="BIZ UDPゴシック" panose="020B0400000000000000" pitchFamily="50" charset="-128"/>
                          <a:cs typeface="Yu Gothic UI Light"/>
                        </a:rPr>
                        <a:t>東京工業大学総合理工学研究科博士課程修了</a:t>
                      </a:r>
                    </a:p>
                    <a:p>
                      <a:pPr algn="just"/>
                      <a:r>
                        <a:rPr lang="zh-CN" altLang="en-US" sz="600" b="0" dirty="0">
                          <a:solidFill>
                            <a:schemeClr val="tx1"/>
                          </a:solidFill>
                          <a:latin typeface="BIZ UDPゴシック" panose="020B0400000000000000" pitchFamily="50" charset="-128"/>
                          <a:ea typeface="BIZ UDPゴシック" panose="020B0400000000000000" pitchFamily="50" charset="-128"/>
                          <a:cs typeface="Yu Gothic UI Light"/>
                        </a:rPr>
                        <a:t>東京理科大学理工学部助手</a:t>
                      </a:r>
                    </a:p>
                    <a:p>
                      <a:pPr algn="just"/>
                      <a:r>
                        <a:rPr lang="zh-CN" altLang="en-US" sz="600" b="0" dirty="0">
                          <a:solidFill>
                            <a:schemeClr val="tx1"/>
                          </a:solidFill>
                          <a:latin typeface="BIZ UDPゴシック" panose="020B0400000000000000" pitchFamily="50" charset="-128"/>
                          <a:ea typeface="BIZ UDPゴシック" panose="020B0400000000000000" pitchFamily="50" charset="-128"/>
                          <a:cs typeface="Yu Gothic UI Light"/>
                        </a:rPr>
                        <a:t>信州大学工学部講師</a:t>
                      </a:r>
                    </a:p>
                    <a:p>
                      <a:pPr algn="just"/>
                      <a:r>
                        <a:rPr lang="zh-CN" altLang="en-US" sz="600" b="0" dirty="0">
                          <a:solidFill>
                            <a:schemeClr val="tx1"/>
                          </a:solidFill>
                          <a:latin typeface="BIZ UDPゴシック" panose="020B0400000000000000" pitchFamily="50" charset="-128"/>
                          <a:ea typeface="BIZ UDPゴシック" panose="020B0400000000000000" pitchFamily="50" charset="-128"/>
                          <a:cs typeface="Yu Gothic UI Light"/>
                        </a:rPr>
                        <a:t>信州大学助教授</a:t>
                      </a:r>
                    </a:p>
                    <a:p>
                      <a:pPr algn="just"/>
                      <a:r>
                        <a:rPr lang="zh-CN" altLang="en-US" sz="600" b="0" dirty="0">
                          <a:solidFill>
                            <a:schemeClr val="tx1"/>
                          </a:solidFill>
                          <a:latin typeface="BIZ UDPゴシック" panose="020B0400000000000000" pitchFamily="50" charset="-128"/>
                          <a:ea typeface="BIZ UDPゴシック" panose="020B0400000000000000" pitchFamily="50" charset="-128"/>
                          <a:cs typeface="Yu Gothic UI Light"/>
                        </a:rPr>
                        <a:t>信州大学教授 </a:t>
                      </a:r>
                      <a:endParaRPr lang="en-US" altLang="zh-CN" sz="600" b="0" dirty="0">
                        <a:solidFill>
                          <a:schemeClr val="tx1"/>
                        </a:solidFill>
                        <a:latin typeface="BIZ UDPゴシック" panose="020B0400000000000000" pitchFamily="50" charset="-128"/>
                        <a:ea typeface="BIZ UDPゴシック" panose="020B0400000000000000" pitchFamily="50" charset="-128"/>
                        <a:cs typeface="Yu Gothic UI Light"/>
                      </a:endParaRPr>
                    </a:p>
                    <a:p>
                      <a:pPr algn="just"/>
                      <a:endParaRPr lang="ja-JP" altLang="en-US" sz="600" b="0" dirty="0">
                        <a:solidFill>
                          <a:schemeClr val="tx1"/>
                        </a:solidFill>
                        <a:latin typeface="BIZ UDPゴシック" panose="020B0400000000000000" pitchFamily="50" charset="-128"/>
                        <a:ea typeface="BIZ UDPゴシック" panose="020B0400000000000000" pitchFamily="50" charset="-128"/>
                        <a:cs typeface="Yu Gothic UI Light"/>
                      </a:endParaRP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73550">
                <a:tc>
                  <a:txBody>
                    <a:bodyPr/>
                    <a:lstStyle/>
                    <a:p>
                      <a:pPr algn="dist"/>
                      <a:r>
                        <a:rPr lang="ja-JP" altLang="en-US" sz="600" spc="-105" dirty="0">
                          <a:solidFill>
                            <a:srgbClr val="0000FF"/>
                          </a:solidFill>
                          <a:latin typeface="BIZ UDPゴシック" panose="020B0400000000000000" pitchFamily="50" charset="-128"/>
                          <a:ea typeface="BIZ UDPゴシック" panose="020B0400000000000000" pitchFamily="50" charset="-128"/>
                          <a:cs typeface="Arial Unicode MS"/>
                        </a:rPr>
                        <a:t>■</a:t>
                      </a:r>
                      <a:r>
                        <a:rPr kumimoji="1" lang="ja-JP" altLang="en-US" sz="600" spc="-100" dirty="0">
                          <a:solidFill>
                            <a:schemeClr val="tx1"/>
                          </a:solidFill>
                          <a:latin typeface="BIZ UDPゴシック" panose="020B0400000000000000" pitchFamily="50" charset="-128"/>
                          <a:ea typeface="BIZ UDPゴシック" panose="020B0400000000000000" pitchFamily="50" charset="-128"/>
                        </a:rPr>
                        <a:t>研究分野 </a:t>
                      </a: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just"/>
                      <a:r>
                        <a:rPr kumimoji="1" lang="ja-JP" altLang="en-US" sz="600" dirty="0">
                          <a:solidFill>
                            <a:schemeClr val="tx1"/>
                          </a:solidFill>
                          <a:latin typeface="BIZ UDPゴシック" panose="020B0400000000000000" pitchFamily="50" charset="-128"/>
                          <a:ea typeface="BIZ UDPゴシック" panose="020B0400000000000000" pitchFamily="50" charset="-128"/>
                        </a:rPr>
                        <a:t>精密工学</a:t>
                      </a:r>
                    </a:p>
                    <a:p>
                      <a:pPr algn="just"/>
                      <a:endParaRPr kumimoji="1" lang="ja-JP" altLang="en-US" sz="600" dirty="0">
                        <a:solidFill>
                          <a:schemeClr val="tx1"/>
                        </a:solidFill>
                        <a:latin typeface="BIZ UDPゴシック" panose="020B0400000000000000" pitchFamily="50" charset="-128"/>
                        <a:ea typeface="BIZ UDPゴシック" panose="020B0400000000000000" pitchFamily="50" charset="-128"/>
                      </a:endParaRP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kumimoji="1" lang="ja-JP" altLang="en-US"/>
                    </a:p>
                  </a:txBody>
                  <a:tcPr/>
                </a:tc>
                <a:extLst>
                  <a:ext uri="{0D108BD9-81ED-4DB2-BD59-A6C34878D82A}">
                    <a16:rowId xmlns:a16="http://schemas.microsoft.com/office/drawing/2014/main" val="10002"/>
                  </a:ext>
                </a:extLst>
              </a:tr>
              <a:tr h="294199">
                <a:tc>
                  <a:txBody>
                    <a:bodyPr/>
                    <a:lstStyle/>
                    <a:p>
                      <a:pPr algn="dist"/>
                      <a:r>
                        <a:rPr lang="ja-JP" altLang="en-US" sz="600" spc="-105" dirty="0">
                          <a:solidFill>
                            <a:srgbClr val="0000FF"/>
                          </a:solidFill>
                          <a:latin typeface="BIZ UDPゴシック" panose="020B0400000000000000" pitchFamily="50" charset="-128"/>
                          <a:ea typeface="BIZ UDPゴシック" panose="020B0400000000000000" pitchFamily="50" charset="-128"/>
                          <a:cs typeface="Arial Unicode MS"/>
                        </a:rPr>
                        <a:t>■</a:t>
                      </a:r>
                      <a:r>
                        <a:rPr kumimoji="1" lang="ja-JP" altLang="en-US" sz="600" spc="-100" dirty="0">
                          <a:solidFill>
                            <a:schemeClr val="tx1"/>
                          </a:solidFill>
                          <a:latin typeface="BIZ UDPゴシック" panose="020B0400000000000000" pitchFamily="50" charset="-128"/>
                          <a:ea typeface="BIZ UDPゴシック" panose="020B0400000000000000" pitchFamily="50" charset="-128"/>
                        </a:rPr>
                        <a:t>研究</a:t>
                      </a:r>
                      <a:r>
                        <a:rPr kumimoji="1" lang="ja-JP" altLang="en-US" sz="600" spc="-100" baseline="0" dirty="0">
                          <a:solidFill>
                            <a:schemeClr val="tx1"/>
                          </a:solidFill>
                          <a:latin typeface="BIZ UDPゴシック" panose="020B0400000000000000" pitchFamily="50" charset="-128"/>
                          <a:ea typeface="BIZ UDPゴシック" panose="020B0400000000000000" pitchFamily="50" charset="-128"/>
                        </a:rPr>
                        <a:t>テーマ </a:t>
                      </a: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just"/>
                      <a:r>
                        <a:rPr kumimoji="1" lang="ja-JP" altLang="en-US" sz="600" dirty="0">
                          <a:solidFill>
                            <a:schemeClr val="tx1"/>
                          </a:solidFill>
                          <a:latin typeface="BIZ UDPゴシック" panose="020B0400000000000000" pitchFamily="50" charset="-128"/>
                          <a:ea typeface="BIZ UDPゴシック" panose="020B0400000000000000" pitchFamily="50" charset="-128"/>
                        </a:rPr>
                        <a:t>圧電式ジャークセンサとその応用、インパクトダンパによる変位拡大機構の高速定、</a:t>
                      </a:r>
                      <a:r>
                        <a:rPr kumimoji="1" lang="en-US" altLang="ja-JP" sz="600" dirty="0">
                          <a:solidFill>
                            <a:schemeClr val="tx1"/>
                          </a:solidFill>
                          <a:latin typeface="BIZ UDPゴシック" panose="020B0400000000000000" pitchFamily="50" charset="-128"/>
                          <a:ea typeface="BIZ UDPゴシック" panose="020B0400000000000000" pitchFamily="50" charset="-128"/>
                        </a:rPr>
                        <a:t>PZT</a:t>
                      </a:r>
                      <a:r>
                        <a:rPr kumimoji="1" lang="ja-JP" altLang="en-US" sz="600" dirty="0">
                          <a:solidFill>
                            <a:schemeClr val="tx1"/>
                          </a:solidFill>
                          <a:latin typeface="BIZ UDPゴシック" panose="020B0400000000000000" pitchFamily="50" charset="-128"/>
                          <a:ea typeface="BIZ UDPゴシック" panose="020B0400000000000000" pitchFamily="50" charset="-128"/>
                        </a:rPr>
                        <a:t>セラミクスのフレクソ エレクトリック効果に関する研究、圧電アクチュエータの 荷重下の特性に関する研究、ジャークセンサによる転 が</a:t>
                      </a:r>
                      <a:r>
                        <a:rPr kumimoji="1" lang="ja-JP" altLang="en-US" sz="600" dirty="0" err="1">
                          <a:solidFill>
                            <a:schemeClr val="tx1"/>
                          </a:solidFill>
                          <a:latin typeface="BIZ UDPゴシック" panose="020B0400000000000000" pitchFamily="50" charset="-128"/>
                          <a:ea typeface="BIZ UDPゴシック" panose="020B0400000000000000" pitchFamily="50" charset="-128"/>
                        </a:rPr>
                        <a:t>り</a:t>
                      </a:r>
                      <a:r>
                        <a:rPr kumimoji="1" lang="ja-JP" altLang="en-US" sz="600" dirty="0">
                          <a:solidFill>
                            <a:schemeClr val="tx1"/>
                          </a:solidFill>
                          <a:latin typeface="BIZ UDPゴシック" panose="020B0400000000000000" pitchFamily="50" charset="-128"/>
                          <a:ea typeface="BIZ UDPゴシック" panose="020B0400000000000000" pitchFamily="50" charset="-128"/>
                        </a:rPr>
                        <a:t>軸受の損傷診断に関する研究</a:t>
                      </a: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kumimoji="1" lang="ja-JP" altLang="en-US" dirty="0"/>
                    </a:p>
                  </a:txBody>
                  <a:tcPr/>
                </a:tc>
                <a:extLst>
                  <a:ext uri="{0D108BD9-81ED-4DB2-BD59-A6C34878D82A}">
                    <a16:rowId xmlns:a16="http://schemas.microsoft.com/office/drawing/2014/main" val="10003"/>
                  </a:ext>
                </a:extLst>
              </a:tr>
            </a:tbl>
          </a:graphicData>
        </a:graphic>
      </p:graphicFrame>
      <p:graphicFrame>
        <p:nvGraphicFramePr>
          <p:cNvPr id="75" name="表 74"/>
          <p:cNvGraphicFramePr>
            <a:graphicFrameLocks noGrp="1"/>
          </p:cNvGraphicFramePr>
          <p:nvPr>
            <p:extLst>
              <p:ext uri="{D42A27DB-BD31-4B8C-83A1-F6EECF244321}">
                <p14:modId xmlns:p14="http://schemas.microsoft.com/office/powerpoint/2010/main" val="1214745997"/>
              </p:ext>
            </p:extLst>
          </p:nvPr>
        </p:nvGraphicFramePr>
        <p:xfrm>
          <a:off x="4235176" y="3898624"/>
          <a:ext cx="2591074" cy="1592580"/>
        </p:xfrm>
        <a:graphic>
          <a:graphicData uri="http://schemas.openxmlformats.org/drawingml/2006/table">
            <a:tbl>
              <a:tblPr firstRow="1" bandRow="1">
                <a:tableStyleId>{5C22544A-7EE6-4342-B048-85BDC9FD1C3A}</a:tableStyleId>
              </a:tblPr>
              <a:tblGrid>
                <a:gridCol w="396759">
                  <a:extLst>
                    <a:ext uri="{9D8B030D-6E8A-4147-A177-3AD203B41FA5}">
                      <a16:colId xmlns:a16="http://schemas.microsoft.com/office/drawing/2014/main" val="20000"/>
                    </a:ext>
                  </a:extLst>
                </a:gridCol>
                <a:gridCol w="204992">
                  <a:extLst>
                    <a:ext uri="{9D8B030D-6E8A-4147-A177-3AD203B41FA5}">
                      <a16:colId xmlns:a16="http://schemas.microsoft.com/office/drawing/2014/main" val="20001"/>
                    </a:ext>
                  </a:extLst>
                </a:gridCol>
                <a:gridCol w="1989323">
                  <a:extLst>
                    <a:ext uri="{9D8B030D-6E8A-4147-A177-3AD203B41FA5}">
                      <a16:colId xmlns:a16="http://schemas.microsoft.com/office/drawing/2014/main" val="20002"/>
                    </a:ext>
                  </a:extLst>
                </a:gridCol>
              </a:tblGrid>
              <a:tr h="127309">
                <a:tc>
                  <a:txBody>
                    <a:bodyPr/>
                    <a:lstStyle/>
                    <a:p>
                      <a:pPr algn="dist"/>
                      <a:r>
                        <a:rPr lang="ja-JP" altLang="en-US" sz="550" spc="-105" dirty="0">
                          <a:solidFill>
                            <a:srgbClr val="0000FF"/>
                          </a:solidFill>
                          <a:latin typeface="BIZ UDPゴシック" panose="020B0400000000000000" pitchFamily="50" charset="-128"/>
                          <a:ea typeface="BIZ UDPゴシック" panose="020B0400000000000000" pitchFamily="50" charset="-128"/>
                          <a:cs typeface="Arial Unicode MS"/>
                        </a:rPr>
                        <a:t>■</a:t>
                      </a:r>
                      <a:r>
                        <a:rPr lang="en-US" altLang="ja-JP" sz="550" b="0" spc="-100" dirty="0">
                          <a:solidFill>
                            <a:schemeClr val="tx1"/>
                          </a:solidFill>
                          <a:latin typeface="BIZ UDPゴシック" panose="020B0400000000000000" pitchFamily="50" charset="-128"/>
                          <a:ea typeface="BIZ UDPゴシック" panose="020B0400000000000000" pitchFamily="50" charset="-128"/>
                          <a:cs typeface="Yu Gothic UI Light"/>
                        </a:rPr>
                        <a:t>Position</a:t>
                      </a:r>
                      <a:r>
                        <a:rPr lang="ja-JP" altLang="en-US" sz="550" b="0" spc="-100" dirty="0">
                          <a:solidFill>
                            <a:schemeClr val="tx1"/>
                          </a:solidFill>
                          <a:latin typeface="BIZ UDPゴシック" panose="020B0400000000000000" pitchFamily="50" charset="-128"/>
                          <a:ea typeface="BIZ UDPゴシック" panose="020B0400000000000000" pitchFamily="50" charset="-128"/>
                          <a:cs typeface="Yu Gothic UI Light"/>
                        </a:rPr>
                        <a:t> </a:t>
                      </a:r>
                      <a:endParaRPr kumimoji="1" lang="ja-JP" altLang="en-US" sz="550" spc="-100" dirty="0">
                        <a:solidFill>
                          <a:schemeClr val="tx1"/>
                        </a:solidFill>
                        <a:latin typeface="BIZ UDPゴシック" panose="020B0400000000000000" pitchFamily="50" charset="-128"/>
                        <a:ea typeface="BIZ UDPゴシック" panose="020B0400000000000000" pitchFamily="50" charset="-128"/>
                      </a:endParaRP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l"/>
                      <a:r>
                        <a:rPr kumimoji="1" lang="en-US" altLang="zh-CN" sz="550" b="0" dirty="0">
                          <a:solidFill>
                            <a:schemeClr val="tx1"/>
                          </a:solidFill>
                          <a:latin typeface="BIZ UDPゴシック" panose="020B0400000000000000" pitchFamily="50" charset="-128"/>
                          <a:ea typeface="BIZ UDPゴシック" panose="020B0400000000000000" pitchFamily="50" charset="-128"/>
                        </a:rPr>
                        <a:t>Academic Assembly Professor, Doctor of Engineering,  Concurrently with the Aircraft Systems Group</a:t>
                      </a: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kumimoji="1" lang="ja-JP" altLang="en-US"/>
                    </a:p>
                  </a:txBody>
                  <a:tcPr/>
                </a:tc>
                <a:extLst>
                  <a:ext uri="{0D108BD9-81ED-4DB2-BD59-A6C34878D82A}">
                    <a16:rowId xmlns:a16="http://schemas.microsoft.com/office/drawing/2014/main" val="10000"/>
                  </a:ext>
                </a:extLst>
              </a:tr>
              <a:tr h="571957">
                <a:tc>
                  <a:txBody>
                    <a:bodyPr/>
                    <a:lstStyle/>
                    <a:p>
                      <a:pPr algn="dist"/>
                      <a:r>
                        <a:rPr lang="ja-JP" altLang="en-US" sz="550" spc="-105" dirty="0">
                          <a:solidFill>
                            <a:srgbClr val="0000FF"/>
                          </a:solidFill>
                          <a:latin typeface="BIZ UDPゴシック" panose="020B0400000000000000" pitchFamily="50" charset="-128"/>
                          <a:ea typeface="BIZ UDPゴシック" panose="020B0400000000000000" pitchFamily="50" charset="-128"/>
                          <a:cs typeface="Arial Unicode MS"/>
                        </a:rPr>
                        <a:t>■</a:t>
                      </a:r>
                      <a:r>
                        <a:rPr kumimoji="1" lang="en-US" altLang="ja-JP" sz="550" spc="-100" dirty="0">
                          <a:solidFill>
                            <a:schemeClr val="tx1"/>
                          </a:solidFill>
                          <a:latin typeface="BIZ UDPゴシック" panose="020B0400000000000000" pitchFamily="50" charset="-128"/>
                          <a:ea typeface="BIZ UDPゴシック" panose="020B0400000000000000" pitchFamily="50" charset="-128"/>
                        </a:rPr>
                        <a:t>Career</a:t>
                      </a: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550" spc="-100" baseline="0" dirty="0">
                          <a:solidFill>
                            <a:schemeClr val="tx1"/>
                          </a:solidFill>
                          <a:latin typeface="BIZ UDPゴシック" panose="020B0400000000000000" pitchFamily="50" charset="-128"/>
                          <a:ea typeface="BIZ UDPゴシック" panose="020B0400000000000000" pitchFamily="50" charset="-128"/>
                        </a:rPr>
                        <a:t>1993</a:t>
                      </a:r>
                      <a:endParaRPr kumimoji="1" lang="ja-JP" altLang="en-US" sz="55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endParaRPr kumimoji="1" lang="en-US" altLang="ja-JP" sz="55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endParaRPr kumimoji="1" lang="ja-JP" altLang="en-US" sz="55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550" spc="-100" baseline="0" dirty="0">
                          <a:solidFill>
                            <a:schemeClr val="tx1"/>
                          </a:solidFill>
                          <a:latin typeface="BIZ UDPゴシック" panose="020B0400000000000000" pitchFamily="50" charset="-128"/>
                          <a:ea typeface="BIZ UDPゴシック" panose="020B0400000000000000" pitchFamily="50" charset="-128"/>
                        </a:rPr>
                        <a:t>1993</a:t>
                      </a:r>
                    </a:p>
                    <a:p>
                      <a:pPr marL="0" marR="0" lvl="0" indent="0" algn="dist" defTabSz="914400" eaLnBrk="1" fontAlgn="auto" latinLnBrk="0" hangingPunct="1">
                        <a:lnSpc>
                          <a:spcPct val="100000"/>
                        </a:lnSpc>
                        <a:spcBef>
                          <a:spcPts val="0"/>
                        </a:spcBef>
                        <a:spcAft>
                          <a:spcPts val="0"/>
                        </a:spcAft>
                        <a:buClrTx/>
                        <a:buSzTx/>
                        <a:buFontTx/>
                        <a:buNone/>
                        <a:tabLst/>
                        <a:defRPr/>
                      </a:pPr>
                      <a:endParaRPr kumimoji="1" lang="ja-JP" altLang="en-US" sz="55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550" spc="-100" baseline="0" dirty="0">
                          <a:solidFill>
                            <a:schemeClr val="tx1"/>
                          </a:solidFill>
                          <a:latin typeface="BIZ UDPゴシック" panose="020B0400000000000000" pitchFamily="50" charset="-128"/>
                          <a:ea typeface="BIZ UDPゴシック" panose="020B0400000000000000" pitchFamily="50" charset="-128"/>
                        </a:rPr>
                        <a:t>1998</a:t>
                      </a:r>
                    </a:p>
                    <a:p>
                      <a:pPr marL="0" marR="0" lvl="0" indent="0" algn="dist" defTabSz="914400" eaLnBrk="1" fontAlgn="auto" latinLnBrk="0" hangingPunct="1">
                        <a:lnSpc>
                          <a:spcPct val="100000"/>
                        </a:lnSpc>
                        <a:spcBef>
                          <a:spcPts val="0"/>
                        </a:spcBef>
                        <a:spcAft>
                          <a:spcPts val="0"/>
                        </a:spcAft>
                        <a:buClrTx/>
                        <a:buSzTx/>
                        <a:buFontTx/>
                        <a:buNone/>
                        <a:tabLst/>
                        <a:defRPr/>
                      </a:pPr>
                      <a:endParaRPr kumimoji="1" lang="ja-JP" altLang="en-US" sz="55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550" spc="-100" baseline="0" dirty="0">
                          <a:solidFill>
                            <a:schemeClr val="tx1"/>
                          </a:solidFill>
                          <a:latin typeface="BIZ UDPゴシック" panose="020B0400000000000000" pitchFamily="50" charset="-128"/>
                          <a:ea typeface="BIZ UDPゴシック" panose="020B0400000000000000" pitchFamily="50" charset="-128"/>
                        </a:rPr>
                        <a:t>1999</a:t>
                      </a:r>
                      <a:endParaRPr kumimoji="1" lang="ja-JP" altLang="en-US" sz="55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550" spc="-100" baseline="0" dirty="0">
                          <a:solidFill>
                            <a:schemeClr val="tx1"/>
                          </a:solidFill>
                          <a:latin typeface="BIZ UDPゴシック" panose="020B0400000000000000" pitchFamily="50" charset="-128"/>
                          <a:ea typeface="BIZ UDPゴシック" panose="020B0400000000000000" pitchFamily="50" charset="-128"/>
                        </a:rPr>
                        <a:t>2014</a:t>
                      </a:r>
                      <a:endParaRPr kumimoji="1" lang="ja-JP" altLang="en-US" sz="550" spc="-100" baseline="0" dirty="0">
                        <a:solidFill>
                          <a:schemeClr val="tx1"/>
                        </a:solidFill>
                        <a:latin typeface="BIZ UDPゴシック" panose="020B0400000000000000" pitchFamily="50" charset="-128"/>
                        <a:ea typeface="BIZ UDPゴシック" panose="020B0400000000000000" pitchFamily="50" charset="-128"/>
                      </a:endParaRP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kumimoji="1" lang="en-US" altLang="ja-JP" sz="550" dirty="0">
                          <a:solidFill>
                            <a:schemeClr val="tx1"/>
                          </a:solidFill>
                          <a:latin typeface="BIZ UDPゴシック" panose="020B0400000000000000" pitchFamily="50" charset="-128"/>
                          <a:ea typeface="BIZ UDPゴシック" panose="020B0400000000000000" pitchFamily="50" charset="-128"/>
                        </a:rPr>
                        <a:t>Completed Doctoral Program at Interdisciplinary  Graduate School of Science &amp; Engineering, Tokyo</a:t>
                      </a:r>
                    </a:p>
                    <a:p>
                      <a:pPr algn="l"/>
                      <a:r>
                        <a:rPr kumimoji="1" lang="en-US" altLang="ja-JP" sz="550" dirty="0">
                          <a:solidFill>
                            <a:schemeClr val="tx1"/>
                          </a:solidFill>
                          <a:latin typeface="BIZ UDPゴシック" panose="020B0400000000000000" pitchFamily="50" charset="-128"/>
                          <a:ea typeface="BIZ UDPゴシック" panose="020B0400000000000000" pitchFamily="50" charset="-128"/>
                        </a:rPr>
                        <a:t>Institute of Technology</a:t>
                      </a:r>
                    </a:p>
                    <a:p>
                      <a:pPr algn="l"/>
                      <a:r>
                        <a:rPr kumimoji="1" lang="en-US" altLang="ja-JP" sz="550" dirty="0">
                          <a:solidFill>
                            <a:schemeClr val="tx1"/>
                          </a:solidFill>
                          <a:latin typeface="BIZ UDPゴシック" panose="020B0400000000000000" pitchFamily="50" charset="-128"/>
                          <a:ea typeface="BIZ UDPゴシック" panose="020B0400000000000000" pitchFamily="50" charset="-128"/>
                        </a:rPr>
                        <a:t>Assistant Professor, Faculty of Science and  </a:t>
                      </a:r>
                      <a:r>
                        <a:rPr kumimoji="1" lang="en-US" altLang="ja-JP" sz="550" dirty="0" err="1">
                          <a:solidFill>
                            <a:schemeClr val="tx1"/>
                          </a:solidFill>
                          <a:latin typeface="BIZ UDPゴシック" panose="020B0400000000000000" pitchFamily="50" charset="-128"/>
                          <a:ea typeface="BIZ UDPゴシック" panose="020B0400000000000000" pitchFamily="50" charset="-128"/>
                        </a:rPr>
                        <a:t>Technology,The</a:t>
                      </a:r>
                      <a:r>
                        <a:rPr kumimoji="1" lang="en-US" altLang="ja-JP" sz="550" dirty="0">
                          <a:solidFill>
                            <a:schemeClr val="tx1"/>
                          </a:solidFill>
                          <a:latin typeface="BIZ UDPゴシック" panose="020B0400000000000000" pitchFamily="50" charset="-128"/>
                          <a:ea typeface="BIZ UDPゴシック" panose="020B0400000000000000" pitchFamily="50" charset="-128"/>
                        </a:rPr>
                        <a:t> Tokyo University of Science</a:t>
                      </a:r>
                    </a:p>
                    <a:p>
                      <a:pPr algn="l"/>
                      <a:r>
                        <a:rPr kumimoji="1" lang="en-US" altLang="ja-JP" sz="550" dirty="0">
                          <a:solidFill>
                            <a:schemeClr val="tx1"/>
                          </a:solidFill>
                          <a:latin typeface="BIZ UDPゴシック" panose="020B0400000000000000" pitchFamily="50" charset="-128"/>
                          <a:ea typeface="BIZ UDPゴシック" panose="020B0400000000000000" pitchFamily="50" charset="-128"/>
                        </a:rPr>
                        <a:t>Senior Assistant Professor, Faculty of Engineering,  Shinshu University</a:t>
                      </a:r>
                    </a:p>
                    <a:p>
                      <a:pPr algn="l"/>
                      <a:r>
                        <a:rPr kumimoji="1" lang="en-US" altLang="ja-JP" sz="550" dirty="0">
                          <a:solidFill>
                            <a:schemeClr val="tx1"/>
                          </a:solidFill>
                          <a:latin typeface="BIZ UDPゴシック" panose="020B0400000000000000" pitchFamily="50" charset="-128"/>
                          <a:ea typeface="BIZ UDPゴシック" panose="020B0400000000000000" pitchFamily="50" charset="-128"/>
                        </a:rPr>
                        <a:t>Associate Professor , Shinshu University</a:t>
                      </a:r>
                    </a:p>
                    <a:p>
                      <a:pPr algn="l"/>
                      <a:r>
                        <a:rPr kumimoji="1" lang="en-US" altLang="ja-JP" sz="550" dirty="0">
                          <a:solidFill>
                            <a:schemeClr val="tx1"/>
                          </a:solidFill>
                          <a:latin typeface="BIZ UDPゴシック" panose="020B0400000000000000" pitchFamily="50" charset="-128"/>
                          <a:ea typeface="BIZ UDPゴシック" panose="020B0400000000000000" pitchFamily="50" charset="-128"/>
                        </a:rPr>
                        <a:t>Professor, Shinshu University</a:t>
                      </a: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76200">
                <a:tc>
                  <a:txBody>
                    <a:bodyPr/>
                    <a:lstStyle/>
                    <a:p>
                      <a:pPr algn="dist"/>
                      <a:r>
                        <a:rPr lang="ja-JP" altLang="en-US" sz="550" spc="-105" dirty="0">
                          <a:solidFill>
                            <a:srgbClr val="0000FF"/>
                          </a:solidFill>
                          <a:latin typeface="BIZ UDPゴシック" panose="020B0400000000000000" pitchFamily="50" charset="-128"/>
                          <a:ea typeface="BIZ UDPゴシック" panose="020B0400000000000000" pitchFamily="50" charset="-128"/>
                          <a:cs typeface="Arial Unicode MS"/>
                        </a:rPr>
                        <a:t>■</a:t>
                      </a:r>
                      <a:r>
                        <a:rPr kumimoji="1" lang="en-US" altLang="ja-JP" sz="550" spc="-100" baseline="0" dirty="0">
                          <a:solidFill>
                            <a:schemeClr val="tx1"/>
                          </a:solidFill>
                          <a:latin typeface="BIZ UDPゴシック" panose="020B0400000000000000" pitchFamily="50" charset="-128"/>
                          <a:ea typeface="BIZ UDPゴシック" panose="020B0400000000000000" pitchFamily="50" charset="-128"/>
                        </a:rPr>
                        <a:t>Research </a:t>
                      </a:r>
                    </a:p>
                    <a:p>
                      <a:pPr algn="dist"/>
                      <a:r>
                        <a:rPr kumimoji="1" lang="en-US" altLang="ja-JP" sz="550" spc="-100" baseline="0" dirty="0">
                          <a:solidFill>
                            <a:schemeClr val="tx1"/>
                          </a:solidFill>
                          <a:latin typeface="BIZ UDPゴシック" panose="020B0400000000000000" pitchFamily="50" charset="-128"/>
                          <a:ea typeface="BIZ UDPゴシック" panose="020B0400000000000000" pitchFamily="50" charset="-128"/>
                        </a:rPr>
                        <a:t>         Field</a:t>
                      </a:r>
                      <a:endParaRPr kumimoji="1" lang="ja-JP" altLang="en-US" sz="550" spc="-100" baseline="0" dirty="0">
                        <a:solidFill>
                          <a:schemeClr val="tx1"/>
                        </a:solidFill>
                        <a:latin typeface="BIZ UDPゴシック" panose="020B0400000000000000" pitchFamily="50" charset="-128"/>
                        <a:ea typeface="BIZ UDPゴシック" panose="020B0400000000000000" pitchFamily="50" charset="-128"/>
                      </a:endParaRP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l"/>
                      <a:r>
                        <a:rPr kumimoji="1" lang="en-US" altLang="ja-JP" sz="550" dirty="0">
                          <a:solidFill>
                            <a:schemeClr val="tx1"/>
                          </a:solidFill>
                          <a:latin typeface="BIZ UDPゴシック" panose="020B0400000000000000" pitchFamily="50" charset="-128"/>
                          <a:ea typeface="BIZ UDPゴシック" panose="020B0400000000000000" pitchFamily="50" charset="-128"/>
                        </a:rPr>
                        <a:t>Precision </a:t>
                      </a: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kumimoji="1" lang="ja-JP" altLang="en-US"/>
                    </a:p>
                  </a:txBody>
                  <a:tcPr/>
                </a:tc>
                <a:extLst>
                  <a:ext uri="{0D108BD9-81ED-4DB2-BD59-A6C34878D82A}">
                    <a16:rowId xmlns:a16="http://schemas.microsoft.com/office/drawing/2014/main" val="10002"/>
                  </a:ext>
                </a:extLst>
              </a:tr>
              <a:tr h="76200">
                <a:tc>
                  <a:txBody>
                    <a:bodyPr/>
                    <a:lstStyle/>
                    <a:p>
                      <a:pPr algn="dist"/>
                      <a:r>
                        <a:rPr lang="ja-JP" altLang="en-US" sz="550" spc="-105" dirty="0">
                          <a:solidFill>
                            <a:srgbClr val="0000FF"/>
                          </a:solidFill>
                          <a:latin typeface="BIZ UDPゴシック" panose="020B0400000000000000" pitchFamily="50" charset="-128"/>
                          <a:ea typeface="BIZ UDPゴシック" panose="020B0400000000000000" pitchFamily="50" charset="-128"/>
                          <a:cs typeface="Arial Unicode MS"/>
                        </a:rPr>
                        <a:t>■</a:t>
                      </a:r>
                      <a:r>
                        <a:rPr kumimoji="1" lang="en-US" altLang="ja-JP" sz="550" spc="-100" baseline="0" dirty="0">
                          <a:solidFill>
                            <a:schemeClr val="tx1"/>
                          </a:solidFill>
                          <a:latin typeface="BIZ UDPゴシック" panose="020B0400000000000000" pitchFamily="50" charset="-128"/>
                          <a:ea typeface="BIZ UDPゴシック" panose="020B0400000000000000" pitchFamily="50" charset="-128"/>
                        </a:rPr>
                        <a:t>Research     </a:t>
                      </a:r>
                    </a:p>
                    <a:p>
                      <a:pPr algn="dist"/>
                      <a:r>
                        <a:rPr kumimoji="1" lang="en-US" altLang="ja-JP" sz="550" spc="-100" baseline="0" dirty="0">
                          <a:solidFill>
                            <a:schemeClr val="tx1"/>
                          </a:solidFill>
                          <a:latin typeface="BIZ UDPゴシック" panose="020B0400000000000000" pitchFamily="50" charset="-128"/>
                          <a:ea typeface="BIZ UDPゴシック" panose="020B0400000000000000" pitchFamily="50" charset="-128"/>
                        </a:rPr>
                        <a:t>         Theme</a:t>
                      </a:r>
                      <a:endParaRPr kumimoji="1" lang="ja-JP" altLang="en-US" sz="550" spc="-100" baseline="0" dirty="0">
                        <a:solidFill>
                          <a:schemeClr val="tx1"/>
                        </a:solidFill>
                        <a:latin typeface="BIZ UDPゴシック" panose="020B0400000000000000" pitchFamily="50" charset="-128"/>
                        <a:ea typeface="BIZ UDPゴシック" panose="020B0400000000000000" pitchFamily="50" charset="-128"/>
                      </a:endParaRP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l"/>
                      <a:r>
                        <a:rPr kumimoji="1" lang="en-US" altLang="ja-JP" sz="550" dirty="0">
                          <a:solidFill>
                            <a:schemeClr val="tx1"/>
                          </a:solidFill>
                          <a:latin typeface="BIZ UDPゴシック" panose="020B0400000000000000" pitchFamily="50" charset="-128"/>
                          <a:ea typeface="BIZ UDPゴシック" panose="020B0400000000000000" pitchFamily="50" charset="-128"/>
                        </a:rPr>
                        <a:t>Piezoelectric Jerk Sensor and its Application, Impact Damper  for Displacement Amplification Mechanism, Study on  </a:t>
                      </a:r>
                      <a:r>
                        <a:rPr kumimoji="1" lang="en-US" altLang="ja-JP" sz="550" dirty="0" err="1">
                          <a:solidFill>
                            <a:schemeClr val="tx1"/>
                          </a:solidFill>
                          <a:latin typeface="BIZ UDPゴシック" panose="020B0400000000000000" pitchFamily="50" charset="-128"/>
                          <a:ea typeface="BIZ UDPゴシック" panose="020B0400000000000000" pitchFamily="50" charset="-128"/>
                        </a:rPr>
                        <a:t>Flexoelectric</a:t>
                      </a:r>
                      <a:r>
                        <a:rPr kumimoji="1" lang="en-US" altLang="ja-JP" sz="550" dirty="0">
                          <a:solidFill>
                            <a:schemeClr val="tx1"/>
                          </a:solidFill>
                          <a:latin typeface="BIZ UDPゴシック" panose="020B0400000000000000" pitchFamily="50" charset="-128"/>
                          <a:ea typeface="BIZ UDPゴシック" panose="020B0400000000000000" pitchFamily="50" charset="-128"/>
                        </a:rPr>
                        <a:t> effect for PZT Ceramics, Study on the Behavior of  Piezoelectric Actuator under Loaded Condition, Diagnosis of  Failure in Rolling Bearings Using the Jerk Sensor.</a:t>
                      </a: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kumimoji="1" lang="ja-JP" altLang="en-US"/>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0" y="8640000"/>
            <a:ext cx="7560309" cy="2052320"/>
          </a:xfrm>
          <a:custGeom>
            <a:avLst/>
            <a:gdLst/>
            <a:ahLst/>
            <a:cxnLst/>
            <a:rect l="l" t="t" r="r" b="b"/>
            <a:pathLst>
              <a:path w="7560309" h="2052320">
                <a:moveTo>
                  <a:pt x="0" y="2052002"/>
                </a:moveTo>
                <a:lnTo>
                  <a:pt x="7559992" y="2052002"/>
                </a:lnTo>
                <a:lnTo>
                  <a:pt x="7559992" y="0"/>
                </a:lnTo>
                <a:lnTo>
                  <a:pt x="0" y="0"/>
                </a:lnTo>
                <a:lnTo>
                  <a:pt x="0" y="2052002"/>
                </a:lnTo>
                <a:close/>
              </a:path>
            </a:pathLst>
          </a:custGeom>
          <a:solidFill>
            <a:srgbClr val="DCDDDD">
              <a:alpha val="50000"/>
            </a:srgbClr>
          </a:solid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4" name="object 4"/>
          <p:cNvSpPr/>
          <p:nvPr/>
        </p:nvSpPr>
        <p:spPr>
          <a:xfrm>
            <a:off x="538575" y="8855096"/>
            <a:ext cx="860333" cy="288004"/>
          </a:xfrm>
          <a:prstGeom prst="rect">
            <a:avLst/>
          </a:prstGeom>
          <a:blipFill>
            <a:blip r:embed="rId2" cstate="print"/>
            <a:stretch>
              <a:fillRect/>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68" name="object 68"/>
          <p:cNvSpPr/>
          <p:nvPr/>
        </p:nvSpPr>
        <p:spPr>
          <a:xfrm>
            <a:off x="645939" y="9111282"/>
            <a:ext cx="26034" cy="29845"/>
          </a:xfrm>
          <a:custGeom>
            <a:avLst/>
            <a:gdLst/>
            <a:ahLst/>
            <a:cxnLst/>
            <a:rect l="l" t="t" r="r" b="b"/>
            <a:pathLst>
              <a:path w="26034" h="29845">
                <a:moveTo>
                  <a:pt x="5029" y="0"/>
                </a:moveTo>
                <a:lnTo>
                  <a:pt x="0" y="27558"/>
                </a:lnTo>
                <a:lnTo>
                  <a:pt x="9702" y="29324"/>
                </a:lnTo>
                <a:lnTo>
                  <a:pt x="12674" y="29794"/>
                </a:lnTo>
                <a:lnTo>
                  <a:pt x="17229" y="28415"/>
                </a:lnTo>
                <a:lnTo>
                  <a:pt x="11556" y="27165"/>
                </a:lnTo>
                <a:lnTo>
                  <a:pt x="5041" y="25971"/>
                </a:lnTo>
                <a:lnTo>
                  <a:pt x="9182" y="3276"/>
                </a:lnTo>
                <a:lnTo>
                  <a:pt x="20603" y="3276"/>
                </a:lnTo>
                <a:lnTo>
                  <a:pt x="20218" y="2781"/>
                </a:lnTo>
                <a:lnTo>
                  <a:pt x="5029" y="0"/>
                </a:lnTo>
                <a:close/>
              </a:path>
              <a:path w="26034" h="29845">
                <a:moveTo>
                  <a:pt x="17457" y="28346"/>
                </a:moveTo>
                <a:lnTo>
                  <a:pt x="17229" y="28415"/>
                </a:lnTo>
                <a:lnTo>
                  <a:pt x="17437" y="28460"/>
                </a:lnTo>
                <a:close/>
              </a:path>
              <a:path w="26034" h="29845">
                <a:moveTo>
                  <a:pt x="20603" y="3276"/>
                </a:moveTo>
                <a:lnTo>
                  <a:pt x="9182" y="3276"/>
                </a:lnTo>
                <a:lnTo>
                  <a:pt x="21615" y="5499"/>
                </a:lnTo>
                <a:lnTo>
                  <a:pt x="17457" y="28346"/>
                </a:lnTo>
                <a:lnTo>
                  <a:pt x="20980" y="27279"/>
                </a:lnTo>
                <a:lnTo>
                  <a:pt x="23787" y="22199"/>
                </a:lnTo>
                <a:lnTo>
                  <a:pt x="25196" y="14604"/>
                </a:lnTo>
                <a:lnTo>
                  <a:pt x="25603" y="9715"/>
                </a:lnTo>
                <a:lnTo>
                  <a:pt x="20603" y="3276"/>
                </a:lnTo>
                <a:close/>
              </a:path>
            </a:pathLst>
          </a:custGeom>
          <a:solidFill>
            <a:srgbClr val="5A5757"/>
          </a:solid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69" name="object 69"/>
          <p:cNvSpPr/>
          <p:nvPr/>
        </p:nvSpPr>
        <p:spPr>
          <a:xfrm>
            <a:off x="676365" y="9114843"/>
            <a:ext cx="17145" cy="28575"/>
          </a:xfrm>
          <a:custGeom>
            <a:avLst/>
            <a:gdLst/>
            <a:ahLst/>
            <a:cxnLst/>
            <a:rect l="l" t="t" r="r" b="b"/>
            <a:pathLst>
              <a:path w="17145" h="28575">
                <a:moveTo>
                  <a:pt x="15913" y="0"/>
                </a:moveTo>
                <a:lnTo>
                  <a:pt x="0" y="266"/>
                </a:lnTo>
                <a:lnTo>
                  <a:pt x="469" y="28257"/>
                </a:lnTo>
                <a:lnTo>
                  <a:pt x="16573" y="27990"/>
                </a:lnTo>
                <a:lnTo>
                  <a:pt x="16538" y="25565"/>
                </a:lnTo>
                <a:lnTo>
                  <a:pt x="5092" y="25565"/>
                </a:lnTo>
                <a:lnTo>
                  <a:pt x="4927" y="14909"/>
                </a:lnTo>
                <a:lnTo>
                  <a:pt x="15417" y="14731"/>
                </a:lnTo>
                <a:lnTo>
                  <a:pt x="15382" y="12445"/>
                </a:lnTo>
                <a:lnTo>
                  <a:pt x="4876" y="12445"/>
                </a:lnTo>
                <a:lnTo>
                  <a:pt x="4724" y="2692"/>
                </a:lnTo>
                <a:lnTo>
                  <a:pt x="15963" y="2514"/>
                </a:lnTo>
                <a:lnTo>
                  <a:pt x="15913" y="0"/>
                </a:lnTo>
                <a:close/>
              </a:path>
              <a:path w="17145" h="28575">
                <a:moveTo>
                  <a:pt x="16535" y="25361"/>
                </a:moveTo>
                <a:lnTo>
                  <a:pt x="5092" y="25565"/>
                </a:lnTo>
                <a:lnTo>
                  <a:pt x="16538" y="25565"/>
                </a:lnTo>
                <a:lnTo>
                  <a:pt x="16535" y="25361"/>
                </a:lnTo>
                <a:close/>
              </a:path>
              <a:path w="17145" h="28575">
                <a:moveTo>
                  <a:pt x="15379" y="12280"/>
                </a:moveTo>
                <a:lnTo>
                  <a:pt x="4876" y="12445"/>
                </a:lnTo>
                <a:lnTo>
                  <a:pt x="15382" y="12445"/>
                </a:lnTo>
                <a:lnTo>
                  <a:pt x="15379" y="12280"/>
                </a:lnTo>
                <a:close/>
              </a:path>
            </a:pathLst>
          </a:custGeom>
          <a:solidFill>
            <a:srgbClr val="5A5757"/>
          </a:solid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70" name="object 70"/>
          <p:cNvSpPr/>
          <p:nvPr/>
        </p:nvSpPr>
        <p:spPr>
          <a:xfrm>
            <a:off x="695371" y="9111611"/>
            <a:ext cx="26034" cy="31115"/>
          </a:xfrm>
          <a:custGeom>
            <a:avLst/>
            <a:gdLst/>
            <a:ahLst/>
            <a:cxnLst/>
            <a:rect l="l" t="t" r="r" b="b"/>
            <a:pathLst>
              <a:path w="26034" h="31115">
                <a:moveTo>
                  <a:pt x="15125" y="0"/>
                </a:moveTo>
                <a:lnTo>
                  <a:pt x="0" y="3098"/>
                </a:lnTo>
                <a:lnTo>
                  <a:pt x="5600" y="30530"/>
                </a:lnTo>
                <a:lnTo>
                  <a:pt x="15239" y="28562"/>
                </a:lnTo>
                <a:lnTo>
                  <a:pt x="18186" y="27876"/>
                </a:lnTo>
                <a:lnTo>
                  <a:pt x="19057" y="27177"/>
                </a:lnTo>
                <a:lnTo>
                  <a:pt x="9664" y="27177"/>
                </a:lnTo>
                <a:lnTo>
                  <a:pt x="5079" y="4559"/>
                </a:lnTo>
                <a:lnTo>
                  <a:pt x="17437" y="1993"/>
                </a:lnTo>
                <a:lnTo>
                  <a:pt x="18511" y="1993"/>
                </a:lnTo>
                <a:lnTo>
                  <a:pt x="15125" y="0"/>
                </a:lnTo>
                <a:close/>
              </a:path>
              <a:path w="26034" h="31115">
                <a:moveTo>
                  <a:pt x="21916" y="24884"/>
                </a:moveTo>
                <a:lnTo>
                  <a:pt x="16154" y="25844"/>
                </a:lnTo>
                <a:lnTo>
                  <a:pt x="9664" y="27177"/>
                </a:lnTo>
                <a:lnTo>
                  <a:pt x="19057" y="27177"/>
                </a:lnTo>
                <a:lnTo>
                  <a:pt x="21916" y="24884"/>
                </a:lnTo>
                <a:close/>
              </a:path>
              <a:path w="26034" h="31115">
                <a:moveTo>
                  <a:pt x="22077" y="24754"/>
                </a:moveTo>
                <a:lnTo>
                  <a:pt x="21916" y="24884"/>
                </a:lnTo>
                <a:lnTo>
                  <a:pt x="22097" y="24853"/>
                </a:lnTo>
                <a:close/>
              </a:path>
              <a:path w="26034" h="31115">
                <a:moveTo>
                  <a:pt x="18511" y="1993"/>
                </a:moveTo>
                <a:lnTo>
                  <a:pt x="17437" y="1993"/>
                </a:lnTo>
                <a:lnTo>
                  <a:pt x="22077" y="24754"/>
                </a:lnTo>
                <a:lnTo>
                  <a:pt x="24930" y="22466"/>
                </a:lnTo>
                <a:lnTo>
                  <a:pt x="25679" y="16700"/>
                </a:lnTo>
                <a:lnTo>
                  <a:pt x="24129" y="9131"/>
                </a:lnTo>
                <a:lnTo>
                  <a:pt x="22720" y="4432"/>
                </a:lnTo>
                <a:lnTo>
                  <a:pt x="18511" y="1993"/>
                </a:lnTo>
                <a:close/>
              </a:path>
            </a:pathLst>
          </a:custGeom>
          <a:solidFill>
            <a:srgbClr val="5A5757"/>
          </a:solid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79" name="object 24"/>
          <p:cNvSpPr txBox="1"/>
          <p:nvPr/>
        </p:nvSpPr>
        <p:spPr>
          <a:xfrm>
            <a:off x="586984" y="9244133"/>
            <a:ext cx="2258810" cy="747512"/>
          </a:xfrm>
          <a:prstGeom prst="rect">
            <a:avLst/>
          </a:prstGeom>
        </p:spPr>
        <p:txBody>
          <a:bodyPr vert="horz" wrap="square" lIns="0" tIns="12700" rIns="0" bIns="0" rtlCol="0">
            <a:spAutoFit/>
          </a:bodyPr>
          <a:lstStyle/>
          <a:p>
            <a:pPr marR="521970">
              <a:lnSpc>
                <a:spcPct val="116700"/>
              </a:lnSpc>
              <a:spcBef>
                <a:spcPts val="100"/>
              </a:spcBef>
            </a:pPr>
            <a:r>
              <a:rPr sz="800" b="0" spc="30" dirty="0" err="1">
                <a:latin typeface="BIZ UDPゴシック" panose="020B0400000000000000" pitchFamily="50" charset="-128"/>
                <a:ea typeface="BIZ UDPゴシック" panose="020B0400000000000000" pitchFamily="50" charset="-128"/>
                <a:cs typeface="Yu Gothic UI Light"/>
              </a:rPr>
              <a:t>信州大学先鋭領域融合研究群</a:t>
            </a:r>
            <a:endParaRPr lang="en-US" sz="800" b="0" spc="30" dirty="0">
              <a:latin typeface="BIZ UDPゴシック" panose="020B0400000000000000" pitchFamily="50" charset="-128"/>
              <a:ea typeface="BIZ UDPゴシック" panose="020B0400000000000000" pitchFamily="50" charset="-128"/>
              <a:cs typeface="Yu Gothic UI Light"/>
            </a:endParaRPr>
          </a:p>
          <a:p>
            <a:pPr marR="521970">
              <a:lnSpc>
                <a:spcPct val="116700"/>
              </a:lnSpc>
              <a:spcBef>
                <a:spcPts val="100"/>
              </a:spcBef>
            </a:pPr>
            <a:r>
              <a:rPr sz="800" b="0" spc="30" dirty="0" err="1">
                <a:latin typeface="BIZ UDPゴシック" panose="020B0400000000000000" pitchFamily="50" charset="-128"/>
                <a:ea typeface="BIZ UDPゴシック" panose="020B0400000000000000" pitchFamily="50" charset="-128"/>
                <a:cs typeface="Yu Gothic UI Light"/>
              </a:rPr>
              <a:t>航空宇宙システム工学研究</a:t>
            </a:r>
            <a:r>
              <a:rPr lang="ja-JP" altLang="en-US" sz="800" spc="30" dirty="0">
                <a:latin typeface="BIZ UDPゴシック" panose="020B0400000000000000" pitchFamily="50" charset="-128"/>
                <a:ea typeface="BIZ UDPゴシック" panose="020B0400000000000000" pitchFamily="50" charset="-128"/>
                <a:cs typeface="Yu Gothic UI Light"/>
              </a:rPr>
              <a:t>拠点</a:t>
            </a:r>
            <a:endParaRPr lang="en-US" altLang="ja-JP" sz="800" spc="30" dirty="0">
              <a:latin typeface="BIZ UDPゴシック" panose="020B0400000000000000" pitchFamily="50" charset="-128"/>
              <a:ea typeface="BIZ UDPゴシック" panose="020B0400000000000000" pitchFamily="50" charset="-128"/>
              <a:cs typeface="Yu Gothic UI Light"/>
            </a:endParaRPr>
          </a:p>
          <a:p>
            <a:pPr marR="521970">
              <a:lnSpc>
                <a:spcPct val="116700"/>
              </a:lnSpc>
              <a:spcBef>
                <a:spcPts val="100"/>
              </a:spcBef>
            </a:pPr>
            <a:endParaRPr sz="800" dirty="0">
              <a:latin typeface="BIZ UDPゴシック" panose="020B0400000000000000" pitchFamily="50" charset="-128"/>
              <a:ea typeface="BIZ UDPゴシック" panose="020B0400000000000000" pitchFamily="50" charset="-128"/>
              <a:cs typeface="Yu Gothic UI Light"/>
            </a:endParaRPr>
          </a:p>
          <a:p>
            <a:pPr marR="5080">
              <a:lnSpc>
                <a:spcPct val="100000"/>
              </a:lnSpc>
            </a:pPr>
            <a:r>
              <a:rPr sz="600" b="0" dirty="0">
                <a:latin typeface="BIZ UDPゴシック" panose="020B0400000000000000" pitchFamily="50" charset="-128"/>
                <a:ea typeface="BIZ UDPゴシック" panose="020B0400000000000000" pitchFamily="50" charset="-128"/>
                <a:cs typeface="Yu Gothic UI Light"/>
              </a:rPr>
              <a:t>〒380-8553 長野県長野市若里4-17-1(</a:t>
            </a:r>
            <a:r>
              <a:rPr sz="600" b="0" dirty="0" err="1">
                <a:latin typeface="BIZ UDPゴシック" panose="020B0400000000000000" pitchFamily="50" charset="-128"/>
                <a:ea typeface="BIZ UDPゴシック" panose="020B0400000000000000" pitchFamily="50" charset="-128"/>
                <a:cs typeface="Yu Gothic UI Light"/>
              </a:rPr>
              <a:t>信州大学工学部内</a:t>
            </a:r>
            <a:r>
              <a:rPr sz="600" b="0" dirty="0">
                <a:latin typeface="BIZ UDPゴシック" panose="020B0400000000000000" pitchFamily="50" charset="-128"/>
                <a:ea typeface="BIZ UDPゴシック" panose="020B0400000000000000" pitchFamily="50" charset="-128"/>
                <a:cs typeface="Yu Gothic UI Light"/>
              </a:rPr>
              <a:t>)</a:t>
            </a:r>
            <a:endParaRPr lang="en-US" sz="600" b="0" dirty="0">
              <a:latin typeface="BIZ UDPゴシック" panose="020B0400000000000000" pitchFamily="50" charset="-128"/>
              <a:ea typeface="BIZ UDPゴシック" panose="020B0400000000000000" pitchFamily="50" charset="-128"/>
              <a:cs typeface="Yu Gothic UI Light"/>
            </a:endParaRPr>
          </a:p>
          <a:p>
            <a:pPr marR="5080">
              <a:lnSpc>
                <a:spcPct val="100000"/>
              </a:lnSpc>
            </a:pPr>
            <a:r>
              <a:rPr sz="600" b="0" dirty="0">
                <a:latin typeface="BIZ UDPゴシック" panose="020B0400000000000000" pitchFamily="50" charset="-128"/>
                <a:ea typeface="BIZ UDPゴシック" panose="020B0400000000000000" pitchFamily="50" charset="-128"/>
                <a:cs typeface="Yu Gothic UI Light"/>
              </a:rPr>
              <a:t>E-Mail: surcas[at]shinshu-u.ac.jp</a:t>
            </a:r>
            <a:endParaRPr sz="600" dirty="0">
              <a:latin typeface="BIZ UDPゴシック" panose="020B0400000000000000" pitchFamily="50" charset="-128"/>
              <a:ea typeface="BIZ UDPゴシック" panose="020B0400000000000000" pitchFamily="50" charset="-128"/>
              <a:cs typeface="Yu Gothic UI Light"/>
            </a:endParaRPr>
          </a:p>
          <a:p>
            <a:pPr>
              <a:lnSpc>
                <a:spcPct val="100000"/>
              </a:lnSpc>
            </a:pPr>
            <a:r>
              <a:rPr sz="600" b="0" dirty="0">
                <a:latin typeface="BIZ UDPゴシック" panose="020B0400000000000000" pitchFamily="50" charset="-128"/>
                <a:ea typeface="BIZ UDPゴシック" panose="020B0400000000000000" pitchFamily="50" charset="-128"/>
                <a:cs typeface="Yu Gothic UI Light"/>
              </a:rPr>
              <a:t>https://www.shinshu-u.ac.jp/institution/surcas/</a:t>
            </a:r>
            <a:endParaRPr sz="600" dirty="0">
              <a:latin typeface="BIZ UDPゴシック" panose="020B0400000000000000" pitchFamily="50" charset="-128"/>
              <a:ea typeface="BIZ UDPゴシック" panose="020B0400000000000000" pitchFamily="50" charset="-128"/>
              <a:cs typeface="Yu Gothic UI Light"/>
            </a:endParaRPr>
          </a:p>
        </p:txBody>
      </p:sp>
      <p:sp>
        <p:nvSpPr>
          <p:cNvPr id="80" name="object 30"/>
          <p:cNvSpPr txBox="1"/>
          <p:nvPr/>
        </p:nvSpPr>
        <p:spPr>
          <a:xfrm>
            <a:off x="2898414" y="9252598"/>
            <a:ext cx="3439934" cy="730968"/>
          </a:xfrm>
          <a:prstGeom prst="rect">
            <a:avLst/>
          </a:prstGeom>
        </p:spPr>
        <p:txBody>
          <a:bodyPr vert="horz" wrap="square" lIns="0" tIns="33019" rIns="0" bIns="0" rtlCol="0">
            <a:spAutoFit/>
          </a:bodyPr>
          <a:lstStyle/>
          <a:p>
            <a:pPr>
              <a:lnSpc>
                <a:spcPct val="100000"/>
              </a:lnSpc>
              <a:spcBef>
                <a:spcPts val="259"/>
              </a:spcBef>
            </a:pPr>
            <a:r>
              <a:rPr sz="800" b="0" dirty="0">
                <a:latin typeface="BIZ UDPゴシック" panose="020B0400000000000000" pitchFamily="50" charset="-128"/>
                <a:ea typeface="BIZ UDPゴシック" panose="020B0400000000000000" pitchFamily="50" charset="-128"/>
                <a:cs typeface="Yu Gothic UI Light"/>
              </a:rPr>
              <a:t>Interdisciplinary Cluster for Cutting Edge Research</a:t>
            </a:r>
            <a:endParaRPr sz="800" dirty="0">
              <a:latin typeface="BIZ UDPゴシック" panose="020B0400000000000000" pitchFamily="50" charset="-128"/>
              <a:ea typeface="BIZ UDPゴシック" panose="020B0400000000000000" pitchFamily="50" charset="-128"/>
              <a:cs typeface="Yu Gothic UI Light"/>
            </a:endParaRPr>
          </a:p>
          <a:p>
            <a:pPr>
              <a:lnSpc>
                <a:spcPct val="100000"/>
              </a:lnSpc>
              <a:spcBef>
                <a:spcPts val="160"/>
              </a:spcBef>
            </a:pPr>
            <a:r>
              <a:rPr sz="800" b="0" dirty="0">
                <a:latin typeface="BIZ UDPゴシック" panose="020B0400000000000000" pitchFamily="50" charset="-128"/>
                <a:ea typeface="BIZ UDPゴシック" panose="020B0400000000000000" pitchFamily="50" charset="-128"/>
                <a:cs typeface="Yu Gothic UI Light"/>
              </a:rPr>
              <a:t>Shinshu University,Research Center For Aerospace Systems</a:t>
            </a:r>
            <a:endParaRPr lang="en-US" sz="800" b="0" dirty="0">
              <a:latin typeface="BIZ UDPゴシック" panose="020B0400000000000000" pitchFamily="50" charset="-128"/>
              <a:ea typeface="BIZ UDPゴシック" panose="020B0400000000000000" pitchFamily="50" charset="-128"/>
              <a:cs typeface="Yu Gothic UI Light"/>
            </a:endParaRPr>
          </a:p>
          <a:p>
            <a:pPr>
              <a:lnSpc>
                <a:spcPct val="100000"/>
              </a:lnSpc>
              <a:spcBef>
                <a:spcPts val="160"/>
              </a:spcBef>
            </a:pPr>
            <a:endParaRPr sz="800" dirty="0">
              <a:latin typeface="BIZ UDPゴシック" panose="020B0400000000000000" pitchFamily="50" charset="-128"/>
              <a:ea typeface="BIZ UDPゴシック" panose="020B0400000000000000" pitchFamily="50" charset="-128"/>
              <a:cs typeface="Yu Gothic UI Light"/>
            </a:endParaRPr>
          </a:p>
          <a:p>
            <a:pPr marR="935355">
              <a:lnSpc>
                <a:spcPct val="100000"/>
              </a:lnSpc>
            </a:pPr>
            <a:r>
              <a:rPr sz="600" b="0" dirty="0">
                <a:latin typeface="BIZ UDPゴシック" panose="020B0400000000000000" pitchFamily="50" charset="-128"/>
                <a:ea typeface="BIZ UDPゴシック" panose="020B0400000000000000" pitchFamily="50" charset="-128"/>
                <a:cs typeface="Yu Gothic UI Light"/>
              </a:rPr>
              <a:t>4-17-1, Wakasato, Nagano City, Nagano, 380-8553  </a:t>
            </a:r>
            <a:endParaRPr lang="en-US" sz="600" b="0" dirty="0">
              <a:latin typeface="BIZ UDPゴシック" panose="020B0400000000000000" pitchFamily="50" charset="-128"/>
              <a:ea typeface="BIZ UDPゴシック" panose="020B0400000000000000" pitchFamily="50" charset="-128"/>
              <a:cs typeface="Yu Gothic UI Light"/>
            </a:endParaRPr>
          </a:p>
          <a:p>
            <a:pPr marR="935355">
              <a:lnSpc>
                <a:spcPct val="100000"/>
              </a:lnSpc>
            </a:pPr>
            <a:r>
              <a:rPr sz="600" b="0" dirty="0">
                <a:latin typeface="BIZ UDPゴシック" panose="020B0400000000000000" pitchFamily="50" charset="-128"/>
                <a:ea typeface="BIZ UDPゴシック" panose="020B0400000000000000" pitchFamily="50" charset="-128"/>
                <a:cs typeface="Yu Gothic UI Light"/>
              </a:rPr>
              <a:t>E-Mail: surcas[at]shinshu-u.ac.jp</a:t>
            </a:r>
            <a:endParaRPr sz="600" dirty="0">
              <a:latin typeface="BIZ UDPゴシック" panose="020B0400000000000000" pitchFamily="50" charset="-128"/>
              <a:ea typeface="BIZ UDPゴシック" panose="020B0400000000000000" pitchFamily="50" charset="-128"/>
              <a:cs typeface="Yu Gothic UI Light"/>
            </a:endParaRPr>
          </a:p>
          <a:p>
            <a:pPr>
              <a:lnSpc>
                <a:spcPct val="100000"/>
              </a:lnSpc>
            </a:pPr>
            <a:r>
              <a:rPr sz="600" b="0" dirty="0">
                <a:latin typeface="BIZ UDPゴシック" panose="020B0400000000000000" pitchFamily="50" charset="-128"/>
                <a:ea typeface="BIZ UDPゴシック" panose="020B0400000000000000" pitchFamily="50" charset="-128"/>
                <a:cs typeface="Yu Gothic UI Light"/>
              </a:rPr>
              <a:t>https://www.shinshu-u.ac.jp/institution/surcas/</a:t>
            </a:r>
            <a:endParaRPr sz="600" dirty="0">
              <a:latin typeface="BIZ UDPゴシック" panose="020B0400000000000000" pitchFamily="50" charset="-128"/>
              <a:ea typeface="BIZ UDPゴシック" panose="020B0400000000000000" pitchFamily="50" charset="-128"/>
              <a:cs typeface="Yu Gothic UI Light"/>
            </a:endParaRPr>
          </a:p>
        </p:txBody>
      </p:sp>
      <p:sp>
        <p:nvSpPr>
          <p:cNvPr id="81" name="object 49"/>
          <p:cNvSpPr txBox="1"/>
          <p:nvPr/>
        </p:nvSpPr>
        <p:spPr>
          <a:xfrm>
            <a:off x="582826" y="10058010"/>
            <a:ext cx="1735100" cy="74379"/>
          </a:xfrm>
          <a:prstGeom prst="rect">
            <a:avLst/>
          </a:prstGeom>
        </p:spPr>
        <p:txBody>
          <a:bodyPr vert="horz" wrap="square" lIns="0" tIns="12700" rIns="0" bIns="0" rtlCol="0">
            <a:spAutoFit/>
          </a:bodyPr>
          <a:lstStyle/>
          <a:p>
            <a:pPr marL="12700">
              <a:lnSpc>
                <a:spcPct val="100000"/>
              </a:lnSpc>
              <a:spcBef>
                <a:spcPts val="100"/>
              </a:spcBef>
            </a:pPr>
            <a:r>
              <a:rPr sz="400" dirty="0">
                <a:latin typeface="BIZ UDPゴシック" panose="020B0400000000000000" pitchFamily="50" charset="-128"/>
                <a:ea typeface="BIZ UDPゴシック" panose="020B0400000000000000" pitchFamily="50" charset="-128"/>
                <a:cs typeface="SimSun"/>
              </a:rPr>
              <a:t>※</a:t>
            </a:r>
            <a:r>
              <a:rPr sz="400" spc="-160" dirty="0">
                <a:latin typeface="BIZ UDPゴシック" panose="020B0400000000000000" pitchFamily="50" charset="-128"/>
                <a:ea typeface="BIZ UDPゴシック" panose="020B0400000000000000" pitchFamily="50" charset="-128"/>
                <a:cs typeface="SimSun"/>
              </a:rPr>
              <a:t> </a:t>
            </a:r>
            <a:r>
              <a:rPr sz="400" b="0" spc="30" dirty="0">
                <a:latin typeface="BIZ UDPゴシック" panose="020B0400000000000000" pitchFamily="50" charset="-128"/>
                <a:ea typeface="BIZ UDPゴシック" panose="020B0400000000000000" pitchFamily="50" charset="-128"/>
                <a:cs typeface="Yu Gothic UI Light"/>
              </a:rPr>
              <a:t>Emailをご送付いただく場合は[at]を@に変更してください</a:t>
            </a:r>
            <a:r>
              <a:rPr sz="400" b="0" spc="30" dirty="0">
                <a:latin typeface="Yu Gothic UI Light"/>
                <a:cs typeface="Yu Gothic UI Light"/>
              </a:rPr>
              <a:t>。</a:t>
            </a:r>
            <a:endParaRPr sz="400" dirty="0">
              <a:latin typeface="Yu Gothic UI Light"/>
              <a:cs typeface="Yu Gothic UI Light"/>
            </a:endParaRPr>
          </a:p>
        </p:txBody>
      </p:sp>
      <p:sp>
        <p:nvSpPr>
          <p:cNvPr id="83" name="object 38"/>
          <p:cNvSpPr txBox="1"/>
          <p:nvPr/>
        </p:nvSpPr>
        <p:spPr>
          <a:xfrm>
            <a:off x="565315" y="10234980"/>
            <a:ext cx="1612735" cy="193643"/>
          </a:xfrm>
          <a:prstGeom prst="rect">
            <a:avLst/>
          </a:prstGeom>
        </p:spPr>
        <p:txBody>
          <a:bodyPr vert="horz" wrap="square" lIns="0" tIns="31750" rIns="0" bIns="0" rtlCol="0">
            <a:spAutoFit/>
          </a:bodyPr>
          <a:lstStyle/>
          <a:p>
            <a:pPr marL="12700">
              <a:lnSpc>
                <a:spcPct val="100000"/>
              </a:lnSpc>
              <a:spcBef>
                <a:spcPts val="250"/>
              </a:spcBef>
              <a:tabLst>
                <a:tab pos="1447800" algn="l"/>
              </a:tabLst>
            </a:pPr>
            <a:r>
              <a:rPr sz="400" b="0" dirty="0">
                <a:latin typeface="BIZ UDPゴシック" panose="020B0400000000000000" pitchFamily="50" charset="-128"/>
                <a:ea typeface="BIZ UDPゴシック" panose="020B0400000000000000" pitchFamily="50" charset="-128"/>
                <a:cs typeface="Yu Gothic UI Light"/>
              </a:rPr>
              <a:t>発行・編集／信州大学研究推進部研究支援課	</a:t>
            </a:r>
            <a:endParaRPr lang="en-US" sz="400" b="0" dirty="0">
              <a:latin typeface="BIZ UDPゴシック" panose="020B0400000000000000" pitchFamily="50" charset="-128"/>
              <a:ea typeface="BIZ UDPゴシック" panose="020B0400000000000000" pitchFamily="50" charset="-128"/>
              <a:cs typeface="Yu Gothic UI Light"/>
            </a:endParaRPr>
          </a:p>
          <a:p>
            <a:pPr marL="12700">
              <a:lnSpc>
                <a:spcPct val="100000"/>
              </a:lnSpc>
              <a:spcBef>
                <a:spcPts val="250"/>
              </a:spcBef>
              <a:tabLst>
                <a:tab pos="1447800" algn="l"/>
              </a:tabLst>
            </a:pPr>
            <a:r>
              <a:rPr sz="400" b="0" dirty="0">
                <a:latin typeface="BIZ UDPゴシック" panose="020B0400000000000000" pitchFamily="50" charset="-128"/>
                <a:ea typeface="BIZ UDPゴシック" panose="020B0400000000000000" pitchFamily="50" charset="-128"/>
                <a:cs typeface="Yu Gothic UI Light"/>
              </a:rPr>
              <a:t>Edited and Published by Division of Research Support</a:t>
            </a:r>
            <a:endParaRPr sz="400" dirty="0">
              <a:latin typeface="BIZ UDPゴシック" panose="020B0400000000000000" pitchFamily="50" charset="-128"/>
              <a:ea typeface="BIZ UDPゴシック" panose="020B0400000000000000" pitchFamily="50" charset="-128"/>
              <a:cs typeface="Yu Gothic UI Light"/>
            </a:endParaRPr>
          </a:p>
        </p:txBody>
      </p:sp>
      <p:sp>
        <p:nvSpPr>
          <p:cNvPr id="84" name="object 38"/>
          <p:cNvSpPr txBox="1"/>
          <p:nvPr/>
        </p:nvSpPr>
        <p:spPr>
          <a:xfrm>
            <a:off x="2387350" y="10238931"/>
            <a:ext cx="2062189" cy="180819"/>
          </a:xfrm>
          <a:prstGeom prst="rect">
            <a:avLst/>
          </a:prstGeom>
        </p:spPr>
        <p:txBody>
          <a:bodyPr vert="horz" wrap="square" lIns="0" tIns="31750" rIns="0" bIns="0" rtlCol="0">
            <a:spAutoFit/>
          </a:bodyPr>
          <a:lstStyle/>
          <a:p>
            <a:pPr marL="12700">
              <a:lnSpc>
                <a:spcPct val="100000"/>
              </a:lnSpc>
              <a:spcBef>
                <a:spcPts val="250"/>
              </a:spcBef>
              <a:tabLst>
                <a:tab pos="1447800" algn="l"/>
              </a:tabLst>
            </a:pPr>
            <a:r>
              <a:rPr sz="400" b="0" dirty="0">
                <a:latin typeface="BIZ UDPゴシック" panose="020B0400000000000000" pitchFamily="50" charset="-128"/>
                <a:ea typeface="BIZ UDPゴシック" panose="020B0400000000000000" pitchFamily="50" charset="-128"/>
                <a:cs typeface="Yu Gothic UI Light"/>
              </a:rPr>
              <a:t>令和2年3月発行</a:t>
            </a:r>
            <a:r>
              <a:rPr lang="en-US" sz="400" b="0" dirty="0">
                <a:latin typeface="BIZ UDPゴシック" panose="020B0400000000000000" pitchFamily="50" charset="-128"/>
                <a:ea typeface="BIZ UDPゴシック" panose="020B0400000000000000" pitchFamily="50" charset="-128"/>
                <a:cs typeface="Yu Gothic UI Light"/>
              </a:rPr>
              <a:t> </a:t>
            </a:r>
            <a:r>
              <a:rPr sz="400" b="0" dirty="0">
                <a:latin typeface="BIZ UDPゴシック" panose="020B0400000000000000" pitchFamily="50" charset="-128"/>
                <a:ea typeface="BIZ UDPゴシック" panose="020B0400000000000000" pitchFamily="50" charset="-128"/>
                <a:cs typeface="Yu Gothic UI Light"/>
              </a:rPr>
              <a:t> </a:t>
            </a:r>
            <a:r>
              <a:rPr lang="zh-TW" altLang="en-US" sz="400" dirty="0">
                <a:latin typeface="BIZ UDPゴシック" panose="020B0400000000000000" pitchFamily="50" charset="-128"/>
                <a:ea typeface="BIZ UDPゴシック" panose="020B0400000000000000" pitchFamily="50" charset="-128"/>
                <a:cs typeface="Yu Gothic UI Light"/>
              </a:rPr>
              <a:t>令和</a:t>
            </a:r>
            <a:r>
              <a:rPr lang="en-US" altLang="ja-JP" sz="400" dirty="0">
                <a:latin typeface="BIZ UDPゴシック" panose="020B0400000000000000" pitchFamily="50" charset="-128"/>
                <a:ea typeface="BIZ UDPゴシック" panose="020B0400000000000000" pitchFamily="50" charset="-128"/>
                <a:cs typeface="Yu Gothic UI Light"/>
              </a:rPr>
              <a:t>6</a:t>
            </a:r>
            <a:r>
              <a:rPr lang="zh-TW" altLang="en-US" sz="400" dirty="0">
                <a:latin typeface="BIZ UDPゴシック" panose="020B0400000000000000" pitchFamily="50" charset="-128"/>
                <a:ea typeface="BIZ UDPゴシック" panose="020B0400000000000000" pitchFamily="50" charset="-128"/>
                <a:cs typeface="Yu Gothic UI Light"/>
              </a:rPr>
              <a:t>年</a:t>
            </a:r>
            <a:r>
              <a:rPr lang="en-US" altLang="ja-JP" sz="400" dirty="0">
                <a:latin typeface="BIZ UDPゴシック" panose="020B0400000000000000" pitchFamily="50" charset="-128"/>
                <a:ea typeface="BIZ UDPゴシック" panose="020B0400000000000000" pitchFamily="50" charset="-128"/>
                <a:cs typeface="Yu Gothic UI Light"/>
              </a:rPr>
              <a:t>8</a:t>
            </a:r>
            <a:r>
              <a:rPr lang="zh-TW" altLang="en-US" sz="400" dirty="0">
                <a:latin typeface="BIZ UDPゴシック" panose="020B0400000000000000" pitchFamily="50" charset="-128"/>
                <a:ea typeface="BIZ UDPゴシック" panose="020B0400000000000000" pitchFamily="50" charset="-128"/>
                <a:cs typeface="Yu Gothic UI Light"/>
              </a:rPr>
              <a:t>月改訂 </a:t>
            </a:r>
            <a:endParaRPr sz="400" dirty="0">
              <a:latin typeface="BIZ UDPゴシック" panose="020B0400000000000000" pitchFamily="50" charset="-128"/>
              <a:ea typeface="BIZ UDPゴシック" panose="020B0400000000000000" pitchFamily="50" charset="-128"/>
              <a:cs typeface="Yu Gothic UI Light"/>
            </a:endParaRPr>
          </a:p>
          <a:p>
            <a:pPr marL="12700">
              <a:lnSpc>
                <a:spcPct val="100000"/>
              </a:lnSpc>
              <a:spcBef>
                <a:spcPts val="155"/>
              </a:spcBef>
            </a:pPr>
            <a:r>
              <a:rPr sz="400" b="0" dirty="0">
                <a:latin typeface="BIZ UDPゴシック" panose="020B0400000000000000" pitchFamily="50" charset="-128"/>
                <a:ea typeface="BIZ UDPゴシック" panose="020B0400000000000000" pitchFamily="50" charset="-128"/>
                <a:cs typeface="Yu Gothic UI Light"/>
              </a:rPr>
              <a:t>Date of issue : March 2020 </a:t>
            </a:r>
            <a:r>
              <a:rPr lang="en-US" sz="400" b="0" dirty="0">
                <a:latin typeface="BIZ UDPゴシック" panose="020B0400000000000000" pitchFamily="50" charset="-128"/>
                <a:ea typeface="BIZ UDPゴシック" panose="020B0400000000000000" pitchFamily="50" charset="-128"/>
                <a:cs typeface="Yu Gothic UI Light"/>
              </a:rPr>
              <a:t>, </a:t>
            </a:r>
            <a:r>
              <a:rPr sz="400" b="0" dirty="0">
                <a:latin typeface="BIZ UDPゴシック" panose="020B0400000000000000" pitchFamily="50" charset="-128"/>
                <a:ea typeface="BIZ UDPゴシック" panose="020B0400000000000000" pitchFamily="50" charset="-128"/>
                <a:cs typeface="Yu Gothic UI Light"/>
              </a:rPr>
              <a:t>Date of revision :</a:t>
            </a:r>
            <a:r>
              <a:rPr lang="en-US" sz="400" b="0" dirty="0">
                <a:latin typeface="BIZ UDPゴシック" panose="020B0400000000000000" pitchFamily="50" charset="-128"/>
                <a:ea typeface="BIZ UDPゴシック" panose="020B0400000000000000" pitchFamily="50" charset="-128"/>
                <a:cs typeface="Yu Gothic UI Light"/>
              </a:rPr>
              <a:t> </a:t>
            </a:r>
            <a:r>
              <a:rPr lang="en-US" altLang="ja-JP" sz="400" b="0" dirty="0">
                <a:latin typeface="BIZ UDPゴシック" panose="020B0400000000000000" pitchFamily="50" charset="-128"/>
                <a:ea typeface="BIZ UDPゴシック" panose="020B0400000000000000" pitchFamily="50" charset="-128"/>
                <a:cs typeface="Yu Gothic UI Light"/>
              </a:rPr>
              <a:t>August</a:t>
            </a:r>
            <a:r>
              <a:rPr lang="en-US" altLang="ja-JP" sz="400" dirty="0">
                <a:latin typeface="BIZ UDPゴシック" panose="020B0400000000000000" pitchFamily="50" charset="-128"/>
                <a:ea typeface="BIZ UDPゴシック" panose="020B0400000000000000" pitchFamily="50" charset="-128"/>
                <a:cs typeface="Yu Gothic UI Light"/>
              </a:rPr>
              <a:t> 2024</a:t>
            </a:r>
            <a:endParaRPr sz="400" dirty="0">
              <a:latin typeface="BIZ UDPゴシック" panose="020B0400000000000000" pitchFamily="50" charset="-128"/>
              <a:ea typeface="BIZ UDPゴシック" panose="020B0400000000000000" pitchFamily="50" charset="-128"/>
              <a:cs typeface="Yu Gothic UI Light"/>
            </a:endParaRPr>
          </a:p>
        </p:txBody>
      </p:sp>
      <p:sp>
        <p:nvSpPr>
          <p:cNvPr id="85" name="object 46"/>
          <p:cNvSpPr/>
          <p:nvPr/>
        </p:nvSpPr>
        <p:spPr>
          <a:xfrm>
            <a:off x="413053" y="5171812"/>
            <a:ext cx="2423677" cy="2935831"/>
          </a:xfrm>
          <a:prstGeom prst="rect">
            <a:avLst/>
          </a:prstGeom>
          <a:blipFill>
            <a:blip r:embed="rId3" cstate="print"/>
            <a:stretch>
              <a:fillRect/>
            </a:stretch>
          </a:blipFill>
        </p:spPr>
        <p:txBody>
          <a:bodyPr wrap="square" lIns="0" tIns="0" rIns="0" bIns="0" rtlCol="0"/>
          <a:lstStyle/>
          <a:p>
            <a:endParaRPr>
              <a:latin typeface="BIZ UDPゴシック" panose="020B0400000000000000" pitchFamily="50" charset="-128"/>
              <a:ea typeface="BIZ UDPゴシック" panose="020B0400000000000000" pitchFamily="50" charset="-128"/>
            </a:endParaRPr>
          </a:p>
        </p:txBody>
      </p:sp>
      <p:sp>
        <p:nvSpPr>
          <p:cNvPr id="86" name="四角形吹き出し 85"/>
          <p:cNvSpPr/>
          <p:nvPr/>
        </p:nvSpPr>
        <p:spPr>
          <a:xfrm>
            <a:off x="157805" y="5677324"/>
            <a:ext cx="818166" cy="155118"/>
          </a:xfrm>
          <a:prstGeom prst="wedgeRectCallout">
            <a:avLst>
              <a:gd name="adj1" fmla="val 81598"/>
              <a:gd name="adj2" fmla="val 87604"/>
            </a:avLst>
          </a:prstGeom>
          <a:solidFill>
            <a:schemeClr val="tx2">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四角形吹き出し 86"/>
          <p:cNvSpPr/>
          <p:nvPr/>
        </p:nvSpPr>
        <p:spPr>
          <a:xfrm>
            <a:off x="1632178" y="6218131"/>
            <a:ext cx="909692" cy="231459"/>
          </a:xfrm>
          <a:prstGeom prst="wedgeRectCallout">
            <a:avLst>
              <a:gd name="adj1" fmla="val -75057"/>
              <a:gd name="adj2" fmla="val -58069"/>
            </a:avLst>
          </a:prstGeom>
          <a:solidFill>
            <a:schemeClr val="tx2">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四角形吹き出し 87"/>
          <p:cNvSpPr/>
          <p:nvPr/>
        </p:nvSpPr>
        <p:spPr>
          <a:xfrm>
            <a:off x="1687650" y="7273231"/>
            <a:ext cx="897087" cy="231459"/>
          </a:xfrm>
          <a:prstGeom prst="wedgeRectCallout">
            <a:avLst>
              <a:gd name="adj1" fmla="val -57194"/>
              <a:gd name="adj2" fmla="val 75372"/>
            </a:avLst>
          </a:prstGeom>
          <a:solidFill>
            <a:schemeClr val="tx2">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四角形吹き出し 88"/>
          <p:cNvSpPr/>
          <p:nvPr/>
        </p:nvSpPr>
        <p:spPr>
          <a:xfrm>
            <a:off x="786555" y="7995064"/>
            <a:ext cx="701599" cy="231459"/>
          </a:xfrm>
          <a:prstGeom prst="wedgeRectCallout">
            <a:avLst>
              <a:gd name="adj1" fmla="val -8886"/>
              <a:gd name="adj2" fmla="val -75506"/>
            </a:avLst>
          </a:prstGeom>
          <a:solidFill>
            <a:schemeClr val="tx2">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object 2"/>
          <p:cNvSpPr/>
          <p:nvPr/>
        </p:nvSpPr>
        <p:spPr>
          <a:xfrm>
            <a:off x="467064" y="6336665"/>
            <a:ext cx="210820" cy="635"/>
          </a:xfrm>
          <a:custGeom>
            <a:avLst/>
            <a:gdLst/>
            <a:ahLst/>
            <a:cxnLst/>
            <a:rect l="l" t="t" r="r" b="b"/>
            <a:pathLst>
              <a:path w="210820" h="635">
                <a:moveTo>
                  <a:pt x="210458" y="0"/>
                </a:moveTo>
                <a:lnTo>
                  <a:pt x="0" y="313"/>
                </a:lnTo>
              </a:path>
            </a:pathLst>
          </a:custGeom>
          <a:ln w="5559">
            <a:solidFill>
              <a:srgbClr val="6D6E71"/>
            </a:solidFill>
          </a:ln>
        </p:spPr>
        <p:txBody>
          <a:bodyPr wrap="square" lIns="0" tIns="0" rIns="0" bIns="0" rtlCol="0"/>
          <a:lstStyle/>
          <a:p>
            <a:endParaRPr>
              <a:latin typeface="BIZ UDPゴシック" panose="020B0400000000000000" pitchFamily="50" charset="-128"/>
              <a:ea typeface="BIZ UDPゴシック" panose="020B0400000000000000" pitchFamily="50" charset="-128"/>
            </a:endParaRPr>
          </a:p>
        </p:txBody>
      </p:sp>
      <p:sp>
        <p:nvSpPr>
          <p:cNvPr id="91" name="object 4"/>
          <p:cNvSpPr/>
          <p:nvPr/>
        </p:nvSpPr>
        <p:spPr>
          <a:xfrm>
            <a:off x="7559967" y="6912046"/>
            <a:ext cx="0" cy="1728470"/>
          </a:xfrm>
          <a:custGeom>
            <a:avLst/>
            <a:gdLst/>
            <a:ahLst/>
            <a:cxnLst/>
            <a:rect l="l" t="t" r="r" b="b"/>
            <a:pathLst>
              <a:path h="1728470">
                <a:moveTo>
                  <a:pt x="0" y="0"/>
                </a:moveTo>
                <a:lnTo>
                  <a:pt x="0" y="1728005"/>
                </a:lnTo>
              </a:path>
            </a:pathLst>
          </a:custGeom>
          <a:ln w="3175">
            <a:solidFill>
              <a:srgbClr val="98C99F"/>
            </a:solidFill>
          </a:ln>
        </p:spPr>
        <p:txBody>
          <a:bodyPr wrap="square" lIns="0" tIns="0" rIns="0" bIns="0" rtlCol="0"/>
          <a:lstStyle/>
          <a:p>
            <a:endParaRPr>
              <a:latin typeface="BIZ UDPゴシック" panose="020B0400000000000000" pitchFamily="50" charset="-128"/>
              <a:ea typeface="BIZ UDPゴシック" panose="020B0400000000000000" pitchFamily="50" charset="-128"/>
            </a:endParaRPr>
          </a:p>
        </p:txBody>
      </p:sp>
      <p:sp>
        <p:nvSpPr>
          <p:cNvPr id="92" name="object 7"/>
          <p:cNvSpPr txBox="1"/>
          <p:nvPr/>
        </p:nvSpPr>
        <p:spPr>
          <a:xfrm>
            <a:off x="3236417" y="6136335"/>
            <a:ext cx="3685540" cy="519373"/>
          </a:xfrm>
          <a:prstGeom prst="rect">
            <a:avLst/>
          </a:prstGeom>
        </p:spPr>
        <p:txBody>
          <a:bodyPr vert="horz" wrap="square" lIns="0" tIns="46990" rIns="0" bIns="0" rtlCol="0">
            <a:spAutoFit/>
          </a:bodyPr>
          <a:lstStyle/>
          <a:p>
            <a:pPr marL="88900" indent="-77788">
              <a:lnSpc>
                <a:spcPct val="100000"/>
              </a:lnSpc>
              <a:spcBef>
                <a:spcPts val="370"/>
              </a:spcBef>
              <a:buClr>
                <a:srgbClr val="5A5757"/>
              </a:buClr>
              <a:tabLst>
                <a:tab pos="118110" algn="l"/>
              </a:tabLst>
            </a:pPr>
            <a:r>
              <a:rPr lang="ja-JP" altLang="en-US" sz="600" spc="20" dirty="0">
                <a:latin typeface="BIZ UDPゴシック" panose="020B0400000000000000" pitchFamily="50" charset="-128"/>
                <a:ea typeface="BIZ UDPゴシック" panose="020B0400000000000000" pitchFamily="50" charset="-128"/>
                <a:cs typeface="游ゴシック Light"/>
              </a:rPr>
              <a:t>①</a:t>
            </a:r>
            <a:r>
              <a:rPr lang="en-US" altLang="ja-JP" sz="600" spc="20" dirty="0">
                <a:latin typeface="BIZ UDPゴシック" panose="020B0400000000000000" pitchFamily="50" charset="-128"/>
                <a:ea typeface="BIZ UDPゴシック" panose="020B0400000000000000" pitchFamily="50" charset="-128"/>
                <a:cs typeface="游ゴシック Light"/>
              </a:rPr>
              <a:t>JR</a:t>
            </a:r>
            <a:r>
              <a:rPr lang="ja-JP" altLang="en-US" sz="600" spc="20" dirty="0">
                <a:latin typeface="BIZ UDPゴシック" panose="020B0400000000000000" pitchFamily="50" charset="-128"/>
                <a:ea typeface="BIZ UDPゴシック" panose="020B0400000000000000" pitchFamily="50" charset="-128"/>
                <a:cs typeface="游ゴシック Light"/>
              </a:rPr>
              <a:t>長野駅東口から長電バス</a:t>
            </a:r>
            <a:r>
              <a:rPr lang="en-US" altLang="ja-JP" sz="600" spc="20" dirty="0">
                <a:latin typeface="BIZ UDPゴシック" panose="020B0400000000000000" pitchFamily="50" charset="-128"/>
                <a:ea typeface="BIZ UDPゴシック" panose="020B0400000000000000" pitchFamily="50" charset="-128"/>
                <a:cs typeface="游ゴシック Light"/>
              </a:rPr>
              <a:t>21</a:t>
            </a:r>
            <a:r>
              <a:rPr lang="ja-JP" altLang="en-US" sz="600" spc="20" dirty="0">
                <a:latin typeface="BIZ UDPゴシック" panose="020B0400000000000000" pitchFamily="50" charset="-128"/>
                <a:ea typeface="BIZ UDPゴシック" panose="020B0400000000000000" pitchFamily="50" charset="-128"/>
                <a:cs typeface="游ゴシック Light"/>
              </a:rPr>
              <a:t>番のり</a:t>
            </a:r>
            <a:r>
              <a:rPr lang="ja-JP" altLang="en-US" sz="600" spc="20" dirty="0" err="1">
                <a:latin typeface="BIZ UDPゴシック" panose="020B0400000000000000" pitchFamily="50" charset="-128"/>
                <a:ea typeface="BIZ UDPゴシック" panose="020B0400000000000000" pitchFamily="50" charset="-128"/>
                <a:cs typeface="游ゴシック Light"/>
              </a:rPr>
              <a:t>ば</a:t>
            </a:r>
            <a:r>
              <a:rPr lang="ja-JP" altLang="en-US" sz="600" spc="20" dirty="0">
                <a:latin typeface="BIZ UDPゴシック" panose="020B0400000000000000" pitchFamily="50" charset="-128"/>
                <a:ea typeface="BIZ UDPゴシック" panose="020B0400000000000000" pitchFamily="50" charset="-128"/>
                <a:cs typeface="游ゴシック Light"/>
              </a:rPr>
              <a:t>「日赤線」に乗車（</a:t>
            </a:r>
            <a:r>
              <a:rPr lang="en-US" altLang="ja-JP" sz="600" spc="20" dirty="0">
                <a:latin typeface="BIZ UDPゴシック" panose="020B0400000000000000" pitchFamily="50" charset="-128"/>
                <a:ea typeface="BIZ UDPゴシック" panose="020B0400000000000000" pitchFamily="50" charset="-128"/>
                <a:cs typeface="游ゴシック Light"/>
              </a:rPr>
              <a:t>5</a:t>
            </a:r>
            <a:r>
              <a:rPr lang="ja-JP" altLang="en-US" sz="600" spc="20" dirty="0">
                <a:latin typeface="BIZ UDPゴシック" panose="020B0400000000000000" pitchFamily="50" charset="-128"/>
                <a:ea typeface="BIZ UDPゴシック" panose="020B0400000000000000" pitchFamily="50" charset="-128"/>
                <a:cs typeface="游ゴシック Light"/>
              </a:rPr>
              <a:t>分）、バス停「信大工学部」下車。（徒歩２分）</a:t>
            </a:r>
            <a:endParaRPr lang="en-US" altLang="ja-JP" sz="600" spc="20" dirty="0">
              <a:latin typeface="BIZ UDPゴシック" panose="020B0400000000000000" pitchFamily="50" charset="-128"/>
              <a:ea typeface="BIZ UDPゴシック" panose="020B0400000000000000" pitchFamily="50" charset="-128"/>
              <a:cs typeface="游ゴシック Light"/>
            </a:endParaRPr>
          </a:p>
          <a:p>
            <a:pPr marL="88900" indent="-77788">
              <a:lnSpc>
                <a:spcPct val="100000"/>
              </a:lnSpc>
              <a:spcBef>
                <a:spcPts val="370"/>
              </a:spcBef>
              <a:buClr>
                <a:srgbClr val="5A5757"/>
              </a:buClr>
              <a:tabLst>
                <a:tab pos="118110" algn="l"/>
              </a:tabLst>
            </a:pPr>
            <a:r>
              <a:rPr lang="ja-JP" altLang="en-US" sz="600" spc="20" dirty="0">
                <a:latin typeface="BIZ UDPゴシック" panose="020B0400000000000000" pitchFamily="50" charset="-128"/>
                <a:ea typeface="BIZ UDPゴシック" panose="020B0400000000000000" pitchFamily="50" charset="-128"/>
                <a:cs typeface="游ゴシック Light"/>
              </a:rPr>
              <a:t>②</a:t>
            </a:r>
            <a:r>
              <a:rPr lang="en-US" altLang="ja-JP" sz="600" spc="20" dirty="0">
                <a:latin typeface="BIZ UDPゴシック" panose="020B0400000000000000" pitchFamily="50" charset="-128"/>
                <a:ea typeface="BIZ UDPゴシック" panose="020B0400000000000000" pitchFamily="50" charset="-128"/>
                <a:cs typeface="游ゴシック Light"/>
              </a:rPr>
              <a:t>JR</a:t>
            </a:r>
            <a:r>
              <a:rPr lang="ja-JP" altLang="en-US" sz="600" spc="20" dirty="0">
                <a:latin typeface="BIZ UDPゴシック" panose="020B0400000000000000" pitchFamily="50" charset="-128"/>
                <a:ea typeface="BIZ UDPゴシック" panose="020B0400000000000000" pitchFamily="50" charset="-128"/>
                <a:cs typeface="游ゴシック Light"/>
              </a:rPr>
              <a:t>長野駅善光寺口を出てアルピコバス２番のり</a:t>
            </a:r>
            <a:r>
              <a:rPr lang="ja-JP" altLang="en-US" sz="600" spc="20" dirty="0" err="1">
                <a:latin typeface="BIZ UDPゴシック" panose="020B0400000000000000" pitchFamily="50" charset="-128"/>
                <a:ea typeface="BIZ UDPゴシック" panose="020B0400000000000000" pitchFamily="50" charset="-128"/>
                <a:cs typeface="游ゴシック Light"/>
              </a:rPr>
              <a:t>ば</a:t>
            </a:r>
            <a:r>
              <a:rPr lang="ja-JP" altLang="en-US" sz="600" spc="20" dirty="0">
                <a:latin typeface="BIZ UDPゴシック" panose="020B0400000000000000" pitchFamily="50" charset="-128"/>
                <a:ea typeface="BIZ UDPゴシック" panose="020B0400000000000000" pitchFamily="50" charset="-128"/>
                <a:cs typeface="游ゴシック Light"/>
              </a:rPr>
              <a:t>で、「日赤経由大塚南行き」、「松岡行き」、「ビッグハット行き」のいずれかに乗車（８分）、バス停「信大工学部前」下車。（徒歩５分）</a:t>
            </a:r>
            <a:endParaRPr lang="en-US" altLang="ja-JP" sz="600" spc="20" dirty="0">
              <a:latin typeface="BIZ UDPゴシック" panose="020B0400000000000000" pitchFamily="50" charset="-128"/>
              <a:ea typeface="BIZ UDPゴシック" panose="020B0400000000000000" pitchFamily="50" charset="-128"/>
              <a:cs typeface="游ゴシック Light"/>
            </a:endParaRPr>
          </a:p>
          <a:p>
            <a:pPr marL="88900" indent="-77788">
              <a:lnSpc>
                <a:spcPct val="100000"/>
              </a:lnSpc>
              <a:spcBef>
                <a:spcPts val="370"/>
              </a:spcBef>
              <a:buClr>
                <a:srgbClr val="5A5757"/>
              </a:buClr>
              <a:tabLst>
                <a:tab pos="118110" algn="l"/>
              </a:tabLst>
            </a:pPr>
            <a:r>
              <a:rPr lang="ja-JP" altLang="en-US" sz="600" spc="20" dirty="0">
                <a:latin typeface="BIZ UDPゴシック" panose="020B0400000000000000" pitchFamily="50" charset="-128"/>
                <a:ea typeface="BIZ UDPゴシック" panose="020B0400000000000000" pitchFamily="50" charset="-128"/>
                <a:cs typeface="游ゴシック Light"/>
              </a:rPr>
              <a:t>③</a:t>
            </a:r>
            <a:r>
              <a:rPr lang="en-US" altLang="ja-JP" sz="600" spc="20" dirty="0">
                <a:latin typeface="BIZ UDPゴシック" panose="020B0400000000000000" pitchFamily="50" charset="-128"/>
                <a:ea typeface="BIZ UDPゴシック" panose="020B0400000000000000" pitchFamily="50" charset="-128"/>
                <a:cs typeface="游ゴシック Light"/>
              </a:rPr>
              <a:t>JR</a:t>
            </a:r>
            <a:r>
              <a:rPr lang="ja-JP" altLang="en-US" sz="600" spc="20" dirty="0">
                <a:latin typeface="BIZ UDPゴシック" panose="020B0400000000000000" pitchFamily="50" charset="-128"/>
                <a:ea typeface="BIZ UDPゴシック" panose="020B0400000000000000" pitchFamily="50" charset="-128"/>
                <a:cs typeface="游ゴシック Light"/>
              </a:rPr>
              <a:t>長野駅東口より徒歩</a:t>
            </a:r>
            <a:r>
              <a:rPr lang="en-US" altLang="ja-JP" sz="600" spc="20" dirty="0">
                <a:latin typeface="BIZ UDPゴシック" panose="020B0400000000000000" pitchFamily="50" charset="-128"/>
                <a:ea typeface="BIZ UDPゴシック" panose="020B0400000000000000" pitchFamily="50" charset="-128"/>
                <a:cs typeface="游ゴシック Light"/>
              </a:rPr>
              <a:t>20</a:t>
            </a:r>
            <a:r>
              <a:rPr lang="ja-JP" altLang="en-US" sz="600" spc="20" dirty="0">
                <a:latin typeface="BIZ UDPゴシック" panose="020B0400000000000000" pitchFamily="50" charset="-128"/>
                <a:ea typeface="BIZ UDPゴシック" panose="020B0400000000000000" pitchFamily="50" charset="-128"/>
                <a:cs typeface="游ゴシック Light"/>
              </a:rPr>
              <a:t>分。</a:t>
            </a:r>
            <a:endParaRPr lang="en-US" altLang="ja-JP" sz="600" spc="20" dirty="0">
              <a:latin typeface="BIZ UDPゴシック" panose="020B0400000000000000" pitchFamily="50" charset="-128"/>
              <a:ea typeface="BIZ UDPゴシック" panose="020B0400000000000000" pitchFamily="50" charset="-128"/>
              <a:cs typeface="游ゴシック Light"/>
            </a:endParaRPr>
          </a:p>
        </p:txBody>
      </p:sp>
      <p:sp>
        <p:nvSpPr>
          <p:cNvPr id="94" name="object 15"/>
          <p:cNvSpPr/>
          <p:nvPr/>
        </p:nvSpPr>
        <p:spPr>
          <a:xfrm>
            <a:off x="1327820" y="5779573"/>
            <a:ext cx="26034" cy="26034"/>
          </a:xfrm>
          <a:custGeom>
            <a:avLst/>
            <a:gdLst/>
            <a:ahLst/>
            <a:cxnLst/>
            <a:rect l="l" t="t" r="r" b="b"/>
            <a:pathLst>
              <a:path w="26034" h="26035">
                <a:moveTo>
                  <a:pt x="20040" y="0"/>
                </a:moveTo>
                <a:lnTo>
                  <a:pt x="5778" y="0"/>
                </a:lnTo>
                <a:lnTo>
                  <a:pt x="0" y="5803"/>
                </a:lnTo>
                <a:lnTo>
                  <a:pt x="0" y="20078"/>
                </a:lnTo>
                <a:lnTo>
                  <a:pt x="5778" y="25857"/>
                </a:lnTo>
                <a:lnTo>
                  <a:pt x="20040" y="25857"/>
                </a:lnTo>
                <a:lnTo>
                  <a:pt x="25844" y="20078"/>
                </a:lnTo>
                <a:lnTo>
                  <a:pt x="25844" y="5803"/>
                </a:lnTo>
                <a:lnTo>
                  <a:pt x="20040" y="0"/>
                </a:lnTo>
                <a:close/>
              </a:path>
            </a:pathLst>
          </a:custGeom>
          <a:solidFill>
            <a:srgbClr val="3F3B3A"/>
          </a:solidFill>
        </p:spPr>
        <p:txBody>
          <a:bodyPr wrap="square" lIns="0" tIns="0" rIns="0" bIns="0" rtlCol="0"/>
          <a:lstStyle/>
          <a:p>
            <a:endParaRPr>
              <a:latin typeface="BIZ UDPゴシック" panose="020B0400000000000000" pitchFamily="50" charset="-128"/>
              <a:ea typeface="BIZ UDPゴシック" panose="020B0400000000000000" pitchFamily="50" charset="-128"/>
            </a:endParaRPr>
          </a:p>
        </p:txBody>
      </p:sp>
      <p:sp>
        <p:nvSpPr>
          <p:cNvPr id="95" name="object 17"/>
          <p:cNvSpPr txBox="1"/>
          <p:nvPr/>
        </p:nvSpPr>
        <p:spPr>
          <a:xfrm>
            <a:off x="1031550" y="5509496"/>
            <a:ext cx="367357" cy="258404"/>
          </a:xfrm>
          <a:prstGeom prst="rect">
            <a:avLst/>
          </a:prstGeom>
        </p:spPr>
        <p:txBody>
          <a:bodyPr vert="horz" wrap="square" lIns="0" tIns="12065" rIns="0" bIns="0" rtlCol="0">
            <a:spAutoFit/>
          </a:bodyPr>
          <a:lstStyle/>
          <a:p>
            <a:pPr marL="12700" marR="5080" indent="-12700" algn="r"/>
            <a:r>
              <a:rPr lang="en-US" sz="400" b="0" spc="25" dirty="0">
                <a:latin typeface="BIZ UDPゴシック" panose="020B0400000000000000" pitchFamily="50" charset="-128"/>
                <a:ea typeface="BIZ UDPゴシック" panose="020B0400000000000000" pitchFamily="50" charset="-128"/>
                <a:cs typeface="游ゴシック Light"/>
              </a:rPr>
              <a:t>  </a:t>
            </a:r>
            <a:r>
              <a:rPr sz="400" b="0" spc="25" dirty="0" err="1">
                <a:latin typeface="BIZ UDPゴシック" panose="020B0400000000000000" pitchFamily="50" charset="-128"/>
                <a:ea typeface="BIZ UDPゴシック" panose="020B0400000000000000" pitchFamily="50" charset="-128"/>
                <a:cs typeface="游ゴシック Light"/>
              </a:rPr>
              <a:t>ながの東急</a:t>
            </a:r>
            <a:endParaRPr lang="en-US" sz="400" b="0" spc="25" dirty="0">
              <a:latin typeface="BIZ UDPゴシック" panose="020B0400000000000000" pitchFamily="50" charset="-128"/>
              <a:ea typeface="BIZ UDPゴシック" panose="020B0400000000000000" pitchFamily="50" charset="-128"/>
              <a:cs typeface="游ゴシック Light"/>
            </a:endParaRPr>
          </a:p>
          <a:p>
            <a:pPr marL="12700" marR="5080" indent="-12700" algn="r"/>
            <a:r>
              <a:rPr sz="400" b="0" spc="10" dirty="0" err="1">
                <a:latin typeface="BIZ UDPゴシック" panose="020B0400000000000000" pitchFamily="50" charset="-128"/>
                <a:ea typeface="BIZ UDPゴシック" panose="020B0400000000000000" pitchFamily="50" charset="-128"/>
                <a:cs typeface="游ゴシック Light"/>
              </a:rPr>
              <a:t>Tokyu</a:t>
            </a:r>
            <a:r>
              <a:rPr sz="400" b="0" spc="10" dirty="0">
                <a:latin typeface="BIZ UDPゴシック" panose="020B0400000000000000" pitchFamily="50" charset="-128"/>
                <a:ea typeface="BIZ UDPゴシック" panose="020B0400000000000000" pitchFamily="50" charset="-128"/>
                <a:cs typeface="游ゴシック Light"/>
              </a:rPr>
              <a:t> Department</a:t>
            </a:r>
            <a:endParaRPr lang="en-US" sz="400" b="0" spc="10" dirty="0">
              <a:latin typeface="BIZ UDPゴシック" panose="020B0400000000000000" pitchFamily="50" charset="-128"/>
              <a:ea typeface="BIZ UDPゴシック" panose="020B0400000000000000" pitchFamily="50" charset="-128"/>
              <a:cs typeface="游ゴシック Light"/>
            </a:endParaRPr>
          </a:p>
          <a:p>
            <a:pPr marL="12700" marR="5080" indent="-12700" algn="r"/>
            <a:r>
              <a:rPr sz="400" b="0" spc="-40" dirty="0">
                <a:latin typeface="BIZ UDPゴシック" panose="020B0400000000000000" pitchFamily="50" charset="-128"/>
                <a:ea typeface="BIZ UDPゴシック" panose="020B0400000000000000" pitchFamily="50" charset="-128"/>
                <a:cs typeface="游ゴシック Light"/>
              </a:rPr>
              <a:t> </a:t>
            </a:r>
            <a:r>
              <a:rPr sz="400" b="0" spc="10" dirty="0">
                <a:latin typeface="BIZ UDPゴシック" panose="020B0400000000000000" pitchFamily="50" charset="-128"/>
                <a:ea typeface="BIZ UDPゴシック" panose="020B0400000000000000" pitchFamily="50" charset="-128"/>
                <a:cs typeface="游ゴシック Light"/>
              </a:rPr>
              <a:t>Store</a:t>
            </a:r>
            <a:endParaRPr sz="400" dirty="0">
              <a:latin typeface="BIZ UDPゴシック" panose="020B0400000000000000" pitchFamily="50" charset="-128"/>
              <a:ea typeface="BIZ UDPゴシック" panose="020B0400000000000000" pitchFamily="50" charset="-128"/>
              <a:cs typeface="游ゴシック Light"/>
            </a:endParaRPr>
          </a:p>
        </p:txBody>
      </p:sp>
      <p:sp>
        <p:nvSpPr>
          <p:cNvPr id="96" name="object 18"/>
          <p:cNvSpPr txBox="1"/>
          <p:nvPr/>
        </p:nvSpPr>
        <p:spPr>
          <a:xfrm rot="18240000">
            <a:off x="2571004" y="7594505"/>
            <a:ext cx="213156" cy="102592"/>
          </a:xfrm>
          <a:prstGeom prst="rect">
            <a:avLst/>
          </a:prstGeom>
        </p:spPr>
        <p:txBody>
          <a:bodyPr vert="horz" wrap="square" lIns="0" tIns="0" rIns="0" bIns="0" rtlCol="0">
            <a:spAutoFit/>
          </a:bodyPr>
          <a:lstStyle/>
          <a:p>
            <a:pPr>
              <a:lnSpc>
                <a:spcPts val="420"/>
              </a:lnSpc>
            </a:pPr>
            <a:r>
              <a:rPr sz="400" b="0" spc="5" dirty="0">
                <a:latin typeface="BIZ UDPゴシック" panose="020B0400000000000000" pitchFamily="50" charset="-128"/>
                <a:ea typeface="BIZ UDPゴシック" panose="020B0400000000000000" pitchFamily="50" charset="-128"/>
                <a:cs typeface="游ゴシック Light"/>
              </a:rPr>
              <a:t>Route 18</a:t>
            </a:r>
            <a:endParaRPr sz="400" dirty="0">
              <a:latin typeface="BIZ UDPゴシック" panose="020B0400000000000000" pitchFamily="50" charset="-128"/>
              <a:ea typeface="BIZ UDPゴシック" panose="020B0400000000000000" pitchFamily="50" charset="-128"/>
              <a:cs typeface="游ゴシック Light"/>
            </a:endParaRPr>
          </a:p>
        </p:txBody>
      </p:sp>
      <p:sp>
        <p:nvSpPr>
          <p:cNvPr id="97" name="object 20"/>
          <p:cNvSpPr/>
          <p:nvPr/>
        </p:nvSpPr>
        <p:spPr>
          <a:xfrm>
            <a:off x="1060620" y="6179505"/>
            <a:ext cx="519430" cy="259079"/>
          </a:xfrm>
          <a:custGeom>
            <a:avLst/>
            <a:gdLst/>
            <a:ahLst/>
            <a:cxnLst/>
            <a:rect l="l" t="t" r="r" b="b"/>
            <a:pathLst>
              <a:path w="519430" h="259079">
                <a:moveTo>
                  <a:pt x="519125" y="258864"/>
                </a:moveTo>
                <a:lnTo>
                  <a:pt x="76187" y="198462"/>
                </a:lnTo>
                <a:lnTo>
                  <a:pt x="0" y="0"/>
                </a:lnTo>
              </a:path>
            </a:pathLst>
          </a:custGeom>
          <a:ln w="3238">
            <a:solidFill>
              <a:srgbClr val="6D6E71"/>
            </a:solidFill>
          </a:ln>
        </p:spPr>
        <p:txBody>
          <a:bodyPr wrap="square" lIns="0" tIns="0" rIns="0" bIns="0" rtlCol="0"/>
          <a:lstStyle/>
          <a:p>
            <a:endParaRPr>
              <a:latin typeface="BIZ UDPゴシック" panose="020B0400000000000000" pitchFamily="50" charset="-128"/>
              <a:ea typeface="BIZ UDPゴシック" panose="020B0400000000000000" pitchFamily="50" charset="-128"/>
            </a:endParaRPr>
          </a:p>
        </p:txBody>
      </p:sp>
      <p:sp>
        <p:nvSpPr>
          <p:cNvPr id="98" name="object 21"/>
          <p:cNvSpPr/>
          <p:nvPr/>
        </p:nvSpPr>
        <p:spPr>
          <a:xfrm>
            <a:off x="1250193" y="7446740"/>
            <a:ext cx="308610" cy="389255"/>
          </a:xfrm>
          <a:custGeom>
            <a:avLst/>
            <a:gdLst/>
            <a:ahLst/>
            <a:cxnLst/>
            <a:rect l="l" t="t" r="r" b="b"/>
            <a:pathLst>
              <a:path w="308609" h="389254">
                <a:moveTo>
                  <a:pt x="308533" y="0"/>
                </a:moveTo>
                <a:lnTo>
                  <a:pt x="3060" y="0"/>
                </a:lnTo>
                <a:lnTo>
                  <a:pt x="0" y="388683"/>
                </a:lnTo>
                <a:lnTo>
                  <a:pt x="127342" y="388683"/>
                </a:lnTo>
                <a:lnTo>
                  <a:pt x="127342" y="259727"/>
                </a:lnTo>
                <a:lnTo>
                  <a:pt x="308533" y="259727"/>
                </a:lnTo>
                <a:lnTo>
                  <a:pt x="308533" y="0"/>
                </a:lnTo>
                <a:close/>
              </a:path>
            </a:pathLst>
          </a:custGeom>
          <a:solidFill>
            <a:srgbClr val="BCBEC0"/>
          </a:solidFill>
        </p:spPr>
        <p:txBody>
          <a:bodyPr wrap="square" lIns="0" tIns="0" rIns="0" bIns="0" rtlCol="0"/>
          <a:lstStyle/>
          <a:p>
            <a:endParaRPr>
              <a:latin typeface="BIZ UDPゴシック" panose="020B0400000000000000" pitchFamily="50" charset="-128"/>
              <a:ea typeface="BIZ UDPゴシック" panose="020B0400000000000000" pitchFamily="50" charset="-128"/>
            </a:endParaRPr>
          </a:p>
        </p:txBody>
      </p:sp>
      <p:sp>
        <p:nvSpPr>
          <p:cNvPr id="99" name="object 22"/>
          <p:cNvSpPr/>
          <p:nvPr/>
        </p:nvSpPr>
        <p:spPr>
          <a:xfrm>
            <a:off x="1248200" y="7443504"/>
            <a:ext cx="174473" cy="235562"/>
          </a:xfrm>
          <a:prstGeom prst="rect">
            <a:avLst/>
          </a:prstGeom>
          <a:blipFill>
            <a:blip r:embed="rId4" cstate="print"/>
            <a:stretch>
              <a:fillRect/>
            </a:stretch>
          </a:blipFill>
        </p:spPr>
        <p:txBody>
          <a:bodyPr wrap="square" lIns="0" tIns="0" rIns="0" bIns="0" rtlCol="0"/>
          <a:lstStyle/>
          <a:p>
            <a:endParaRPr>
              <a:latin typeface="BIZ UDPゴシック" panose="020B0400000000000000" pitchFamily="50" charset="-128"/>
              <a:ea typeface="BIZ UDPゴシック" panose="020B0400000000000000" pitchFamily="50" charset="-128"/>
            </a:endParaRPr>
          </a:p>
        </p:txBody>
      </p:sp>
      <p:sp>
        <p:nvSpPr>
          <p:cNvPr id="100" name="object 23"/>
          <p:cNvSpPr/>
          <p:nvPr/>
        </p:nvSpPr>
        <p:spPr>
          <a:xfrm>
            <a:off x="1251266" y="7446743"/>
            <a:ext cx="184150" cy="251460"/>
          </a:xfrm>
          <a:custGeom>
            <a:avLst/>
            <a:gdLst/>
            <a:ahLst/>
            <a:cxnLst/>
            <a:rect l="l" t="t" r="r" b="b"/>
            <a:pathLst>
              <a:path w="184150" h="251459">
                <a:moveTo>
                  <a:pt x="184043" y="0"/>
                </a:moveTo>
                <a:lnTo>
                  <a:pt x="0" y="250968"/>
                </a:lnTo>
              </a:path>
            </a:pathLst>
          </a:custGeom>
          <a:ln w="6477">
            <a:solidFill>
              <a:srgbClr val="FFFFFF"/>
            </a:solidFill>
          </a:ln>
        </p:spPr>
        <p:txBody>
          <a:bodyPr wrap="square" lIns="0" tIns="0" rIns="0" bIns="0" rtlCol="0"/>
          <a:lstStyle/>
          <a:p>
            <a:endParaRPr>
              <a:latin typeface="BIZ UDPゴシック" panose="020B0400000000000000" pitchFamily="50" charset="-128"/>
              <a:ea typeface="BIZ UDPゴシック" panose="020B0400000000000000" pitchFamily="50" charset="-128"/>
            </a:endParaRPr>
          </a:p>
        </p:txBody>
      </p:sp>
      <p:sp>
        <p:nvSpPr>
          <p:cNvPr id="101" name="object 24"/>
          <p:cNvSpPr/>
          <p:nvPr/>
        </p:nvSpPr>
        <p:spPr>
          <a:xfrm>
            <a:off x="1251093" y="7446743"/>
            <a:ext cx="200660" cy="273050"/>
          </a:xfrm>
          <a:custGeom>
            <a:avLst/>
            <a:gdLst/>
            <a:ahLst/>
            <a:cxnLst/>
            <a:rect l="l" t="t" r="r" b="b"/>
            <a:pathLst>
              <a:path w="200659" h="273050">
                <a:moveTo>
                  <a:pt x="200090" y="0"/>
                </a:moveTo>
                <a:lnTo>
                  <a:pt x="0" y="272850"/>
                </a:lnTo>
              </a:path>
            </a:pathLst>
          </a:custGeom>
          <a:ln w="6476">
            <a:solidFill>
              <a:srgbClr val="FFFFFF"/>
            </a:solidFill>
          </a:ln>
        </p:spPr>
        <p:txBody>
          <a:bodyPr wrap="square" lIns="0" tIns="0" rIns="0" bIns="0" rtlCol="0"/>
          <a:lstStyle/>
          <a:p>
            <a:endParaRPr>
              <a:latin typeface="BIZ UDPゴシック" panose="020B0400000000000000" pitchFamily="50" charset="-128"/>
              <a:ea typeface="BIZ UDPゴシック" panose="020B0400000000000000" pitchFamily="50" charset="-128"/>
            </a:endParaRPr>
          </a:p>
        </p:txBody>
      </p:sp>
      <p:sp>
        <p:nvSpPr>
          <p:cNvPr id="102" name="object 25"/>
          <p:cNvSpPr/>
          <p:nvPr/>
        </p:nvSpPr>
        <p:spPr>
          <a:xfrm>
            <a:off x="1250921" y="7446743"/>
            <a:ext cx="216535" cy="295275"/>
          </a:xfrm>
          <a:custGeom>
            <a:avLst/>
            <a:gdLst/>
            <a:ahLst/>
            <a:cxnLst/>
            <a:rect l="l" t="t" r="r" b="b"/>
            <a:pathLst>
              <a:path w="216534" h="295275">
                <a:moveTo>
                  <a:pt x="216138" y="0"/>
                </a:moveTo>
                <a:lnTo>
                  <a:pt x="0" y="294733"/>
                </a:lnTo>
              </a:path>
            </a:pathLst>
          </a:custGeom>
          <a:ln w="6477">
            <a:solidFill>
              <a:srgbClr val="FFFFFF"/>
            </a:solidFill>
          </a:ln>
        </p:spPr>
        <p:txBody>
          <a:bodyPr wrap="square" lIns="0" tIns="0" rIns="0" bIns="0" rtlCol="0"/>
          <a:lstStyle/>
          <a:p>
            <a:endParaRPr>
              <a:latin typeface="BIZ UDPゴシック" panose="020B0400000000000000" pitchFamily="50" charset="-128"/>
              <a:ea typeface="BIZ UDPゴシック" panose="020B0400000000000000" pitchFamily="50" charset="-128"/>
            </a:endParaRPr>
          </a:p>
        </p:txBody>
      </p:sp>
      <p:sp>
        <p:nvSpPr>
          <p:cNvPr id="103" name="object 26"/>
          <p:cNvSpPr/>
          <p:nvPr/>
        </p:nvSpPr>
        <p:spPr>
          <a:xfrm>
            <a:off x="1250749" y="7446743"/>
            <a:ext cx="232410" cy="316865"/>
          </a:xfrm>
          <a:custGeom>
            <a:avLst/>
            <a:gdLst/>
            <a:ahLst/>
            <a:cxnLst/>
            <a:rect l="l" t="t" r="r" b="b"/>
            <a:pathLst>
              <a:path w="232409" h="316865">
                <a:moveTo>
                  <a:pt x="232197" y="0"/>
                </a:moveTo>
                <a:lnTo>
                  <a:pt x="0" y="316622"/>
                </a:lnTo>
              </a:path>
            </a:pathLst>
          </a:custGeom>
          <a:ln w="6477">
            <a:solidFill>
              <a:srgbClr val="FFFFFF"/>
            </a:solidFill>
          </a:ln>
        </p:spPr>
        <p:txBody>
          <a:bodyPr wrap="square" lIns="0" tIns="0" rIns="0" bIns="0" rtlCol="0"/>
          <a:lstStyle/>
          <a:p>
            <a:endParaRPr>
              <a:latin typeface="BIZ UDPゴシック" panose="020B0400000000000000" pitchFamily="50" charset="-128"/>
              <a:ea typeface="BIZ UDPゴシック" panose="020B0400000000000000" pitchFamily="50" charset="-128"/>
            </a:endParaRPr>
          </a:p>
        </p:txBody>
      </p:sp>
      <p:sp>
        <p:nvSpPr>
          <p:cNvPr id="104" name="object 27"/>
          <p:cNvSpPr/>
          <p:nvPr/>
        </p:nvSpPr>
        <p:spPr>
          <a:xfrm>
            <a:off x="1250576" y="7446743"/>
            <a:ext cx="248285" cy="339090"/>
          </a:xfrm>
          <a:custGeom>
            <a:avLst/>
            <a:gdLst/>
            <a:ahLst/>
            <a:cxnLst/>
            <a:rect l="l" t="t" r="r" b="b"/>
            <a:pathLst>
              <a:path w="248284" h="339090">
                <a:moveTo>
                  <a:pt x="248244" y="0"/>
                </a:moveTo>
                <a:lnTo>
                  <a:pt x="0" y="338504"/>
                </a:lnTo>
              </a:path>
            </a:pathLst>
          </a:custGeom>
          <a:ln w="6477">
            <a:solidFill>
              <a:srgbClr val="FFFFFF"/>
            </a:solidFill>
          </a:ln>
        </p:spPr>
        <p:txBody>
          <a:bodyPr wrap="square" lIns="0" tIns="0" rIns="0" bIns="0" rtlCol="0"/>
          <a:lstStyle/>
          <a:p>
            <a:endParaRPr>
              <a:latin typeface="BIZ UDPゴシック" panose="020B0400000000000000" pitchFamily="50" charset="-128"/>
              <a:ea typeface="BIZ UDPゴシック" panose="020B0400000000000000" pitchFamily="50" charset="-128"/>
            </a:endParaRPr>
          </a:p>
        </p:txBody>
      </p:sp>
      <p:sp>
        <p:nvSpPr>
          <p:cNvPr id="105" name="object 28"/>
          <p:cNvSpPr/>
          <p:nvPr/>
        </p:nvSpPr>
        <p:spPr>
          <a:xfrm>
            <a:off x="1250404" y="7446743"/>
            <a:ext cx="264795" cy="360680"/>
          </a:xfrm>
          <a:custGeom>
            <a:avLst/>
            <a:gdLst/>
            <a:ahLst/>
            <a:cxnLst/>
            <a:rect l="l" t="t" r="r" b="b"/>
            <a:pathLst>
              <a:path w="264794" h="360679">
                <a:moveTo>
                  <a:pt x="264293" y="0"/>
                </a:moveTo>
                <a:lnTo>
                  <a:pt x="0" y="360399"/>
                </a:lnTo>
              </a:path>
            </a:pathLst>
          </a:custGeom>
          <a:ln w="6477">
            <a:solidFill>
              <a:srgbClr val="FFFFFF"/>
            </a:solidFill>
          </a:ln>
        </p:spPr>
        <p:txBody>
          <a:bodyPr wrap="square" lIns="0" tIns="0" rIns="0" bIns="0" rtlCol="0"/>
          <a:lstStyle/>
          <a:p>
            <a:endParaRPr>
              <a:latin typeface="BIZ UDPゴシック" panose="020B0400000000000000" pitchFamily="50" charset="-128"/>
              <a:ea typeface="BIZ UDPゴシック" panose="020B0400000000000000" pitchFamily="50" charset="-128"/>
            </a:endParaRPr>
          </a:p>
        </p:txBody>
      </p:sp>
      <p:sp>
        <p:nvSpPr>
          <p:cNvPr id="106" name="object 29"/>
          <p:cNvSpPr/>
          <p:nvPr/>
        </p:nvSpPr>
        <p:spPr>
          <a:xfrm>
            <a:off x="1250232" y="7446743"/>
            <a:ext cx="280670" cy="382905"/>
          </a:xfrm>
          <a:custGeom>
            <a:avLst/>
            <a:gdLst/>
            <a:ahLst/>
            <a:cxnLst/>
            <a:rect l="l" t="t" r="r" b="b"/>
            <a:pathLst>
              <a:path w="280669" h="382904">
                <a:moveTo>
                  <a:pt x="280340" y="0"/>
                </a:moveTo>
                <a:lnTo>
                  <a:pt x="0" y="382281"/>
                </a:lnTo>
              </a:path>
            </a:pathLst>
          </a:custGeom>
          <a:ln w="6477">
            <a:solidFill>
              <a:srgbClr val="FFFFFF"/>
            </a:solidFill>
          </a:ln>
        </p:spPr>
        <p:txBody>
          <a:bodyPr wrap="square" lIns="0" tIns="0" rIns="0" bIns="0" rtlCol="0"/>
          <a:lstStyle/>
          <a:p>
            <a:endParaRPr>
              <a:latin typeface="BIZ UDPゴシック" panose="020B0400000000000000" pitchFamily="50" charset="-128"/>
              <a:ea typeface="BIZ UDPゴシック" panose="020B0400000000000000" pitchFamily="50" charset="-128"/>
            </a:endParaRPr>
          </a:p>
        </p:txBody>
      </p:sp>
      <p:sp>
        <p:nvSpPr>
          <p:cNvPr id="107" name="object 30"/>
          <p:cNvSpPr/>
          <p:nvPr/>
        </p:nvSpPr>
        <p:spPr>
          <a:xfrm>
            <a:off x="1261412" y="7446743"/>
            <a:ext cx="285115" cy="389255"/>
          </a:xfrm>
          <a:custGeom>
            <a:avLst/>
            <a:gdLst/>
            <a:ahLst/>
            <a:cxnLst/>
            <a:rect l="l" t="t" r="r" b="b"/>
            <a:pathLst>
              <a:path w="285115" h="389254">
                <a:moveTo>
                  <a:pt x="285035" y="0"/>
                </a:moveTo>
                <a:lnTo>
                  <a:pt x="0" y="388683"/>
                </a:lnTo>
              </a:path>
            </a:pathLst>
          </a:custGeom>
          <a:ln w="6477">
            <a:solidFill>
              <a:srgbClr val="FFFFFF"/>
            </a:solidFill>
          </a:ln>
        </p:spPr>
        <p:txBody>
          <a:bodyPr wrap="square" lIns="0" tIns="0" rIns="0" bIns="0" rtlCol="0"/>
          <a:lstStyle/>
          <a:p>
            <a:endParaRPr>
              <a:latin typeface="BIZ UDPゴシック" panose="020B0400000000000000" pitchFamily="50" charset="-128"/>
              <a:ea typeface="BIZ UDPゴシック" panose="020B0400000000000000" pitchFamily="50" charset="-128"/>
            </a:endParaRPr>
          </a:p>
        </p:txBody>
      </p:sp>
      <p:sp>
        <p:nvSpPr>
          <p:cNvPr id="108" name="object 31"/>
          <p:cNvSpPr/>
          <p:nvPr/>
        </p:nvSpPr>
        <p:spPr>
          <a:xfrm>
            <a:off x="1277287" y="7451644"/>
            <a:ext cx="281940" cy="384175"/>
          </a:xfrm>
          <a:custGeom>
            <a:avLst/>
            <a:gdLst/>
            <a:ahLst/>
            <a:cxnLst/>
            <a:rect l="l" t="t" r="r" b="b"/>
            <a:pathLst>
              <a:path w="281940" h="384175">
                <a:moveTo>
                  <a:pt x="281440" y="0"/>
                </a:moveTo>
                <a:lnTo>
                  <a:pt x="0" y="383782"/>
                </a:lnTo>
              </a:path>
            </a:pathLst>
          </a:custGeom>
          <a:ln w="6477">
            <a:solidFill>
              <a:srgbClr val="FFFFFF"/>
            </a:solidFill>
          </a:ln>
        </p:spPr>
        <p:txBody>
          <a:bodyPr wrap="square" lIns="0" tIns="0" rIns="0" bIns="0" rtlCol="0"/>
          <a:lstStyle/>
          <a:p>
            <a:endParaRPr>
              <a:latin typeface="BIZ UDPゴシック" panose="020B0400000000000000" pitchFamily="50" charset="-128"/>
              <a:ea typeface="BIZ UDPゴシック" panose="020B0400000000000000" pitchFamily="50" charset="-128"/>
            </a:endParaRPr>
          </a:p>
        </p:txBody>
      </p:sp>
      <p:sp>
        <p:nvSpPr>
          <p:cNvPr id="109" name="object 32"/>
          <p:cNvSpPr/>
          <p:nvPr/>
        </p:nvSpPr>
        <p:spPr>
          <a:xfrm>
            <a:off x="1289926" y="7470068"/>
            <a:ext cx="272040" cy="368596"/>
          </a:xfrm>
          <a:prstGeom prst="rect">
            <a:avLst/>
          </a:prstGeom>
          <a:blipFill>
            <a:blip r:embed="rId5" cstate="print"/>
            <a:stretch>
              <a:fillRect/>
            </a:stretch>
          </a:blipFill>
        </p:spPr>
        <p:txBody>
          <a:bodyPr wrap="square" lIns="0" tIns="0" rIns="0" bIns="0" rtlCol="0"/>
          <a:lstStyle/>
          <a:p>
            <a:endParaRPr>
              <a:latin typeface="BIZ UDPゴシック" panose="020B0400000000000000" pitchFamily="50" charset="-128"/>
              <a:ea typeface="BIZ UDPゴシック" panose="020B0400000000000000" pitchFamily="50" charset="-128"/>
            </a:endParaRPr>
          </a:p>
        </p:txBody>
      </p:sp>
      <p:sp>
        <p:nvSpPr>
          <p:cNvPr id="110" name="object 33"/>
          <p:cNvSpPr/>
          <p:nvPr/>
        </p:nvSpPr>
        <p:spPr>
          <a:xfrm>
            <a:off x="676905" y="5356649"/>
            <a:ext cx="146685" cy="2756535"/>
          </a:xfrm>
          <a:custGeom>
            <a:avLst/>
            <a:gdLst/>
            <a:ahLst/>
            <a:cxnLst/>
            <a:rect l="l" t="t" r="r" b="b"/>
            <a:pathLst>
              <a:path w="146684" h="2756534">
                <a:moveTo>
                  <a:pt x="0" y="0"/>
                </a:moveTo>
                <a:lnTo>
                  <a:pt x="13627" y="1781822"/>
                </a:lnTo>
                <a:lnTo>
                  <a:pt x="146519" y="2418930"/>
                </a:lnTo>
                <a:lnTo>
                  <a:pt x="146519" y="2756192"/>
                </a:lnTo>
              </a:path>
            </a:pathLst>
          </a:custGeom>
          <a:ln w="3238">
            <a:solidFill>
              <a:srgbClr val="6D6E71"/>
            </a:solidFill>
          </a:ln>
        </p:spPr>
        <p:txBody>
          <a:bodyPr wrap="square" lIns="0" tIns="0" rIns="0" bIns="0" rtlCol="0"/>
          <a:lstStyle/>
          <a:p>
            <a:endParaRPr>
              <a:latin typeface="BIZ UDPゴシック" panose="020B0400000000000000" pitchFamily="50" charset="-128"/>
              <a:ea typeface="BIZ UDPゴシック" panose="020B0400000000000000" pitchFamily="50" charset="-128"/>
            </a:endParaRPr>
          </a:p>
        </p:txBody>
      </p:sp>
      <p:sp>
        <p:nvSpPr>
          <p:cNvPr id="111" name="object 34"/>
          <p:cNvSpPr/>
          <p:nvPr/>
        </p:nvSpPr>
        <p:spPr>
          <a:xfrm>
            <a:off x="676906" y="5554270"/>
            <a:ext cx="1390650" cy="231775"/>
          </a:xfrm>
          <a:custGeom>
            <a:avLst/>
            <a:gdLst/>
            <a:ahLst/>
            <a:cxnLst/>
            <a:rect l="l" t="t" r="r" b="b"/>
            <a:pathLst>
              <a:path w="1390650" h="231775">
                <a:moveTo>
                  <a:pt x="1390027" y="231673"/>
                </a:moveTo>
                <a:lnTo>
                  <a:pt x="824483" y="61315"/>
                </a:lnTo>
                <a:lnTo>
                  <a:pt x="449719" y="0"/>
                </a:lnTo>
                <a:lnTo>
                  <a:pt x="0" y="3390"/>
                </a:lnTo>
              </a:path>
            </a:pathLst>
          </a:custGeom>
          <a:ln w="3238">
            <a:solidFill>
              <a:srgbClr val="6D6E71"/>
            </a:solidFill>
          </a:ln>
        </p:spPr>
        <p:txBody>
          <a:bodyPr wrap="square" lIns="0" tIns="0" rIns="0" bIns="0" rtlCol="0"/>
          <a:lstStyle/>
          <a:p>
            <a:endParaRPr>
              <a:latin typeface="BIZ UDPゴシック" panose="020B0400000000000000" pitchFamily="50" charset="-128"/>
              <a:ea typeface="BIZ UDPゴシック" panose="020B0400000000000000" pitchFamily="50" charset="-128"/>
            </a:endParaRPr>
          </a:p>
        </p:txBody>
      </p:sp>
      <p:sp>
        <p:nvSpPr>
          <p:cNvPr id="112" name="object 35"/>
          <p:cNvSpPr/>
          <p:nvPr/>
        </p:nvSpPr>
        <p:spPr>
          <a:xfrm>
            <a:off x="1130037" y="5353252"/>
            <a:ext cx="3810" cy="545465"/>
          </a:xfrm>
          <a:custGeom>
            <a:avLst/>
            <a:gdLst/>
            <a:ahLst/>
            <a:cxnLst/>
            <a:rect l="l" t="t" r="r" b="b"/>
            <a:pathLst>
              <a:path w="3809" h="545464">
                <a:moveTo>
                  <a:pt x="0" y="0"/>
                </a:moveTo>
                <a:lnTo>
                  <a:pt x="3403" y="545109"/>
                </a:lnTo>
              </a:path>
            </a:pathLst>
          </a:custGeom>
          <a:ln w="3238">
            <a:solidFill>
              <a:srgbClr val="6D6E71"/>
            </a:solidFill>
          </a:ln>
        </p:spPr>
        <p:txBody>
          <a:bodyPr wrap="square" lIns="0" tIns="0" rIns="0" bIns="0" rtlCol="0"/>
          <a:lstStyle/>
          <a:p>
            <a:endParaRPr>
              <a:latin typeface="BIZ UDPゴシック" panose="020B0400000000000000" pitchFamily="50" charset="-128"/>
              <a:ea typeface="BIZ UDPゴシック" panose="020B0400000000000000" pitchFamily="50" charset="-128"/>
            </a:endParaRPr>
          </a:p>
        </p:txBody>
      </p:sp>
      <p:sp>
        <p:nvSpPr>
          <p:cNvPr id="113" name="object 36"/>
          <p:cNvSpPr/>
          <p:nvPr/>
        </p:nvSpPr>
        <p:spPr>
          <a:xfrm>
            <a:off x="680327" y="5867724"/>
            <a:ext cx="542290" cy="88900"/>
          </a:xfrm>
          <a:custGeom>
            <a:avLst/>
            <a:gdLst/>
            <a:ahLst/>
            <a:cxnLst/>
            <a:rect l="l" t="t" r="r" b="b"/>
            <a:pathLst>
              <a:path w="542290" h="88900">
                <a:moveTo>
                  <a:pt x="0" y="0"/>
                </a:moveTo>
                <a:lnTo>
                  <a:pt x="453110" y="30632"/>
                </a:lnTo>
                <a:lnTo>
                  <a:pt x="541680" y="88582"/>
                </a:lnTo>
              </a:path>
            </a:pathLst>
          </a:custGeom>
          <a:ln w="3238">
            <a:solidFill>
              <a:srgbClr val="6D6E71"/>
            </a:solidFill>
          </a:ln>
        </p:spPr>
        <p:txBody>
          <a:bodyPr wrap="square" lIns="0" tIns="0" rIns="0" bIns="0" rtlCol="0"/>
          <a:lstStyle/>
          <a:p>
            <a:endParaRPr>
              <a:latin typeface="BIZ UDPゴシック" panose="020B0400000000000000" pitchFamily="50" charset="-128"/>
              <a:ea typeface="BIZ UDPゴシック" panose="020B0400000000000000" pitchFamily="50" charset="-128"/>
            </a:endParaRPr>
          </a:p>
        </p:txBody>
      </p:sp>
      <p:sp>
        <p:nvSpPr>
          <p:cNvPr id="114" name="object 37"/>
          <p:cNvSpPr/>
          <p:nvPr/>
        </p:nvSpPr>
        <p:spPr>
          <a:xfrm>
            <a:off x="684697" y="5254503"/>
            <a:ext cx="974090" cy="1000760"/>
          </a:xfrm>
          <a:custGeom>
            <a:avLst/>
            <a:gdLst/>
            <a:ahLst/>
            <a:cxnLst/>
            <a:rect l="l" t="t" r="r" b="b"/>
            <a:pathLst>
              <a:path w="974089" h="1000760">
                <a:moveTo>
                  <a:pt x="974013" y="0"/>
                </a:moveTo>
                <a:lnTo>
                  <a:pt x="745147" y="524624"/>
                </a:lnTo>
                <a:lnTo>
                  <a:pt x="533908" y="701802"/>
                </a:lnTo>
                <a:lnTo>
                  <a:pt x="465759" y="783551"/>
                </a:lnTo>
                <a:lnTo>
                  <a:pt x="418071" y="878928"/>
                </a:lnTo>
                <a:lnTo>
                  <a:pt x="375920" y="925004"/>
                </a:lnTo>
                <a:lnTo>
                  <a:pt x="0" y="1000721"/>
                </a:lnTo>
              </a:path>
            </a:pathLst>
          </a:custGeom>
          <a:ln w="7200">
            <a:solidFill>
              <a:srgbClr val="6D6E71"/>
            </a:solidFill>
          </a:ln>
        </p:spPr>
        <p:txBody>
          <a:bodyPr wrap="square" lIns="0" tIns="0" rIns="0" bIns="0" rtlCol="0"/>
          <a:lstStyle/>
          <a:p>
            <a:endParaRPr>
              <a:latin typeface="BIZ UDPゴシック" panose="020B0400000000000000" pitchFamily="50" charset="-128"/>
              <a:ea typeface="BIZ UDPゴシック" panose="020B0400000000000000" pitchFamily="50" charset="-128"/>
            </a:endParaRPr>
          </a:p>
        </p:txBody>
      </p:sp>
      <p:sp>
        <p:nvSpPr>
          <p:cNvPr id="115" name="object 38"/>
          <p:cNvSpPr/>
          <p:nvPr/>
        </p:nvSpPr>
        <p:spPr>
          <a:xfrm>
            <a:off x="1252627" y="5637637"/>
            <a:ext cx="538480" cy="1143000"/>
          </a:xfrm>
          <a:custGeom>
            <a:avLst/>
            <a:gdLst/>
            <a:ahLst/>
            <a:cxnLst/>
            <a:rect l="l" t="t" r="r" b="b"/>
            <a:pathLst>
              <a:path w="538480" h="1143000">
                <a:moveTo>
                  <a:pt x="321983" y="0"/>
                </a:moveTo>
                <a:lnTo>
                  <a:pt x="538353" y="213017"/>
                </a:lnTo>
                <a:lnTo>
                  <a:pt x="22402" y="658368"/>
                </a:lnTo>
                <a:lnTo>
                  <a:pt x="0" y="1142898"/>
                </a:lnTo>
              </a:path>
            </a:pathLst>
          </a:custGeom>
          <a:ln w="3238">
            <a:solidFill>
              <a:srgbClr val="6D6E71"/>
            </a:solidFill>
          </a:ln>
        </p:spPr>
        <p:txBody>
          <a:bodyPr wrap="square" lIns="0" tIns="0" rIns="0" bIns="0" rtlCol="0"/>
          <a:lstStyle/>
          <a:p>
            <a:endParaRPr>
              <a:latin typeface="BIZ UDPゴシック" panose="020B0400000000000000" pitchFamily="50" charset="-128"/>
              <a:ea typeface="BIZ UDPゴシック" panose="020B0400000000000000" pitchFamily="50" charset="-128"/>
            </a:endParaRPr>
          </a:p>
        </p:txBody>
      </p:sp>
      <p:sp>
        <p:nvSpPr>
          <p:cNvPr id="116" name="object 39"/>
          <p:cNvSpPr/>
          <p:nvPr/>
        </p:nvSpPr>
        <p:spPr>
          <a:xfrm>
            <a:off x="1250195" y="6780538"/>
            <a:ext cx="2540" cy="464820"/>
          </a:xfrm>
          <a:custGeom>
            <a:avLst/>
            <a:gdLst/>
            <a:ahLst/>
            <a:cxnLst/>
            <a:rect l="l" t="t" r="r" b="b"/>
            <a:pathLst>
              <a:path w="2540" h="464820">
                <a:moveTo>
                  <a:pt x="2438" y="0"/>
                </a:moveTo>
                <a:lnTo>
                  <a:pt x="0" y="464781"/>
                </a:lnTo>
              </a:path>
            </a:pathLst>
          </a:custGeom>
          <a:ln w="3238">
            <a:solidFill>
              <a:srgbClr val="6D6E71"/>
            </a:solidFill>
            <a:prstDash val="sysDot"/>
          </a:ln>
        </p:spPr>
        <p:txBody>
          <a:bodyPr wrap="square" lIns="0" tIns="0" rIns="0" bIns="0" rtlCol="0"/>
          <a:lstStyle/>
          <a:p>
            <a:endParaRPr>
              <a:latin typeface="BIZ UDPゴシック" panose="020B0400000000000000" pitchFamily="50" charset="-128"/>
              <a:ea typeface="BIZ UDPゴシック" panose="020B0400000000000000" pitchFamily="50" charset="-128"/>
            </a:endParaRPr>
          </a:p>
        </p:txBody>
      </p:sp>
      <p:sp>
        <p:nvSpPr>
          <p:cNvPr id="117" name="object 40"/>
          <p:cNvSpPr/>
          <p:nvPr/>
        </p:nvSpPr>
        <p:spPr>
          <a:xfrm>
            <a:off x="1250195" y="7245314"/>
            <a:ext cx="2540" cy="177800"/>
          </a:xfrm>
          <a:custGeom>
            <a:avLst/>
            <a:gdLst/>
            <a:ahLst/>
            <a:cxnLst/>
            <a:rect l="l" t="t" r="r" b="b"/>
            <a:pathLst>
              <a:path w="2540" h="177800">
                <a:moveTo>
                  <a:pt x="2438" y="177279"/>
                </a:moveTo>
                <a:lnTo>
                  <a:pt x="0" y="0"/>
                </a:lnTo>
              </a:path>
            </a:pathLst>
          </a:custGeom>
          <a:ln w="3238">
            <a:solidFill>
              <a:srgbClr val="6D6E71"/>
            </a:solidFill>
          </a:ln>
        </p:spPr>
        <p:txBody>
          <a:bodyPr wrap="square" lIns="0" tIns="0" rIns="0" bIns="0" rtlCol="0"/>
          <a:lstStyle/>
          <a:p>
            <a:endParaRPr>
              <a:latin typeface="BIZ UDPゴシック" panose="020B0400000000000000" pitchFamily="50" charset="-128"/>
              <a:ea typeface="BIZ UDPゴシック" panose="020B0400000000000000" pitchFamily="50" charset="-128"/>
            </a:endParaRPr>
          </a:p>
        </p:txBody>
      </p:sp>
      <p:sp>
        <p:nvSpPr>
          <p:cNvPr id="118" name="object 41"/>
          <p:cNvSpPr/>
          <p:nvPr/>
        </p:nvSpPr>
        <p:spPr>
          <a:xfrm>
            <a:off x="1538855" y="6067924"/>
            <a:ext cx="54610" cy="2045335"/>
          </a:xfrm>
          <a:custGeom>
            <a:avLst/>
            <a:gdLst/>
            <a:ahLst/>
            <a:cxnLst/>
            <a:rect l="l" t="t" r="r" b="b"/>
            <a:pathLst>
              <a:path w="54609" h="2045334">
                <a:moveTo>
                  <a:pt x="0" y="0"/>
                </a:moveTo>
                <a:lnTo>
                  <a:pt x="40894" y="140500"/>
                </a:lnTo>
                <a:lnTo>
                  <a:pt x="54533" y="2044928"/>
                </a:lnTo>
              </a:path>
            </a:pathLst>
          </a:custGeom>
          <a:ln w="3238">
            <a:solidFill>
              <a:srgbClr val="6D6E71"/>
            </a:solidFill>
          </a:ln>
        </p:spPr>
        <p:txBody>
          <a:bodyPr wrap="square" lIns="0" tIns="0" rIns="0" bIns="0" rtlCol="0"/>
          <a:lstStyle/>
          <a:p>
            <a:endParaRPr>
              <a:latin typeface="BIZ UDPゴシック" panose="020B0400000000000000" pitchFamily="50" charset="-128"/>
              <a:ea typeface="BIZ UDPゴシック" panose="020B0400000000000000" pitchFamily="50" charset="-128"/>
            </a:endParaRPr>
          </a:p>
        </p:txBody>
      </p:sp>
      <p:sp>
        <p:nvSpPr>
          <p:cNvPr id="119" name="object 42"/>
          <p:cNvSpPr/>
          <p:nvPr/>
        </p:nvSpPr>
        <p:spPr>
          <a:xfrm>
            <a:off x="479310" y="7359899"/>
            <a:ext cx="2023745" cy="64769"/>
          </a:xfrm>
          <a:custGeom>
            <a:avLst/>
            <a:gdLst/>
            <a:ahLst/>
            <a:cxnLst/>
            <a:rect l="l" t="t" r="r" b="b"/>
            <a:pathLst>
              <a:path w="2023745" h="64770">
                <a:moveTo>
                  <a:pt x="0" y="0"/>
                </a:moveTo>
                <a:lnTo>
                  <a:pt x="459930" y="64744"/>
                </a:lnTo>
                <a:lnTo>
                  <a:pt x="2023237" y="54521"/>
                </a:lnTo>
              </a:path>
            </a:pathLst>
          </a:custGeom>
          <a:ln w="3238">
            <a:solidFill>
              <a:srgbClr val="6D6E71"/>
            </a:solidFill>
          </a:ln>
        </p:spPr>
        <p:txBody>
          <a:bodyPr wrap="square" lIns="0" tIns="0" rIns="0" bIns="0" rtlCol="0"/>
          <a:lstStyle/>
          <a:p>
            <a:endParaRPr>
              <a:latin typeface="BIZ UDPゴシック" panose="020B0400000000000000" pitchFamily="50" charset="-128"/>
              <a:ea typeface="BIZ UDPゴシック" panose="020B0400000000000000" pitchFamily="50" charset="-128"/>
            </a:endParaRPr>
          </a:p>
        </p:txBody>
      </p:sp>
      <p:sp>
        <p:nvSpPr>
          <p:cNvPr id="120" name="object 43"/>
          <p:cNvSpPr/>
          <p:nvPr/>
        </p:nvSpPr>
        <p:spPr>
          <a:xfrm>
            <a:off x="820003" y="7778980"/>
            <a:ext cx="2025650" cy="81915"/>
          </a:xfrm>
          <a:custGeom>
            <a:avLst/>
            <a:gdLst/>
            <a:ahLst/>
            <a:cxnLst/>
            <a:rect l="l" t="t" r="r" b="b"/>
            <a:pathLst>
              <a:path w="2025650" h="81915">
                <a:moveTo>
                  <a:pt x="0" y="81749"/>
                </a:moveTo>
                <a:lnTo>
                  <a:pt x="1742668" y="74955"/>
                </a:lnTo>
                <a:lnTo>
                  <a:pt x="2025434" y="0"/>
                </a:lnTo>
              </a:path>
            </a:pathLst>
          </a:custGeom>
          <a:ln w="3238">
            <a:solidFill>
              <a:srgbClr val="6D6E71"/>
            </a:solidFill>
          </a:ln>
        </p:spPr>
        <p:txBody>
          <a:bodyPr wrap="square" lIns="0" tIns="0" rIns="0" bIns="0" rtlCol="0"/>
          <a:lstStyle/>
          <a:p>
            <a:endParaRPr>
              <a:latin typeface="BIZ UDPゴシック" panose="020B0400000000000000" pitchFamily="50" charset="-128"/>
              <a:ea typeface="BIZ UDPゴシック" panose="020B0400000000000000" pitchFamily="50" charset="-128"/>
            </a:endParaRPr>
          </a:p>
        </p:txBody>
      </p:sp>
      <p:sp>
        <p:nvSpPr>
          <p:cNvPr id="121" name="object 44"/>
          <p:cNvSpPr/>
          <p:nvPr/>
        </p:nvSpPr>
        <p:spPr>
          <a:xfrm>
            <a:off x="1579749" y="6167515"/>
            <a:ext cx="487680" cy="41275"/>
          </a:xfrm>
          <a:custGeom>
            <a:avLst/>
            <a:gdLst/>
            <a:ahLst/>
            <a:cxnLst/>
            <a:rect l="l" t="t" r="r" b="b"/>
            <a:pathLst>
              <a:path w="487680" h="41275">
                <a:moveTo>
                  <a:pt x="487184" y="0"/>
                </a:moveTo>
                <a:lnTo>
                  <a:pt x="0" y="40906"/>
                </a:lnTo>
              </a:path>
            </a:pathLst>
          </a:custGeom>
          <a:ln w="3238">
            <a:solidFill>
              <a:srgbClr val="6D6E71"/>
            </a:solidFill>
          </a:ln>
        </p:spPr>
        <p:txBody>
          <a:bodyPr wrap="square" lIns="0" tIns="0" rIns="0" bIns="0" rtlCol="0"/>
          <a:lstStyle/>
          <a:p>
            <a:endParaRPr>
              <a:latin typeface="BIZ UDPゴシック" panose="020B0400000000000000" pitchFamily="50" charset="-128"/>
              <a:ea typeface="BIZ UDPゴシック" panose="020B0400000000000000" pitchFamily="50" charset="-128"/>
            </a:endParaRPr>
          </a:p>
        </p:txBody>
      </p:sp>
      <p:sp>
        <p:nvSpPr>
          <p:cNvPr id="122" name="object 45"/>
          <p:cNvSpPr/>
          <p:nvPr/>
        </p:nvSpPr>
        <p:spPr>
          <a:xfrm>
            <a:off x="789293" y="5947719"/>
            <a:ext cx="31115" cy="31115"/>
          </a:xfrm>
          <a:custGeom>
            <a:avLst/>
            <a:gdLst/>
            <a:ahLst/>
            <a:cxnLst/>
            <a:rect l="l" t="t" r="r" b="b"/>
            <a:pathLst>
              <a:path w="31115" h="31114">
                <a:moveTo>
                  <a:pt x="23863" y="0"/>
                </a:moveTo>
                <a:lnTo>
                  <a:pt x="6883" y="0"/>
                </a:lnTo>
                <a:lnTo>
                  <a:pt x="0" y="6870"/>
                </a:lnTo>
                <a:lnTo>
                  <a:pt x="0" y="23863"/>
                </a:lnTo>
                <a:lnTo>
                  <a:pt x="6883" y="30759"/>
                </a:lnTo>
                <a:lnTo>
                  <a:pt x="23863" y="30759"/>
                </a:lnTo>
                <a:lnTo>
                  <a:pt x="30759" y="23863"/>
                </a:lnTo>
                <a:lnTo>
                  <a:pt x="30759" y="6870"/>
                </a:lnTo>
                <a:lnTo>
                  <a:pt x="23863" y="0"/>
                </a:lnTo>
                <a:close/>
              </a:path>
            </a:pathLst>
          </a:custGeom>
          <a:solidFill>
            <a:srgbClr val="414042"/>
          </a:solidFill>
        </p:spPr>
        <p:txBody>
          <a:bodyPr wrap="square" lIns="0" tIns="0" rIns="0" bIns="0" rtlCol="0"/>
          <a:lstStyle/>
          <a:p>
            <a:endParaRPr>
              <a:latin typeface="BIZ UDPゴシック" panose="020B0400000000000000" pitchFamily="50" charset="-128"/>
              <a:ea typeface="BIZ UDPゴシック" panose="020B0400000000000000" pitchFamily="50" charset="-128"/>
            </a:endParaRPr>
          </a:p>
        </p:txBody>
      </p:sp>
      <p:sp>
        <p:nvSpPr>
          <p:cNvPr id="123" name="object 47"/>
          <p:cNvSpPr txBox="1"/>
          <p:nvPr/>
        </p:nvSpPr>
        <p:spPr>
          <a:xfrm>
            <a:off x="810653" y="5897296"/>
            <a:ext cx="345440" cy="243015"/>
          </a:xfrm>
          <a:prstGeom prst="rect">
            <a:avLst/>
          </a:prstGeom>
        </p:spPr>
        <p:txBody>
          <a:bodyPr vert="horz" wrap="square" lIns="0" tIns="12065" rIns="0" bIns="0" rtlCol="0">
            <a:spAutoFit/>
          </a:bodyPr>
          <a:lstStyle/>
          <a:p>
            <a:pPr marL="15875">
              <a:lnSpc>
                <a:spcPct val="100000"/>
              </a:lnSpc>
              <a:spcBef>
                <a:spcPts val="95"/>
              </a:spcBef>
            </a:pPr>
            <a:r>
              <a:rPr sz="500" b="0" spc="-5" dirty="0">
                <a:latin typeface="BIZ UDPゴシック" panose="020B0400000000000000" pitchFamily="50" charset="-128"/>
                <a:ea typeface="BIZ UDPゴシック" panose="020B0400000000000000" pitchFamily="50" charset="-128"/>
                <a:cs typeface="游ゴシック Light"/>
              </a:rPr>
              <a:t>八十二銀行</a:t>
            </a:r>
            <a:endParaRPr sz="500">
              <a:latin typeface="BIZ UDPゴシック" panose="020B0400000000000000" pitchFamily="50" charset="-128"/>
              <a:ea typeface="BIZ UDPゴシック" panose="020B0400000000000000" pitchFamily="50" charset="-128"/>
              <a:cs typeface="游ゴシック Light"/>
            </a:endParaRPr>
          </a:p>
          <a:p>
            <a:pPr marL="12700">
              <a:lnSpc>
                <a:spcPct val="100000"/>
              </a:lnSpc>
              <a:spcBef>
                <a:spcPts val="5"/>
              </a:spcBef>
            </a:pPr>
            <a:r>
              <a:rPr sz="500" b="0" spc="-55" dirty="0">
                <a:latin typeface="BIZ UDPゴシック" panose="020B0400000000000000" pitchFamily="50" charset="-128"/>
                <a:ea typeface="BIZ UDPゴシック" panose="020B0400000000000000" pitchFamily="50" charset="-128"/>
                <a:cs typeface="游ゴシック Light"/>
              </a:rPr>
              <a:t>Hachijuni</a:t>
            </a:r>
            <a:r>
              <a:rPr sz="500" b="0" spc="-100" dirty="0">
                <a:latin typeface="BIZ UDPゴシック" panose="020B0400000000000000" pitchFamily="50" charset="-128"/>
                <a:ea typeface="BIZ UDPゴシック" panose="020B0400000000000000" pitchFamily="50" charset="-128"/>
                <a:cs typeface="游ゴシック Light"/>
              </a:rPr>
              <a:t> </a:t>
            </a:r>
            <a:r>
              <a:rPr sz="500" b="0" spc="-80" dirty="0">
                <a:latin typeface="BIZ UDPゴシック" panose="020B0400000000000000" pitchFamily="50" charset="-128"/>
                <a:ea typeface="BIZ UDPゴシック" panose="020B0400000000000000" pitchFamily="50" charset="-128"/>
                <a:cs typeface="游ゴシック Light"/>
              </a:rPr>
              <a:t>Bank</a:t>
            </a:r>
            <a:endParaRPr sz="500">
              <a:latin typeface="BIZ UDPゴシック" panose="020B0400000000000000" pitchFamily="50" charset="-128"/>
              <a:ea typeface="BIZ UDPゴシック" panose="020B0400000000000000" pitchFamily="50" charset="-128"/>
              <a:cs typeface="游ゴシック Light"/>
            </a:endParaRPr>
          </a:p>
        </p:txBody>
      </p:sp>
      <p:sp>
        <p:nvSpPr>
          <p:cNvPr id="124" name="object 48"/>
          <p:cNvSpPr txBox="1"/>
          <p:nvPr/>
        </p:nvSpPr>
        <p:spPr>
          <a:xfrm>
            <a:off x="966800" y="6998513"/>
            <a:ext cx="636270" cy="227626"/>
          </a:xfrm>
          <a:prstGeom prst="rect">
            <a:avLst/>
          </a:prstGeom>
        </p:spPr>
        <p:txBody>
          <a:bodyPr vert="horz" wrap="square" lIns="0" tIns="12065" rIns="0" bIns="0" rtlCol="0">
            <a:spAutoFit/>
          </a:bodyPr>
          <a:lstStyle/>
          <a:p>
            <a:pPr algn="ctr">
              <a:lnSpc>
                <a:spcPts val="600"/>
              </a:lnSpc>
              <a:spcBef>
                <a:spcPts val="95"/>
              </a:spcBef>
            </a:pPr>
            <a:r>
              <a:rPr sz="500" b="0" spc="-5" dirty="0">
                <a:latin typeface="BIZ UDPゴシック" panose="020B0400000000000000" pitchFamily="50" charset="-128"/>
                <a:ea typeface="BIZ UDPゴシック" panose="020B0400000000000000" pitchFamily="50" charset="-128"/>
                <a:cs typeface="游ゴシック Light"/>
              </a:rPr>
              <a:t>ホ</a:t>
            </a:r>
            <a:r>
              <a:rPr sz="500" b="0" spc="-130" dirty="0">
                <a:latin typeface="BIZ UDPゴシック" panose="020B0400000000000000" pitchFamily="50" charset="-128"/>
                <a:ea typeface="BIZ UDPゴシック" panose="020B0400000000000000" pitchFamily="50" charset="-128"/>
                <a:cs typeface="游ゴシック Light"/>
              </a:rPr>
              <a:t>ク</a:t>
            </a:r>
            <a:r>
              <a:rPr sz="500" b="0" spc="-90" dirty="0">
                <a:latin typeface="BIZ UDPゴシック" panose="020B0400000000000000" pitchFamily="50" charset="-128"/>
                <a:ea typeface="BIZ UDPゴシック" panose="020B0400000000000000" pitchFamily="50" charset="-128"/>
                <a:cs typeface="游ゴシック Light"/>
              </a:rPr>
              <a:t>ト</a:t>
            </a:r>
            <a:r>
              <a:rPr sz="500" b="0" spc="-5" dirty="0">
                <a:latin typeface="BIZ UDPゴシック" panose="020B0400000000000000" pitchFamily="50" charset="-128"/>
                <a:ea typeface="BIZ UDPゴシック" panose="020B0400000000000000" pitchFamily="50" charset="-128"/>
                <a:cs typeface="游ゴシック Light"/>
              </a:rPr>
              <a:t>文化ホール</a:t>
            </a:r>
            <a:endParaRPr sz="500" dirty="0">
              <a:latin typeface="BIZ UDPゴシック" panose="020B0400000000000000" pitchFamily="50" charset="-128"/>
              <a:ea typeface="BIZ UDPゴシック" panose="020B0400000000000000" pitchFamily="50" charset="-128"/>
              <a:cs typeface="游ゴシック Light"/>
            </a:endParaRPr>
          </a:p>
          <a:p>
            <a:pPr algn="ctr">
              <a:lnSpc>
                <a:spcPts val="600"/>
              </a:lnSpc>
            </a:pPr>
            <a:r>
              <a:rPr sz="500" b="0" spc="-5" dirty="0">
                <a:latin typeface="BIZ UDPゴシック" panose="020B0400000000000000" pitchFamily="50" charset="-128"/>
                <a:ea typeface="BIZ UDPゴシック" panose="020B0400000000000000" pitchFamily="50" charset="-128"/>
                <a:cs typeface="游ゴシック Light"/>
              </a:rPr>
              <a:t>（</a:t>
            </a:r>
            <a:r>
              <a:rPr sz="500" b="0" spc="-80" dirty="0">
                <a:latin typeface="BIZ UDPゴシック" panose="020B0400000000000000" pitchFamily="50" charset="-128"/>
                <a:ea typeface="BIZ UDPゴシック" panose="020B0400000000000000" pitchFamily="50" charset="-128"/>
                <a:cs typeface="游ゴシック Light"/>
              </a:rPr>
              <a:t>長野県県民文化会館</a:t>
            </a:r>
            <a:r>
              <a:rPr sz="500" b="0" spc="-5" dirty="0">
                <a:latin typeface="BIZ UDPゴシック" panose="020B0400000000000000" pitchFamily="50" charset="-128"/>
                <a:ea typeface="BIZ UDPゴシック" panose="020B0400000000000000" pitchFamily="50" charset="-128"/>
                <a:cs typeface="游ゴシック Light"/>
              </a:rPr>
              <a:t>）</a:t>
            </a:r>
            <a:endParaRPr sz="500" dirty="0">
              <a:latin typeface="BIZ UDPゴシック" panose="020B0400000000000000" pitchFamily="50" charset="-128"/>
              <a:ea typeface="BIZ UDPゴシック" panose="020B0400000000000000" pitchFamily="50" charset="-128"/>
              <a:cs typeface="游ゴシック Light"/>
            </a:endParaRPr>
          </a:p>
          <a:p>
            <a:pPr marR="25400" algn="ctr">
              <a:lnSpc>
                <a:spcPct val="100000"/>
              </a:lnSpc>
              <a:spcBef>
                <a:spcPts val="5"/>
              </a:spcBef>
            </a:pPr>
            <a:r>
              <a:rPr sz="400" b="0" spc="10" dirty="0">
                <a:latin typeface="BIZ UDPゴシック" panose="020B0400000000000000" pitchFamily="50" charset="-128"/>
                <a:ea typeface="BIZ UDPゴシック" panose="020B0400000000000000" pitchFamily="50" charset="-128"/>
                <a:cs typeface="游ゴシック Light"/>
              </a:rPr>
              <a:t>Hokuto Culture</a:t>
            </a:r>
            <a:r>
              <a:rPr sz="400" b="0" spc="-15" dirty="0">
                <a:latin typeface="BIZ UDPゴシック" panose="020B0400000000000000" pitchFamily="50" charset="-128"/>
                <a:ea typeface="BIZ UDPゴシック" panose="020B0400000000000000" pitchFamily="50" charset="-128"/>
                <a:cs typeface="游ゴシック Light"/>
              </a:rPr>
              <a:t> </a:t>
            </a:r>
            <a:r>
              <a:rPr sz="400" b="0" spc="10" dirty="0">
                <a:latin typeface="BIZ UDPゴシック" panose="020B0400000000000000" pitchFamily="50" charset="-128"/>
                <a:ea typeface="BIZ UDPゴシック" panose="020B0400000000000000" pitchFamily="50" charset="-128"/>
                <a:cs typeface="游ゴシック Light"/>
              </a:rPr>
              <a:t>Hall </a:t>
            </a:r>
            <a:endParaRPr sz="400" dirty="0">
              <a:latin typeface="BIZ UDPゴシック" panose="020B0400000000000000" pitchFamily="50" charset="-128"/>
              <a:ea typeface="BIZ UDPゴシック" panose="020B0400000000000000" pitchFamily="50" charset="-128"/>
              <a:cs typeface="游ゴシック Light"/>
            </a:endParaRPr>
          </a:p>
        </p:txBody>
      </p:sp>
      <p:sp>
        <p:nvSpPr>
          <p:cNvPr id="125" name="object 49"/>
          <p:cNvSpPr txBox="1"/>
          <p:nvPr/>
        </p:nvSpPr>
        <p:spPr>
          <a:xfrm>
            <a:off x="2210992" y="7677307"/>
            <a:ext cx="196231" cy="89127"/>
          </a:xfrm>
          <a:prstGeom prst="rect">
            <a:avLst/>
          </a:prstGeom>
        </p:spPr>
        <p:txBody>
          <a:bodyPr vert="horz" wrap="square" lIns="0" tIns="12065" rIns="0" bIns="0" rtlCol="0">
            <a:spAutoFit/>
          </a:bodyPr>
          <a:lstStyle/>
          <a:p>
            <a:pPr marL="12700">
              <a:lnSpc>
                <a:spcPct val="100000"/>
              </a:lnSpc>
              <a:spcBef>
                <a:spcPts val="95"/>
              </a:spcBef>
            </a:pPr>
            <a:r>
              <a:rPr sz="500" b="0" spc="-10" dirty="0">
                <a:latin typeface="BIZ UDPゴシック" panose="020B0400000000000000" pitchFamily="50" charset="-128"/>
                <a:ea typeface="BIZ UDPゴシック" panose="020B0400000000000000" pitchFamily="50" charset="-128"/>
                <a:cs typeface="游ゴシック Light"/>
              </a:rPr>
              <a:t>NHK</a:t>
            </a:r>
            <a:endParaRPr sz="500" dirty="0">
              <a:latin typeface="BIZ UDPゴシック" panose="020B0400000000000000" pitchFamily="50" charset="-128"/>
              <a:ea typeface="BIZ UDPゴシック" panose="020B0400000000000000" pitchFamily="50" charset="-128"/>
              <a:cs typeface="游ゴシック Light"/>
            </a:endParaRPr>
          </a:p>
        </p:txBody>
      </p:sp>
      <p:sp>
        <p:nvSpPr>
          <p:cNvPr id="126" name="object 51"/>
          <p:cNvSpPr txBox="1"/>
          <p:nvPr/>
        </p:nvSpPr>
        <p:spPr>
          <a:xfrm rot="18110711">
            <a:off x="2365068" y="7567911"/>
            <a:ext cx="479362" cy="46166"/>
          </a:xfrm>
          <a:prstGeom prst="rect">
            <a:avLst/>
          </a:prstGeom>
        </p:spPr>
        <p:txBody>
          <a:bodyPr vert="horz" wrap="square" lIns="0" tIns="0" rIns="0" bIns="0" rtlCol="0">
            <a:spAutoFit/>
          </a:bodyPr>
          <a:lstStyle/>
          <a:p>
            <a:pPr>
              <a:lnSpc>
                <a:spcPct val="60000"/>
              </a:lnSpc>
            </a:pPr>
            <a:r>
              <a:rPr sz="500" b="0" spc="-10" dirty="0">
                <a:latin typeface="BIZ UDPゴシック" panose="020B0400000000000000" pitchFamily="50" charset="-128"/>
                <a:ea typeface="BIZ UDPゴシック" panose="020B0400000000000000" pitchFamily="50" charset="-128"/>
                <a:cs typeface="游ゴシック Light"/>
              </a:rPr>
              <a:t>国 </a:t>
            </a:r>
            <a:r>
              <a:rPr sz="500" b="0" spc="-5" dirty="0">
                <a:latin typeface="BIZ UDPゴシック" panose="020B0400000000000000" pitchFamily="50" charset="-128"/>
                <a:ea typeface="BIZ UDPゴシック" panose="020B0400000000000000" pitchFamily="50" charset="-128"/>
                <a:cs typeface="游ゴシック Light"/>
              </a:rPr>
              <a:t>道</a:t>
            </a:r>
            <a:r>
              <a:rPr lang="en-US" altLang="ja-JP" sz="500" b="0" spc="-5" dirty="0">
                <a:latin typeface="BIZ UDPゴシック" panose="020B0400000000000000" pitchFamily="50" charset="-128"/>
                <a:ea typeface="BIZ UDPゴシック" panose="020B0400000000000000" pitchFamily="50" charset="-128"/>
                <a:cs typeface="游ゴシック Light"/>
              </a:rPr>
              <a:t>18</a:t>
            </a:r>
            <a:r>
              <a:rPr sz="500" b="0" spc="-10" dirty="0">
                <a:latin typeface="BIZ UDPゴシック" panose="020B0400000000000000" pitchFamily="50" charset="-128"/>
                <a:ea typeface="BIZ UDPゴシック" panose="020B0400000000000000" pitchFamily="50" charset="-128"/>
                <a:cs typeface="游ゴシック Light"/>
              </a:rPr>
              <a:t>号 </a:t>
            </a:r>
            <a:r>
              <a:rPr sz="500" b="0" spc="-5" dirty="0">
                <a:latin typeface="BIZ UDPゴシック" panose="020B0400000000000000" pitchFamily="50" charset="-128"/>
                <a:ea typeface="BIZ UDPゴシック" panose="020B0400000000000000" pitchFamily="50" charset="-128"/>
                <a:cs typeface="游ゴシック Light"/>
              </a:rPr>
              <a:t>線</a:t>
            </a:r>
            <a:endParaRPr sz="500" dirty="0">
              <a:latin typeface="BIZ UDPゴシック" panose="020B0400000000000000" pitchFamily="50" charset="-128"/>
              <a:ea typeface="BIZ UDPゴシック" panose="020B0400000000000000" pitchFamily="50" charset="-128"/>
              <a:cs typeface="游ゴシック Light"/>
            </a:endParaRPr>
          </a:p>
        </p:txBody>
      </p:sp>
      <p:sp>
        <p:nvSpPr>
          <p:cNvPr id="127" name="object 52"/>
          <p:cNvSpPr txBox="1"/>
          <p:nvPr/>
        </p:nvSpPr>
        <p:spPr>
          <a:xfrm>
            <a:off x="1589931" y="7682861"/>
            <a:ext cx="649104" cy="159659"/>
          </a:xfrm>
          <a:prstGeom prst="rect">
            <a:avLst/>
          </a:prstGeom>
        </p:spPr>
        <p:txBody>
          <a:bodyPr vert="horz" wrap="square" lIns="0" tIns="20955" rIns="0" bIns="0" rtlCol="0">
            <a:spAutoFit/>
          </a:bodyPr>
          <a:lstStyle/>
          <a:p>
            <a:pPr marL="146685" algn="ctr">
              <a:lnSpc>
                <a:spcPct val="100000"/>
              </a:lnSpc>
            </a:pPr>
            <a:r>
              <a:rPr sz="500" b="0" spc="-5" dirty="0">
                <a:latin typeface="BIZ UDPゴシック" panose="020B0400000000000000" pitchFamily="50" charset="-128"/>
                <a:ea typeface="BIZ UDPゴシック" panose="020B0400000000000000" pitchFamily="50" charset="-128"/>
                <a:cs typeface="游ゴシック Light"/>
              </a:rPr>
              <a:t>ビッグハット</a:t>
            </a:r>
            <a:endParaRPr sz="500" dirty="0">
              <a:latin typeface="BIZ UDPゴシック" panose="020B0400000000000000" pitchFamily="50" charset="-128"/>
              <a:ea typeface="BIZ UDPゴシック" panose="020B0400000000000000" pitchFamily="50" charset="-128"/>
              <a:cs typeface="游ゴシック Light"/>
            </a:endParaRPr>
          </a:p>
          <a:p>
            <a:pPr marL="93345" algn="ctr">
              <a:lnSpc>
                <a:spcPct val="100000"/>
              </a:lnSpc>
            </a:pPr>
            <a:r>
              <a:rPr sz="400" b="0" spc="10" dirty="0">
                <a:latin typeface="BIZ UDPゴシック" panose="020B0400000000000000" pitchFamily="50" charset="-128"/>
                <a:ea typeface="BIZ UDPゴシック" panose="020B0400000000000000" pitchFamily="50" charset="-128"/>
                <a:cs typeface="游ゴシック Light"/>
              </a:rPr>
              <a:t>Big</a:t>
            </a:r>
            <a:r>
              <a:rPr sz="400" b="0" spc="-5" dirty="0">
                <a:latin typeface="BIZ UDPゴシック" panose="020B0400000000000000" pitchFamily="50" charset="-128"/>
                <a:ea typeface="BIZ UDPゴシック" panose="020B0400000000000000" pitchFamily="50" charset="-128"/>
                <a:cs typeface="游ゴシック Light"/>
              </a:rPr>
              <a:t> </a:t>
            </a:r>
            <a:r>
              <a:rPr sz="400" b="0" spc="10" dirty="0">
                <a:latin typeface="BIZ UDPゴシック" panose="020B0400000000000000" pitchFamily="50" charset="-128"/>
                <a:ea typeface="BIZ UDPゴシック" panose="020B0400000000000000" pitchFamily="50" charset="-128"/>
                <a:cs typeface="游ゴシック Light"/>
              </a:rPr>
              <a:t>Hat</a:t>
            </a:r>
            <a:endParaRPr sz="400" dirty="0">
              <a:latin typeface="BIZ UDPゴシック" panose="020B0400000000000000" pitchFamily="50" charset="-128"/>
              <a:ea typeface="BIZ UDPゴシック" panose="020B0400000000000000" pitchFamily="50" charset="-128"/>
              <a:cs typeface="游ゴシック Light"/>
            </a:endParaRPr>
          </a:p>
        </p:txBody>
      </p:sp>
      <p:sp>
        <p:nvSpPr>
          <p:cNvPr id="128" name="object 53"/>
          <p:cNvSpPr txBox="1"/>
          <p:nvPr/>
        </p:nvSpPr>
        <p:spPr>
          <a:xfrm>
            <a:off x="2222004" y="8068319"/>
            <a:ext cx="280676" cy="187231"/>
          </a:xfrm>
          <a:prstGeom prst="rect">
            <a:avLst/>
          </a:prstGeom>
        </p:spPr>
        <p:txBody>
          <a:bodyPr vert="horz" wrap="square" lIns="0" tIns="48260" rIns="0" bIns="0" rtlCol="0">
            <a:spAutoFit/>
          </a:bodyPr>
          <a:lstStyle/>
          <a:p>
            <a:pPr marL="12700">
              <a:lnSpc>
                <a:spcPct val="100000"/>
              </a:lnSpc>
            </a:pPr>
            <a:r>
              <a:rPr sz="500" b="0" spc="15" dirty="0">
                <a:latin typeface="BIZ UDPゴシック" panose="020B0400000000000000" pitchFamily="50" charset="-128"/>
                <a:ea typeface="BIZ UDPゴシック" panose="020B0400000000000000" pitchFamily="50" charset="-128"/>
                <a:cs typeface="游ゴシック Light"/>
              </a:rPr>
              <a:t>至上田</a:t>
            </a:r>
            <a:endParaRPr sz="500" dirty="0">
              <a:latin typeface="BIZ UDPゴシック" panose="020B0400000000000000" pitchFamily="50" charset="-128"/>
              <a:ea typeface="BIZ UDPゴシック" panose="020B0400000000000000" pitchFamily="50" charset="-128"/>
              <a:cs typeface="游ゴシック Light"/>
            </a:endParaRPr>
          </a:p>
          <a:p>
            <a:pPr marL="13335">
              <a:lnSpc>
                <a:spcPct val="100000"/>
              </a:lnSpc>
            </a:pPr>
            <a:r>
              <a:rPr sz="400" b="0" spc="10" dirty="0">
                <a:latin typeface="BIZ UDPゴシック" panose="020B0400000000000000" pitchFamily="50" charset="-128"/>
                <a:ea typeface="BIZ UDPゴシック" panose="020B0400000000000000" pitchFamily="50" charset="-128"/>
                <a:cs typeface="游ゴシック Light"/>
              </a:rPr>
              <a:t>To</a:t>
            </a:r>
            <a:r>
              <a:rPr sz="400" b="0" spc="-65" dirty="0">
                <a:latin typeface="BIZ UDPゴシック" panose="020B0400000000000000" pitchFamily="50" charset="-128"/>
                <a:ea typeface="BIZ UDPゴシック" panose="020B0400000000000000" pitchFamily="50" charset="-128"/>
                <a:cs typeface="游ゴシック Light"/>
              </a:rPr>
              <a:t> </a:t>
            </a:r>
            <a:r>
              <a:rPr sz="400" b="0" spc="10" dirty="0">
                <a:latin typeface="BIZ UDPゴシック" panose="020B0400000000000000" pitchFamily="50" charset="-128"/>
                <a:ea typeface="BIZ UDPゴシック" panose="020B0400000000000000" pitchFamily="50" charset="-128"/>
                <a:cs typeface="游ゴシック Light"/>
              </a:rPr>
              <a:t>Ueda</a:t>
            </a:r>
            <a:endParaRPr sz="400" dirty="0">
              <a:latin typeface="BIZ UDPゴシック" panose="020B0400000000000000" pitchFamily="50" charset="-128"/>
              <a:ea typeface="BIZ UDPゴシック" panose="020B0400000000000000" pitchFamily="50" charset="-128"/>
              <a:cs typeface="游ゴシック Light"/>
            </a:endParaRPr>
          </a:p>
        </p:txBody>
      </p:sp>
      <p:sp>
        <p:nvSpPr>
          <p:cNvPr id="129" name="object 55"/>
          <p:cNvSpPr txBox="1"/>
          <p:nvPr/>
        </p:nvSpPr>
        <p:spPr>
          <a:xfrm>
            <a:off x="2118841" y="5769927"/>
            <a:ext cx="423029" cy="153247"/>
          </a:xfrm>
          <a:prstGeom prst="rect">
            <a:avLst/>
          </a:prstGeom>
        </p:spPr>
        <p:txBody>
          <a:bodyPr vert="horz" wrap="square" lIns="0" tIns="14605" rIns="0" bIns="0" rtlCol="0">
            <a:spAutoFit/>
          </a:bodyPr>
          <a:lstStyle/>
          <a:p>
            <a:pPr marL="36195">
              <a:lnSpc>
                <a:spcPct val="100000"/>
              </a:lnSpc>
            </a:pPr>
            <a:r>
              <a:rPr sz="500" b="0" spc="15" dirty="0">
                <a:latin typeface="BIZ UDPゴシック" panose="020B0400000000000000" pitchFamily="50" charset="-128"/>
                <a:ea typeface="BIZ UDPゴシック" panose="020B0400000000000000" pitchFamily="50" charset="-128"/>
                <a:cs typeface="游ゴシック Light"/>
              </a:rPr>
              <a:t>至直江津</a:t>
            </a:r>
            <a:endParaRPr sz="500" dirty="0">
              <a:latin typeface="BIZ UDPゴシック" panose="020B0400000000000000" pitchFamily="50" charset="-128"/>
              <a:ea typeface="BIZ UDPゴシック" panose="020B0400000000000000" pitchFamily="50" charset="-128"/>
              <a:cs typeface="游ゴシック Light"/>
            </a:endParaRPr>
          </a:p>
          <a:p>
            <a:pPr marL="12700">
              <a:lnSpc>
                <a:spcPct val="100000"/>
              </a:lnSpc>
            </a:pPr>
            <a:r>
              <a:rPr sz="400" b="0" spc="10" dirty="0">
                <a:latin typeface="BIZ UDPゴシック" panose="020B0400000000000000" pitchFamily="50" charset="-128"/>
                <a:ea typeface="BIZ UDPゴシック" panose="020B0400000000000000" pitchFamily="50" charset="-128"/>
                <a:cs typeface="游ゴシック Light"/>
              </a:rPr>
              <a:t>To</a:t>
            </a:r>
            <a:r>
              <a:rPr sz="400" b="0" spc="-65" dirty="0">
                <a:latin typeface="BIZ UDPゴシック" panose="020B0400000000000000" pitchFamily="50" charset="-128"/>
                <a:ea typeface="BIZ UDPゴシック" panose="020B0400000000000000" pitchFamily="50" charset="-128"/>
                <a:cs typeface="游ゴシック Light"/>
              </a:rPr>
              <a:t> </a:t>
            </a:r>
            <a:r>
              <a:rPr sz="400" b="0" spc="10" dirty="0">
                <a:latin typeface="BIZ UDPゴシック" panose="020B0400000000000000" pitchFamily="50" charset="-128"/>
                <a:ea typeface="BIZ UDPゴシック" panose="020B0400000000000000" pitchFamily="50" charset="-128"/>
                <a:cs typeface="游ゴシック Light"/>
              </a:rPr>
              <a:t>Naoetsu</a:t>
            </a:r>
            <a:endParaRPr sz="400" dirty="0">
              <a:latin typeface="BIZ UDPゴシック" panose="020B0400000000000000" pitchFamily="50" charset="-128"/>
              <a:ea typeface="BIZ UDPゴシック" panose="020B0400000000000000" pitchFamily="50" charset="-128"/>
              <a:cs typeface="游ゴシック Light"/>
            </a:endParaRPr>
          </a:p>
        </p:txBody>
      </p:sp>
      <p:sp>
        <p:nvSpPr>
          <p:cNvPr id="130" name="object 56"/>
          <p:cNvSpPr txBox="1"/>
          <p:nvPr/>
        </p:nvSpPr>
        <p:spPr>
          <a:xfrm>
            <a:off x="2058799" y="5392030"/>
            <a:ext cx="433985" cy="153247"/>
          </a:xfrm>
          <a:prstGeom prst="rect">
            <a:avLst/>
          </a:prstGeom>
        </p:spPr>
        <p:txBody>
          <a:bodyPr vert="horz" wrap="square" lIns="0" tIns="14605" rIns="0" bIns="0" rtlCol="0">
            <a:spAutoFit/>
          </a:bodyPr>
          <a:lstStyle/>
          <a:p>
            <a:pPr marL="10160" algn="ctr">
              <a:lnSpc>
                <a:spcPct val="100000"/>
              </a:lnSpc>
            </a:pPr>
            <a:r>
              <a:rPr sz="500" b="0" spc="15" dirty="0">
                <a:latin typeface="BIZ UDPゴシック" panose="020B0400000000000000" pitchFamily="50" charset="-128"/>
                <a:ea typeface="BIZ UDPゴシック" panose="020B0400000000000000" pitchFamily="50" charset="-128"/>
                <a:cs typeface="游ゴシック Light"/>
              </a:rPr>
              <a:t>至金沢</a:t>
            </a:r>
            <a:endParaRPr sz="500" dirty="0">
              <a:latin typeface="BIZ UDPゴシック" panose="020B0400000000000000" pitchFamily="50" charset="-128"/>
              <a:ea typeface="BIZ UDPゴシック" panose="020B0400000000000000" pitchFamily="50" charset="-128"/>
              <a:cs typeface="游ゴシック Light"/>
            </a:endParaRPr>
          </a:p>
          <a:p>
            <a:pPr algn="ctr">
              <a:lnSpc>
                <a:spcPct val="100000"/>
              </a:lnSpc>
            </a:pPr>
            <a:r>
              <a:rPr sz="400" b="0" spc="10" dirty="0">
                <a:latin typeface="BIZ UDPゴシック" panose="020B0400000000000000" pitchFamily="50" charset="-128"/>
                <a:ea typeface="BIZ UDPゴシック" panose="020B0400000000000000" pitchFamily="50" charset="-128"/>
                <a:cs typeface="游ゴシック Light"/>
              </a:rPr>
              <a:t>To</a:t>
            </a:r>
            <a:r>
              <a:rPr sz="400" b="0" spc="-25" dirty="0">
                <a:latin typeface="BIZ UDPゴシック" panose="020B0400000000000000" pitchFamily="50" charset="-128"/>
                <a:ea typeface="BIZ UDPゴシック" panose="020B0400000000000000" pitchFamily="50" charset="-128"/>
                <a:cs typeface="游ゴシック Light"/>
              </a:rPr>
              <a:t> </a:t>
            </a:r>
            <a:r>
              <a:rPr sz="400" b="0" spc="10" dirty="0">
                <a:latin typeface="BIZ UDPゴシック" panose="020B0400000000000000" pitchFamily="50" charset="-128"/>
                <a:ea typeface="BIZ UDPゴシック" panose="020B0400000000000000" pitchFamily="50" charset="-128"/>
                <a:cs typeface="游ゴシック Light"/>
              </a:rPr>
              <a:t>Kanazawa</a:t>
            </a:r>
            <a:endParaRPr sz="400" dirty="0">
              <a:latin typeface="BIZ UDPゴシック" panose="020B0400000000000000" pitchFamily="50" charset="-128"/>
              <a:ea typeface="BIZ UDPゴシック" panose="020B0400000000000000" pitchFamily="50" charset="-128"/>
              <a:cs typeface="游ゴシック Light"/>
            </a:endParaRPr>
          </a:p>
        </p:txBody>
      </p:sp>
      <p:sp>
        <p:nvSpPr>
          <p:cNvPr id="131" name="object 57"/>
          <p:cNvSpPr txBox="1"/>
          <p:nvPr/>
        </p:nvSpPr>
        <p:spPr>
          <a:xfrm>
            <a:off x="256705" y="6304260"/>
            <a:ext cx="221615" cy="91692"/>
          </a:xfrm>
          <a:prstGeom prst="rect">
            <a:avLst/>
          </a:prstGeom>
        </p:spPr>
        <p:txBody>
          <a:bodyPr vert="horz" wrap="square" lIns="0" tIns="14605" rIns="0" bIns="0" rtlCol="0">
            <a:spAutoFit/>
          </a:bodyPr>
          <a:lstStyle/>
          <a:p>
            <a:pPr marL="12700">
              <a:lnSpc>
                <a:spcPct val="100000"/>
              </a:lnSpc>
              <a:spcBef>
                <a:spcPts val="115"/>
              </a:spcBef>
            </a:pPr>
            <a:r>
              <a:rPr sz="500" b="0" spc="15" dirty="0">
                <a:latin typeface="BIZ UDPゴシック" panose="020B0400000000000000" pitchFamily="50" charset="-128"/>
                <a:ea typeface="BIZ UDPゴシック" panose="020B0400000000000000" pitchFamily="50" charset="-128"/>
                <a:cs typeface="游ゴシック Light"/>
              </a:rPr>
              <a:t>至松本</a:t>
            </a:r>
            <a:endParaRPr sz="500" dirty="0">
              <a:latin typeface="BIZ UDPゴシック" panose="020B0400000000000000" pitchFamily="50" charset="-128"/>
              <a:ea typeface="BIZ UDPゴシック" panose="020B0400000000000000" pitchFamily="50" charset="-128"/>
              <a:cs typeface="游ゴシック Light"/>
            </a:endParaRPr>
          </a:p>
        </p:txBody>
      </p:sp>
      <p:sp>
        <p:nvSpPr>
          <p:cNvPr id="132" name="object 58"/>
          <p:cNvSpPr txBox="1"/>
          <p:nvPr/>
        </p:nvSpPr>
        <p:spPr>
          <a:xfrm>
            <a:off x="141834" y="6394583"/>
            <a:ext cx="518784" cy="76303"/>
          </a:xfrm>
          <a:prstGeom prst="rect">
            <a:avLst/>
          </a:prstGeom>
        </p:spPr>
        <p:txBody>
          <a:bodyPr vert="horz" wrap="square" lIns="0" tIns="14605" rIns="0" bIns="0" rtlCol="0">
            <a:spAutoFit/>
          </a:bodyPr>
          <a:lstStyle/>
          <a:p>
            <a:pPr marL="12700">
              <a:lnSpc>
                <a:spcPct val="100000"/>
              </a:lnSpc>
              <a:spcBef>
                <a:spcPts val="115"/>
              </a:spcBef>
            </a:pPr>
            <a:r>
              <a:rPr sz="400" b="0" spc="5" dirty="0">
                <a:latin typeface="BIZ UDPゴシック" panose="020B0400000000000000" pitchFamily="50" charset="-128"/>
                <a:ea typeface="BIZ UDPゴシック" panose="020B0400000000000000" pitchFamily="50" charset="-128"/>
                <a:cs typeface="游ゴシック Light"/>
              </a:rPr>
              <a:t>To</a:t>
            </a:r>
            <a:r>
              <a:rPr sz="400" b="0" spc="-35" dirty="0">
                <a:latin typeface="BIZ UDPゴシック" panose="020B0400000000000000" pitchFamily="50" charset="-128"/>
                <a:ea typeface="BIZ UDPゴシック" panose="020B0400000000000000" pitchFamily="50" charset="-128"/>
                <a:cs typeface="游ゴシック Light"/>
              </a:rPr>
              <a:t> </a:t>
            </a:r>
            <a:r>
              <a:rPr sz="400" b="0" spc="5" dirty="0">
                <a:latin typeface="BIZ UDPゴシック" panose="020B0400000000000000" pitchFamily="50" charset="-128"/>
                <a:ea typeface="BIZ UDPゴシック" panose="020B0400000000000000" pitchFamily="50" charset="-128"/>
                <a:cs typeface="游ゴシック Light"/>
              </a:rPr>
              <a:t>Matsumoto</a:t>
            </a:r>
            <a:endParaRPr sz="400" dirty="0">
              <a:latin typeface="BIZ UDPゴシック" panose="020B0400000000000000" pitchFamily="50" charset="-128"/>
              <a:ea typeface="BIZ UDPゴシック" panose="020B0400000000000000" pitchFamily="50" charset="-128"/>
              <a:cs typeface="游ゴシック Light"/>
            </a:endParaRPr>
          </a:p>
        </p:txBody>
      </p:sp>
      <p:sp>
        <p:nvSpPr>
          <p:cNvPr id="133" name="object 59"/>
          <p:cNvSpPr txBox="1"/>
          <p:nvPr/>
        </p:nvSpPr>
        <p:spPr>
          <a:xfrm rot="19200000">
            <a:off x="1386463" y="5580163"/>
            <a:ext cx="774604" cy="51296"/>
          </a:xfrm>
          <a:prstGeom prst="rect">
            <a:avLst/>
          </a:prstGeom>
        </p:spPr>
        <p:txBody>
          <a:bodyPr vert="horz" wrap="square" lIns="0" tIns="0" rIns="0" bIns="0" rtlCol="0">
            <a:spAutoFit/>
          </a:bodyPr>
          <a:lstStyle/>
          <a:p>
            <a:pPr>
              <a:lnSpc>
                <a:spcPts val="420"/>
              </a:lnSpc>
            </a:pPr>
            <a:r>
              <a:rPr sz="400" b="0" spc="15" dirty="0">
                <a:latin typeface="BIZ UDPゴシック" panose="020B0400000000000000" pitchFamily="50" charset="-128"/>
                <a:ea typeface="BIZ UDPゴシック" panose="020B0400000000000000" pitchFamily="50" charset="-128"/>
                <a:cs typeface="游ゴシック Light"/>
              </a:rPr>
              <a:t>しなの鉄道</a:t>
            </a:r>
            <a:r>
              <a:rPr sz="400" b="0" spc="-15" dirty="0">
                <a:latin typeface="BIZ UDPゴシック" panose="020B0400000000000000" pitchFamily="50" charset="-128"/>
                <a:ea typeface="BIZ UDPゴシック" panose="020B0400000000000000" pitchFamily="50" charset="-128"/>
                <a:cs typeface="游ゴシック Light"/>
              </a:rPr>
              <a:t> </a:t>
            </a:r>
            <a:r>
              <a:rPr sz="400" b="0" spc="5" dirty="0">
                <a:latin typeface="BIZ UDPゴシック" panose="020B0400000000000000" pitchFamily="50" charset="-128"/>
                <a:ea typeface="BIZ UDPゴシック" panose="020B0400000000000000" pitchFamily="50" charset="-128"/>
                <a:cs typeface="游ゴシック Light"/>
              </a:rPr>
              <a:t>Shinano</a:t>
            </a:r>
            <a:r>
              <a:rPr sz="400" b="0" spc="-10" dirty="0">
                <a:latin typeface="BIZ UDPゴシック" panose="020B0400000000000000" pitchFamily="50" charset="-128"/>
                <a:ea typeface="BIZ UDPゴシック" panose="020B0400000000000000" pitchFamily="50" charset="-128"/>
                <a:cs typeface="游ゴシック Light"/>
              </a:rPr>
              <a:t> </a:t>
            </a:r>
            <a:r>
              <a:rPr sz="400" b="0" spc="5" dirty="0">
                <a:latin typeface="BIZ UDPゴシック" panose="020B0400000000000000" pitchFamily="50" charset="-128"/>
                <a:ea typeface="BIZ UDPゴシック" panose="020B0400000000000000" pitchFamily="50" charset="-128"/>
                <a:cs typeface="游ゴシック Light"/>
              </a:rPr>
              <a:t>Railway</a:t>
            </a:r>
            <a:endParaRPr sz="400" dirty="0">
              <a:latin typeface="BIZ UDPゴシック" panose="020B0400000000000000" pitchFamily="50" charset="-128"/>
              <a:ea typeface="BIZ UDPゴシック" panose="020B0400000000000000" pitchFamily="50" charset="-128"/>
              <a:cs typeface="游ゴシック Light"/>
            </a:endParaRPr>
          </a:p>
        </p:txBody>
      </p:sp>
      <p:sp>
        <p:nvSpPr>
          <p:cNvPr id="134" name="object 60"/>
          <p:cNvSpPr txBox="1"/>
          <p:nvPr/>
        </p:nvSpPr>
        <p:spPr>
          <a:xfrm rot="19260000">
            <a:off x="1249867" y="5949269"/>
            <a:ext cx="143173" cy="51296"/>
          </a:xfrm>
          <a:prstGeom prst="rect">
            <a:avLst/>
          </a:prstGeom>
        </p:spPr>
        <p:txBody>
          <a:bodyPr vert="horz" wrap="square" lIns="0" tIns="0" rIns="0" bIns="0" rtlCol="0">
            <a:spAutoFit/>
          </a:bodyPr>
          <a:lstStyle/>
          <a:p>
            <a:pPr>
              <a:lnSpc>
                <a:spcPts val="355"/>
              </a:lnSpc>
            </a:pPr>
            <a:r>
              <a:rPr sz="350" b="0" spc="5" dirty="0">
                <a:latin typeface="BIZ UDPゴシック" panose="020B0400000000000000" pitchFamily="50" charset="-128"/>
                <a:ea typeface="BIZ UDPゴシック" panose="020B0400000000000000" pitchFamily="50" charset="-128"/>
                <a:cs typeface="游ゴシック Light"/>
              </a:rPr>
              <a:t>長野駅</a:t>
            </a:r>
            <a:endParaRPr sz="350" dirty="0">
              <a:latin typeface="BIZ UDPゴシック" panose="020B0400000000000000" pitchFamily="50" charset="-128"/>
              <a:ea typeface="BIZ UDPゴシック" panose="020B0400000000000000" pitchFamily="50" charset="-128"/>
              <a:cs typeface="游ゴシック Light"/>
            </a:endParaRPr>
          </a:p>
        </p:txBody>
      </p:sp>
      <p:sp>
        <p:nvSpPr>
          <p:cNvPr id="135" name="object 61"/>
          <p:cNvSpPr txBox="1"/>
          <p:nvPr/>
        </p:nvSpPr>
        <p:spPr>
          <a:xfrm rot="19260000">
            <a:off x="1237189" y="5985787"/>
            <a:ext cx="281154" cy="51296"/>
          </a:xfrm>
          <a:prstGeom prst="rect">
            <a:avLst/>
          </a:prstGeom>
        </p:spPr>
        <p:txBody>
          <a:bodyPr vert="horz" wrap="square" lIns="0" tIns="0" rIns="0" bIns="0" rtlCol="0">
            <a:spAutoFit/>
          </a:bodyPr>
          <a:lstStyle/>
          <a:p>
            <a:pPr>
              <a:lnSpc>
                <a:spcPts val="355"/>
              </a:lnSpc>
            </a:pPr>
            <a:r>
              <a:rPr sz="350" b="0" dirty="0">
                <a:latin typeface="BIZ UDPゴシック" panose="020B0400000000000000" pitchFamily="50" charset="-128"/>
                <a:ea typeface="BIZ UDPゴシック" panose="020B0400000000000000" pitchFamily="50" charset="-128"/>
                <a:cs typeface="游ゴシック Light"/>
              </a:rPr>
              <a:t>JR</a:t>
            </a:r>
            <a:r>
              <a:rPr sz="350" b="0" spc="-40" dirty="0">
                <a:latin typeface="BIZ UDPゴシック" panose="020B0400000000000000" pitchFamily="50" charset="-128"/>
                <a:ea typeface="BIZ UDPゴシック" panose="020B0400000000000000" pitchFamily="50" charset="-128"/>
                <a:cs typeface="游ゴシック Light"/>
              </a:rPr>
              <a:t> </a:t>
            </a:r>
            <a:r>
              <a:rPr sz="350" b="0" dirty="0">
                <a:latin typeface="BIZ UDPゴシック" panose="020B0400000000000000" pitchFamily="50" charset="-128"/>
                <a:ea typeface="BIZ UDPゴシック" panose="020B0400000000000000" pitchFamily="50" charset="-128"/>
                <a:cs typeface="游ゴシック Light"/>
              </a:rPr>
              <a:t>Nagano </a:t>
            </a:r>
            <a:endParaRPr sz="350" dirty="0">
              <a:latin typeface="BIZ UDPゴシック" panose="020B0400000000000000" pitchFamily="50" charset="-128"/>
              <a:ea typeface="BIZ UDPゴシック" panose="020B0400000000000000" pitchFamily="50" charset="-128"/>
              <a:cs typeface="游ゴシック Light"/>
            </a:endParaRPr>
          </a:p>
        </p:txBody>
      </p:sp>
      <p:sp>
        <p:nvSpPr>
          <p:cNvPr id="136" name="object 62"/>
          <p:cNvSpPr txBox="1"/>
          <p:nvPr/>
        </p:nvSpPr>
        <p:spPr>
          <a:xfrm rot="19380000">
            <a:off x="541774" y="6294386"/>
            <a:ext cx="632578" cy="51296"/>
          </a:xfrm>
          <a:prstGeom prst="rect">
            <a:avLst/>
          </a:prstGeom>
        </p:spPr>
        <p:txBody>
          <a:bodyPr vert="horz" wrap="square" lIns="0" tIns="0" rIns="0" bIns="0" rtlCol="0">
            <a:spAutoFit/>
          </a:bodyPr>
          <a:lstStyle/>
          <a:p>
            <a:pPr>
              <a:lnSpc>
                <a:spcPts val="420"/>
              </a:lnSpc>
            </a:pPr>
            <a:r>
              <a:rPr sz="400" b="0" spc="15" dirty="0">
                <a:latin typeface="BIZ UDPゴシック" panose="020B0400000000000000" pitchFamily="50" charset="-128"/>
                <a:ea typeface="BIZ UDPゴシック" panose="020B0400000000000000" pitchFamily="50" charset="-128"/>
                <a:cs typeface="游ゴシック Light"/>
              </a:rPr>
              <a:t>信越本線</a:t>
            </a:r>
            <a:r>
              <a:rPr sz="400" b="0" spc="5" dirty="0">
                <a:latin typeface="BIZ UDPゴシック" panose="020B0400000000000000" pitchFamily="50" charset="-128"/>
                <a:ea typeface="BIZ UDPゴシック" panose="020B0400000000000000" pitchFamily="50" charset="-128"/>
                <a:cs typeface="游ゴシック Light"/>
              </a:rPr>
              <a:t>Shinetsu</a:t>
            </a:r>
            <a:r>
              <a:rPr sz="400" b="0" spc="-35" dirty="0">
                <a:latin typeface="BIZ UDPゴシック" panose="020B0400000000000000" pitchFamily="50" charset="-128"/>
                <a:ea typeface="BIZ UDPゴシック" panose="020B0400000000000000" pitchFamily="50" charset="-128"/>
                <a:cs typeface="游ゴシック Light"/>
              </a:rPr>
              <a:t> </a:t>
            </a:r>
            <a:r>
              <a:rPr sz="400" b="0" spc="5" dirty="0">
                <a:latin typeface="BIZ UDPゴシック" panose="020B0400000000000000" pitchFamily="50" charset="-128"/>
                <a:ea typeface="BIZ UDPゴシック" panose="020B0400000000000000" pitchFamily="50" charset="-128"/>
                <a:cs typeface="游ゴシック Light"/>
              </a:rPr>
              <a:t>Line</a:t>
            </a:r>
            <a:endParaRPr sz="400" dirty="0">
              <a:latin typeface="BIZ UDPゴシック" panose="020B0400000000000000" pitchFamily="50" charset="-128"/>
              <a:ea typeface="BIZ UDPゴシック" panose="020B0400000000000000" pitchFamily="50" charset="-128"/>
              <a:cs typeface="游ゴシック Light"/>
            </a:endParaRPr>
          </a:p>
        </p:txBody>
      </p:sp>
      <p:sp>
        <p:nvSpPr>
          <p:cNvPr id="137" name="object 63"/>
          <p:cNvSpPr txBox="1"/>
          <p:nvPr/>
        </p:nvSpPr>
        <p:spPr>
          <a:xfrm rot="19380000">
            <a:off x="1041061" y="6028761"/>
            <a:ext cx="937238" cy="51296"/>
          </a:xfrm>
          <a:prstGeom prst="rect">
            <a:avLst/>
          </a:prstGeom>
        </p:spPr>
        <p:txBody>
          <a:bodyPr vert="horz" wrap="square" lIns="0" tIns="0" rIns="0" bIns="0" rtlCol="0">
            <a:spAutoFit/>
          </a:bodyPr>
          <a:lstStyle/>
          <a:p>
            <a:pPr>
              <a:lnSpc>
                <a:spcPts val="420"/>
              </a:lnSpc>
            </a:pPr>
            <a:r>
              <a:rPr sz="400" b="0" spc="15" dirty="0">
                <a:latin typeface="BIZ UDPゴシック" panose="020B0400000000000000" pitchFamily="50" charset="-128"/>
                <a:ea typeface="BIZ UDPゴシック" panose="020B0400000000000000" pitchFamily="50" charset="-128"/>
                <a:cs typeface="游ゴシック Light"/>
              </a:rPr>
              <a:t>北</a:t>
            </a:r>
            <a:r>
              <a:rPr sz="400" b="0" spc="5" dirty="0">
                <a:latin typeface="BIZ UDPゴシック" panose="020B0400000000000000" pitchFamily="50" charset="-128"/>
                <a:ea typeface="BIZ UDPゴシック" panose="020B0400000000000000" pitchFamily="50" charset="-128"/>
                <a:cs typeface="游ゴシック Light"/>
              </a:rPr>
              <a:t>陸</a:t>
            </a:r>
            <a:r>
              <a:rPr sz="400" b="0" spc="15" dirty="0">
                <a:latin typeface="BIZ UDPゴシック" panose="020B0400000000000000" pitchFamily="50" charset="-128"/>
                <a:ea typeface="BIZ UDPゴシック" panose="020B0400000000000000" pitchFamily="50" charset="-128"/>
                <a:cs typeface="游ゴシック Light"/>
              </a:rPr>
              <a:t>新幹線</a:t>
            </a:r>
            <a:r>
              <a:rPr sz="400" b="0" spc="-10" dirty="0">
                <a:latin typeface="BIZ UDPゴシック" panose="020B0400000000000000" pitchFamily="50" charset="-128"/>
                <a:ea typeface="BIZ UDPゴシック" panose="020B0400000000000000" pitchFamily="50" charset="-128"/>
                <a:cs typeface="游ゴシック Light"/>
              </a:rPr>
              <a:t> </a:t>
            </a:r>
            <a:r>
              <a:rPr sz="600" b="0" spc="7" baseline="6944" dirty="0">
                <a:latin typeface="BIZ UDPゴシック" panose="020B0400000000000000" pitchFamily="50" charset="-128"/>
                <a:ea typeface="BIZ UDPゴシック" panose="020B0400000000000000" pitchFamily="50" charset="-128"/>
                <a:cs typeface="游ゴシック Light"/>
              </a:rPr>
              <a:t>Hokuriku</a:t>
            </a:r>
            <a:r>
              <a:rPr sz="600" b="0" baseline="6944" dirty="0">
                <a:latin typeface="BIZ UDPゴシック" panose="020B0400000000000000" pitchFamily="50" charset="-128"/>
                <a:ea typeface="BIZ UDPゴシック" panose="020B0400000000000000" pitchFamily="50" charset="-128"/>
                <a:cs typeface="游ゴシック Light"/>
              </a:rPr>
              <a:t> </a:t>
            </a:r>
            <a:r>
              <a:rPr sz="600" b="0" spc="7" baseline="6944" dirty="0">
                <a:latin typeface="BIZ UDPゴシック" panose="020B0400000000000000" pitchFamily="50" charset="-128"/>
                <a:ea typeface="BIZ UDPゴシック" panose="020B0400000000000000" pitchFamily="50" charset="-128"/>
                <a:cs typeface="游ゴシック Light"/>
              </a:rPr>
              <a:t>Shinkansen</a:t>
            </a:r>
            <a:endParaRPr sz="600" baseline="6944" dirty="0">
              <a:latin typeface="BIZ UDPゴシック" panose="020B0400000000000000" pitchFamily="50" charset="-128"/>
              <a:ea typeface="BIZ UDPゴシック" panose="020B0400000000000000" pitchFamily="50" charset="-128"/>
              <a:cs typeface="游ゴシック Light"/>
            </a:endParaRPr>
          </a:p>
        </p:txBody>
      </p:sp>
      <p:sp>
        <p:nvSpPr>
          <p:cNvPr id="138" name="object 64"/>
          <p:cNvSpPr txBox="1"/>
          <p:nvPr/>
        </p:nvSpPr>
        <p:spPr>
          <a:xfrm rot="19200000">
            <a:off x="1749260" y="5808119"/>
            <a:ext cx="75884" cy="53340"/>
          </a:xfrm>
          <a:prstGeom prst="rect">
            <a:avLst/>
          </a:prstGeom>
        </p:spPr>
        <p:txBody>
          <a:bodyPr vert="horz" wrap="square" lIns="0" tIns="0" rIns="0" bIns="0" rtlCol="0">
            <a:spAutoFit/>
          </a:bodyPr>
          <a:lstStyle/>
          <a:p>
            <a:pPr>
              <a:lnSpc>
                <a:spcPts val="420"/>
              </a:lnSpc>
            </a:pPr>
            <a:r>
              <a:rPr sz="400" b="0" spc="15" dirty="0">
                <a:latin typeface="BIZ UDPゴシック" panose="020B0400000000000000" pitchFamily="50" charset="-128"/>
                <a:ea typeface="BIZ UDPゴシック" panose="020B0400000000000000" pitchFamily="50" charset="-128"/>
                <a:cs typeface="游ゴシック Light"/>
              </a:rPr>
              <a:t>し</a:t>
            </a:r>
            <a:endParaRPr sz="400">
              <a:latin typeface="BIZ UDPゴシック" panose="020B0400000000000000" pitchFamily="50" charset="-128"/>
              <a:ea typeface="BIZ UDPゴシック" panose="020B0400000000000000" pitchFamily="50" charset="-128"/>
              <a:cs typeface="游ゴシック Light"/>
            </a:endParaRPr>
          </a:p>
        </p:txBody>
      </p:sp>
      <p:sp>
        <p:nvSpPr>
          <p:cNvPr id="139" name="object 66"/>
          <p:cNvSpPr txBox="1"/>
          <p:nvPr/>
        </p:nvSpPr>
        <p:spPr>
          <a:xfrm>
            <a:off x="1316556" y="6865855"/>
            <a:ext cx="574451" cy="128881"/>
          </a:xfrm>
          <a:prstGeom prst="rect">
            <a:avLst/>
          </a:prstGeom>
        </p:spPr>
        <p:txBody>
          <a:bodyPr vert="horz" wrap="square" lIns="0" tIns="5715" rIns="0" bIns="0" rtlCol="0">
            <a:spAutoFit/>
          </a:bodyPr>
          <a:lstStyle/>
          <a:p>
            <a:pPr marL="25400">
              <a:lnSpc>
                <a:spcPct val="100000"/>
              </a:lnSpc>
            </a:pPr>
            <a:r>
              <a:rPr sz="400" b="0" spc="25" dirty="0" err="1">
                <a:latin typeface="BIZ UDPゴシック" panose="020B0400000000000000" pitchFamily="50" charset="-128"/>
                <a:ea typeface="BIZ UDPゴシック" panose="020B0400000000000000" pitchFamily="50" charset="-128"/>
                <a:cs typeface="游ゴシック Light"/>
              </a:rPr>
              <a:t>県立図書館</a:t>
            </a:r>
            <a:endParaRPr sz="400" dirty="0">
              <a:latin typeface="BIZ UDPゴシック" panose="020B0400000000000000" pitchFamily="50" charset="-128"/>
              <a:ea typeface="BIZ UDPゴシック" panose="020B0400000000000000" pitchFamily="50" charset="-128"/>
              <a:cs typeface="游ゴシック Light"/>
            </a:endParaRPr>
          </a:p>
          <a:p>
            <a:pPr marL="12700">
              <a:lnSpc>
                <a:spcPct val="100000"/>
              </a:lnSpc>
            </a:pPr>
            <a:r>
              <a:rPr sz="400" b="0" spc="10" dirty="0">
                <a:latin typeface="BIZ UDPゴシック" panose="020B0400000000000000" pitchFamily="50" charset="-128"/>
                <a:ea typeface="BIZ UDPゴシック" panose="020B0400000000000000" pitchFamily="50" charset="-128"/>
                <a:cs typeface="游ゴシック Light"/>
              </a:rPr>
              <a:t>Prefectural</a:t>
            </a:r>
            <a:r>
              <a:rPr sz="400" b="0" spc="-40" dirty="0">
                <a:latin typeface="BIZ UDPゴシック" panose="020B0400000000000000" pitchFamily="50" charset="-128"/>
                <a:ea typeface="BIZ UDPゴシック" panose="020B0400000000000000" pitchFamily="50" charset="-128"/>
                <a:cs typeface="游ゴシック Light"/>
              </a:rPr>
              <a:t> </a:t>
            </a:r>
            <a:r>
              <a:rPr sz="400" b="0" spc="10" dirty="0">
                <a:latin typeface="BIZ UDPゴシック" panose="020B0400000000000000" pitchFamily="50" charset="-128"/>
                <a:ea typeface="BIZ UDPゴシック" panose="020B0400000000000000" pitchFamily="50" charset="-128"/>
                <a:cs typeface="游ゴシック Light"/>
              </a:rPr>
              <a:t>Library</a:t>
            </a:r>
            <a:endParaRPr sz="400" dirty="0">
              <a:latin typeface="BIZ UDPゴシック" panose="020B0400000000000000" pitchFamily="50" charset="-128"/>
              <a:ea typeface="BIZ UDPゴシック" panose="020B0400000000000000" pitchFamily="50" charset="-128"/>
              <a:cs typeface="游ゴシック Light"/>
            </a:endParaRPr>
          </a:p>
        </p:txBody>
      </p:sp>
      <p:sp>
        <p:nvSpPr>
          <p:cNvPr id="140" name="object 67"/>
          <p:cNvSpPr txBox="1"/>
          <p:nvPr/>
        </p:nvSpPr>
        <p:spPr>
          <a:xfrm>
            <a:off x="2704355" y="7134882"/>
            <a:ext cx="360286" cy="180818"/>
          </a:xfrm>
          <a:prstGeom prst="rect">
            <a:avLst/>
          </a:prstGeom>
        </p:spPr>
        <p:txBody>
          <a:bodyPr vert="horz" wrap="square" lIns="0" tIns="29209" rIns="0" bIns="0" rtlCol="0">
            <a:spAutoFit/>
          </a:bodyPr>
          <a:lstStyle/>
          <a:p>
            <a:pPr marL="24130">
              <a:lnSpc>
                <a:spcPct val="100000"/>
              </a:lnSpc>
              <a:spcBef>
                <a:spcPts val="229"/>
              </a:spcBef>
            </a:pPr>
            <a:r>
              <a:rPr sz="500" b="0" spc="15" dirty="0">
                <a:latin typeface="BIZ UDPゴシック" panose="020B0400000000000000" pitchFamily="50" charset="-128"/>
                <a:ea typeface="BIZ UDPゴシック" panose="020B0400000000000000" pitchFamily="50" charset="-128"/>
                <a:cs typeface="游ゴシック Light"/>
              </a:rPr>
              <a:t>至直江津</a:t>
            </a:r>
            <a:endParaRPr sz="500" dirty="0">
              <a:latin typeface="BIZ UDPゴシック" panose="020B0400000000000000" pitchFamily="50" charset="-128"/>
              <a:ea typeface="BIZ UDPゴシック" panose="020B0400000000000000" pitchFamily="50" charset="-128"/>
              <a:cs typeface="游ゴシック Light"/>
            </a:endParaRPr>
          </a:p>
          <a:p>
            <a:pPr marL="12700">
              <a:lnSpc>
                <a:spcPct val="100000"/>
              </a:lnSpc>
              <a:spcBef>
                <a:spcPts val="130"/>
              </a:spcBef>
            </a:pPr>
            <a:r>
              <a:rPr sz="400" b="0" spc="10" dirty="0">
                <a:latin typeface="BIZ UDPゴシック" panose="020B0400000000000000" pitchFamily="50" charset="-128"/>
                <a:ea typeface="BIZ UDPゴシック" panose="020B0400000000000000" pitchFamily="50" charset="-128"/>
                <a:cs typeface="游ゴシック Light"/>
              </a:rPr>
              <a:t>To</a:t>
            </a:r>
            <a:r>
              <a:rPr sz="400" b="0" spc="-65" dirty="0">
                <a:latin typeface="BIZ UDPゴシック" panose="020B0400000000000000" pitchFamily="50" charset="-128"/>
                <a:ea typeface="BIZ UDPゴシック" panose="020B0400000000000000" pitchFamily="50" charset="-128"/>
                <a:cs typeface="游ゴシック Light"/>
              </a:rPr>
              <a:t> </a:t>
            </a:r>
            <a:r>
              <a:rPr sz="400" b="0" spc="10" dirty="0">
                <a:latin typeface="BIZ UDPゴシック" panose="020B0400000000000000" pitchFamily="50" charset="-128"/>
                <a:ea typeface="BIZ UDPゴシック" panose="020B0400000000000000" pitchFamily="50" charset="-128"/>
                <a:cs typeface="游ゴシック Light"/>
              </a:rPr>
              <a:t>Naoetsu</a:t>
            </a:r>
            <a:endParaRPr sz="400" dirty="0">
              <a:latin typeface="BIZ UDPゴシック" panose="020B0400000000000000" pitchFamily="50" charset="-128"/>
              <a:ea typeface="BIZ UDPゴシック" panose="020B0400000000000000" pitchFamily="50" charset="-128"/>
              <a:cs typeface="游ゴシック Light"/>
            </a:endParaRPr>
          </a:p>
        </p:txBody>
      </p:sp>
      <p:sp>
        <p:nvSpPr>
          <p:cNvPr id="141" name="object 68"/>
          <p:cNvSpPr txBox="1"/>
          <p:nvPr/>
        </p:nvSpPr>
        <p:spPr>
          <a:xfrm>
            <a:off x="72308" y="6471462"/>
            <a:ext cx="420847" cy="325730"/>
          </a:xfrm>
          <a:prstGeom prst="rect">
            <a:avLst/>
          </a:prstGeom>
        </p:spPr>
        <p:txBody>
          <a:bodyPr vert="horz" wrap="square" lIns="0" tIns="48260" rIns="0" bIns="0" rtlCol="0">
            <a:spAutoFit/>
          </a:bodyPr>
          <a:lstStyle/>
          <a:p>
            <a:pPr marL="12700">
              <a:lnSpc>
                <a:spcPct val="100000"/>
              </a:lnSpc>
            </a:pPr>
            <a:r>
              <a:rPr sz="500" b="0" spc="15" dirty="0">
                <a:latin typeface="BIZ UDPゴシック" panose="020B0400000000000000" pitchFamily="50" charset="-128"/>
                <a:ea typeface="BIZ UDPゴシック" panose="020B0400000000000000" pitchFamily="50" charset="-128"/>
                <a:cs typeface="游ゴシック Light"/>
              </a:rPr>
              <a:t>至篠ノ井</a:t>
            </a:r>
            <a:endParaRPr sz="500" dirty="0">
              <a:latin typeface="BIZ UDPゴシック" panose="020B0400000000000000" pitchFamily="50" charset="-128"/>
              <a:ea typeface="BIZ UDPゴシック" panose="020B0400000000000000" pitchFamily="50" charset="-128"/>
              <a:cs typeface="游ゴシック Light"/>
            </a:endParaRPr>
          </a:p>
          <a:p>
            <a:pPr marR="67945" algn="r">
              <a:lnSpc>
                <a:spcPct val="100000"/>
              </a:lnSpc>
            </a:pPr>
            <a:r>
              <a:rPr sz="400" b="0" spc="10" dirty="0">
                <a:latin typeface="BIZ UDPゴシック" panose="020B0400000000000000" pitchFamily="50" charset="-128"/>
                <a:ea typeface="BIZ UDPゴシック" panose="020B0400000000000000" pitchFamily="50" charset="-128"/>
                <a:cs typeface="游ゴシック Light"/>
              </a:rPr>
              <a:t>To</a:t>
            </a:r>
            <a:r>
              <a:rPr sz="400" b="0" spc="-70" dirty="0">
                <a:latin typeface="BIZ UDPゴシック" panose="020B0400000000000000" pitchFamily="50" charset="-128"/>
                <a:ea typeface="BIZ UDPゴシック" panose="020B0400000000000000" pitchFamily="50" charset="-128"/>
                <a:cs typeface="游ゴシック Light"/>
              </a:rPr>
              <a:t> </a:t>
            </a:r>
            <a:r>
              <a:rPr sz="400" b="0" spc="10" dirty="0">
                <a:latin typeface="BIZ UDPゴシック" panose="020B0400000000000000" pitchFamily="50" charset="-128"/>
                <a:ea typeface="BIZ UDPゴシック" panose="020B0400000000000000" pitchFamily="50" charset="-128"/>
                <a:cs typeface="游ゴシック Light"/>
              </a:rPr>
              <a:t>Shinonoi</a:t>
            </a:r>
            <a:endParaRPr sz="400" dirty="0">
              <a:latin typeface="BIZ UDPゴシック" panose="020B0400000000000000" pitchFamily="50" charset="-128"/>
              <a:ea typeface="BIZ UDPゴシック" panose="020B0400000000000000" pitchFamily="50" charset="-128"/>
              <a:cs typeface="游ゴシック Light"/>
            </a:endParaRPr>
          </a:p>
          <a:p>
            <a:pPr marL="152400">
              <a:lnSpc>
                <a:spcPct val="100000"/>
              </a:lnSpc>
            </a:pPr>
            <a:r>
              <a:rPr sz="500" b="0" spc="15" dirty="0">
                <a:latin typeface="BIZ UDPゴシック" panose="020B0400000000000000" pitchFamily="50" charset="-128"/>
                <a:ea typeface="BIZ UDPゴシック" panose="020B0400000000000000" pitchFamily="50" charset="-128"/>
                <a:cs typeface="游ゴシック Light"/>
              </a:rPr>
              <a:t>至上田</a:t>
            </a:r>
            <a:endParaRPr sz="500" dirty="0">
              <a:latin typeface="BIZ UDPゴシック" panose="020B0400000000000000" pitchFamily="50" charset="-128"/>
              <a:ea typeface="BIZ UDPゴシック" panose="020B0400000000000000" pitchFamily="50" charset="-128"/>
              <a:cs typeface="游ゴシック Light"/>
            </a:endParaRPr>
          </a:p>
          <a:p>
            <a:pPr marR="5080" algn="r">
              <a:lnSpc>
                <a:spcPct val="100000"/>
              </a:lnSpc>
            </a:pPr>
            <a:r>
              <a:rPr sz="400" b="0" spc="10" dirty="0">
                <a:latin typeface="BIZ UDPゴシック" panose="020B0400000000000000" pitchFamily="50" charset="-128"/>
                <a:ea typeface="BIZ UDPゴシック" panose="020B0400000000000000" pitchFamily="50" charset="-128"/>
                <a:cs typeface="游ゴシック Light"/>
              </a:rPr>
              <a:t>To</a:t>
            </a:r>
            <a:r>
              <a:rPr sz="400" b="0" spc="-65" dirty="0">
                <a:latin typeface="BIZ UDPゴシック" panose="020B0400000000000000" pitchFamily="50" charset="-128"/>
                <a:ea typeface="BIZ UDPゴシック" panose="020B0400000000000000" pitchFamily="50" charset="-128"/>
                <a:cs typeface="游ゴシック Light"/>
              </a:rPr>
              <a:t> </a:t>
            </a:r>
            <a:r>
              <a:rPr sz="400" b="0" spc="10" dirty="0">
                <a:latin typeface="BIZ UDPゴシック" panose="020B0400000000000000" pitchFamily="50" charset="-128"/>
                <a:ea typeface="BIZ UDPゴシック" panose="020B0400000000000000" pitchFamily="50" charset="-128"/>
                <a:cs typeface="游ゴシック Light"/>
              </a:rPr>
              <a:t>Ueda</a:t>
            </a:r>
            <a:endParaRPr sz="400" dirty="0">
              <a:latin typeface="BIZ UDPゴシック" panose="020B0400000000000000" pitchFamily="50" charset="-128"/>
              <a:ea typeface="BIZ UDPゴシック" panose="020B0400000000000000" pitchFamily="50" charset="-128"/>
              <a:cs typeface="游ゴシック Light"/>
            </a:endParaRPr>
          </a:p>
        </p:txBody>
      </p:sp>
      <p:sp>
        <p:nvSpPr>
          <p:cNvPr id="142" name="object 69"/>
          <p:cNvSpPr txBox="1"/>
          <p:nvPr/>
        </p:nvSpPr>
        <p:spPr>
          <a:xfrm rot="17640000">
            <a:off x="1333014" y="5523742"/>
            <a:ext cx="556161" cy="51296"/>
          </a:xfrm>
          <a:prstGeom prst="rect">
            <a:avLst/>
          </a:prstGeom>
        </p:spPr>
        <p:txBody>
          <a:bodyPr vert="horz" wrap="square" lIns="0" tIns="0" rIns="0" bIns="0" rtlCol="0">
            <a:spAutoFit/>
          </a:bodyPr>
          <a:lstStyle/>
          <a:p>
            <a:pPr>
              <a:lnSpc>
                <a:spcPts val="420"/>
              </a:lnSpc>
            </a:pPr>
            <a:r>
              <a:rPr sz="400" b="0" spc="5" dirty="0">
                <a:latin typeface="BIZ UDPゴシック" panose="020B0400000000000000" pitchFamily="50" charset="-128"/>
                <a:ea typeface="BIZ UDPゴシック" panose="020B0400000000000000" pitchFamily="50" charset="-128"/>
                <a:cs typeface="游ゴシック Light"/>
              </a:rPr>
              <a:t>    長 野 電 鉄 長 野 線</a:t>
            </a:r>
            <a:endParaRPr sz="400" dirty="0">
              <a:latin typeface="BIZ UDPゴシック" panose="020B0400000000000000" pitchFamily="50" charset="-128"/>
              <a:ea typeface="BIZ UDPゴシック" panose="020B0400000000000000" pitchFamily="50" charset="-128"/>
              <a:cs typeface="游ゴシック Light"/>
            </a:endParaRPr>
          </a:p>
        </p:txBody>
      </p:sp>
      <p:sp>
        <p:nvSpPr>
          <p:cNvPr id="143" name="object 70"/>
          <p:cNvSpPr txBox="1"/>
          <p:nvPr/>
        </p:nvSpPr>
        <p:spPr>
          <a:xfrm rot="17640000">
            <a:off x="1475692" y="5336896"/>
            <a:ext cx="539496" cy="102592"/>
          </a:xfrm>
          <a:prstGeom prst="rect">
            <a:avLst/>
          </a:prstGeom>
        </p:spPr>
        <p:txBody>
          <a:bodyPr vert="horz" wrap="square" lIns="0" tIns="0" rIns="0" bIns="0" rtlCol="0">
            <a:spAutoFit/>
          </a:bodyPr>
          <a:lstStyle/>
          <a:p>
            <a:pPr>
              <a:lnSpc>
                <a:spcPts val="420"/>
              </a:lnSpc>
            </a:pPr>
            <a:r>
              <a:rPr sz="400" b="0" dirty="0">
                <a:latin typeface="BIZ UDPゴシック" panose="020B0400000000000000" pitchFamily="50" charset="-128"/>
                <a:ea typeface="BIZ UDPゴシック" panose="020B0400000000000000" pitchFamily="50" charset="-128"/>
                <a:cs typeface="游ゴシック Light"/>
              </a:rPr>
              <a:t>Nagano </a:t>
            </a:r>
            <a:endParaRPr lang="en-US" sz="400" b="0" dirty="0">
              <a:latin typeface="BIZ UDPゴシック" panose="020B0400000000000000" pitchFamily="50" charset="-128"/>
              <a:ea typeface="BIZ UDPゴシック" panose="020B0400000000000000" pitchFamily="50" charset="-128"/>
              <a:cs typeface="游ゴシック Light"/>
            </a:endParaRPr>
          </a:p>
          <a:p>
            <a:pPr>
              <a:lnSpc>
                <a:spcPts val="420"/>
              </a:lnSpc>
            </a:pPr>
            <a:r>
              <a:rPr sz="400" b="0" dirty="0" err="1">
                <a:latin typeface="BIZ UDPゴシック" panose="020B0400000000000000" pitchFamily="50" charset="-128"/>
                <a:ea typeface="BIZ UDPゴシック" panose="020B0400000000000000" pitchFamily="50" charset="-128"/>
                <a:cs typeface="游ゴシック Light"/>
              </a:rPr>
              <a:t>Dentestu</a:t>
            </a:r>
            <a:r>
              <a:rPr sz="400" b="0" dirty="0">
                <a:latin typeface="BIZ UDPゴシック" panose="020B0400000000000000" pitchFamily="50" charset="-128"/>
                <a:ea typeface="BIZ UDPゴシック" panose="020B0400000000000000" pitchFamily="50" charset="-128"/>
                <a:cs typeface="游ゴシック Light"/>
              </a:rPr>
              <a:t> </a:t>
            </a:r>
            <a:r>
              <a:rPr sz="400" b="0" spc="5" dirty="0">
                <a:latin typeface="BIZ UDPゴシック" panose="020B0400000000000000" pitchFamily="50" charset="-128"/>
                <a:ea typeface="BIZ UDPゴシック" panose="020B0400000000000000" pitchFamily="50" charset="-128"/>
                <a:cs typeface="游ゴシック Light"/>
              </a:rPr>
              <a:t>Railway</a:t>
            </a:r>
            <a:endParaRPr sz="400" dirty="0">
              <a:latin typeface="BIZ UDPゴシック" panose="020B0400000000000000" pitchFamily="50" charset="-128"/>
              <a:ea typeface="BIZ UDPゴシック" panose="020B0400000000000000" pitchFamily="50" charset="-128"/>
              <a:cs typeface="游ゴシック Light"/>
            </a:endParaRPr>
          </a:p>
        </p:txBody>
      </p:sp>
      <p:sp>
        <p:nvSpPr>
          <p:cNvPr id="145" name="object 72"/>
          <p:cNvSpPr txBox="1"/>
          <p:nvPr/>
        </p:nvSpPr>
        <p:spPr>
          <a:xfrm rot="1200000">
            <a:off x="2739062" y="7399350"/>
            <a:ext cx="49890" cy="38472"/>
          </a:xfrm>
          <a:prstGeom prst="rect">
            <a:avLst/>
          </a:prstGeom>
        </p:spPr>
        <p:txBody>
          <a:bodyPr vert="horz" wrap="square" lIns="0" tIns="0" rIns="0" bIns="0" rtlCol="0">
            <a:spAutoFit/>
          </a:bodyPr>
          <a:lstStyle/>
          <a:p>
            <a:pPr>
              <a:lnSpc>
                <a:spcPts val="265"/>
              </a:lnSpc>
            </a:pPr>
            <a:r>
              <a:rPr sz="250" b="0" spc="5" dirty="0">
                <a:latin typeface="BIZ UDPゴシック" panose="020B0400000000000000" pitchFamily="50" charset="-128"/>
                <a:ea typeface="BIZ UDPゴシック" panose="020B0400000000000000" pitchFamily="50" charset="-128"/>
                <a:cs typeface="游ゴシック Light"/>
              </a:rPr>
              <a:t>18</a:t>
            </a:r>
            <a:endParaRPr sz="250">
              <a:latin typeface="BIZ UDPゴシック" panose="020B0400000000000000" pitchFamily="50" charset="-128"/>
              <a:ea typeface="BIZ UDPゴシック" panose="020B0400000000000000" pitchFamily="50" charset="-128"/>
              <a:cs typeface="游ゴシック Light"/>
            </a:endParaRPr>
          </a:p>
        </p:txBody>
      </p:sp>
      <p:sp>
        <p:nvSpPr>
          <p:cNvPr id="146" name="object 73"/>
          <p:cNvSpPr txBox="1"/>
          <p:nvPr/>
        </p:nvSpPr>
        <p:spPr>
          <a:xfrm rot="21360000">
            <a:off x="559808" y="6287386"/>
            <a:ext cx="49424" cy="38472"/>
          </a:xfrm>
          <a:prstGeom prst="rect">
            <a:avLst/>
          </a:prstGeom>
        </p:spPr>
        <p:txBody>
          <a:bodyPr vert="horz" wrap="square" lIns="0" tIns="0" rIns="0" bIns="0" rtlCol="0">
            <a:spAutoFit/>
          </a:bodyPr>
          <a:lstStyle/>
          <a:p>
            <a:pPr>
              <a:lnSpc>
                <a:spcPts val="265"/>
              </a:lnSpc>
            </a:pPr>
            <a:r>
              <a:rPr sz="250" b="0" dirty="0">
                <a:latin typeface="BIZ UDPゴシック" panose="020B0400000000000000" pitchFamily="50" charset="-128"/>
                <a:ea typeface="BIZ UDPゴシック" panose="020B0400000000000000" pitchFamily="50" charset="-128"/>
                <a:cs typeface="游ゴシック Light"/>
              </a:rPr>
              <a:t>1</a:t>
            </a:r>
            <a:r>
              <a:rPr sz="250" b="0" spc="5" dirty="0">
                <a:latin typeface="BIZ UDPゴシック" panose="020B0400000000000000" pitchFamily="50" charset="-128"/>
                <a:ea typeface="BIZ UDPゴシック" panose="020B0400000000000000" pitchFamily="50" charset="-128"/>
                <a:cs typeface="游ゴシック Light"/>
              </a:rPr>
              <a:t>9</a:t>
            </a:r>
            <a:endParaRPr sz="250" dirty="0">
              <a:latin typeface="BIZ UDPゴシック" panose="020B0400000000000000" pitchFamily="50" charset="-128"/>
              <a:ea typeface="BIZ UDPゴシック" panose="020B0400000000000000" pitchFamily="50" charset="-128"/>
              <a:cs typeface="游ゴシック Light"/>
            </a:endParaRPr>
          </a:p>
        </p:txBody>
      </p:sp>
      <p:sp>
        <p:nvSpPr>
          <p:cNvPr id="147" name="object 74"/>
          <p:cNvSpPr txBox="1"/>
          <p:nvPr/>
        </p:nvSpPr>
        <p:spPr>
          <a:xfrm>
            <a:off x="213932" y="6129760"/>
            <a:ext cx="346445" cy="167354"/>
          </a:xfrm>
          <a:prstGeom prst="rect">
            <a:avLst/>
          </a:prstGeom>
        </p:spPr>
        <p:txBody>
          <a:bodyPr vert="horz" wrap="square" lIns="0" tIns="36195" rIns="0" bIns="0" rtlCol="0">
            <a:spAutoFit/>
          </a:bodyPr>
          <a:lstStyle/>
          <a:p>
            <a:pPr marL="12700">
              <a:lnSpc>
                <a:spcPct val="100000"/>
              </a:lnSpc>
            </a:pPr>
            <a:r>
              <a:rPr sz="450" b="0" spc="30" dirty="0">
                <a:latin typeface="BIZ UDPゴシック" panose="020B0400000000000000" pitchFamily="50" charset="-128"/>
                <a:ea typeface="BIZ UDPゴシック" panose="020B0400000000000000" pitchFamily="50" charset="-128"/>
                <a:cs typeface="游ゴシック Light"/>
              </a:rPr>
              <a:t>国道19号</a:t>
            </a:r>
            <a:endParaRPr sz="450" dirty="0">
              <a:latin typeface="BIZ UDPゴシック" panose="020B0400000000000000" pitchFamily="50" charset="-128"/>
              <a:ea typeface="BIZ UDPゴシック" panose="020B0400000000000000" pitchFamily="50" charset="-128"/>
              <a:cs typeface="游ゴシック Light"/>
            </a:endParaRPr>
          </a:p>
          <a:p>
            <a:pPr marL="33020">
              <a:lnSpc>
                <a:spcPct val="100000"/>
              </a:lnSpc>
            </a:pPr>
            <a:r>
              <a:rPr sz="400" b="0" spc="15" dirty="0">
                <a:latin typeface="BIZ UDPゴシック" panose="020B0400000000000000" pitchFamily="50" charset="-128"/>
                <a:ea typeface="BIZ UDPゴシック" panose="020B0400000000000000" pitchFamily="50" charset="-128"/>
                <a:cs typeface="游ゴシック Light"/>
              </a:rPr>
              <a:t>Route19</a:t>
            </a:r>
            <a:endParaRPr sz="400" dirty="0">
              <a:latin typeface="BIZ UDPゴシック" panose="020B0400000000000000" pitchFamily="50" charset="-128"/>
              <a:ea typeface="BIZ UDPゴシック" panose="020B0400000000000000" pitchFamily="50" charset="-128"/>
              <a:cs typeface="游ゴシック Light"/>
            </a:endParaRPr>
          </a:p>
        </p:txBody>
      </p:sp>
      <p:sp>
        <p:nvSpPr>
          <p:cNvPr id="148" name="object 55"/>
          <p:cNvSpPr txBox="1"/>
          <p:nvPr/>
        </p:nvSpPr>
        <p:spPr>
          <a:xfrm>
            <a:off x="1955040" y="5202697"/>
            <a:ext cx="423029" cy="153247"/>
          </a:xfrm>
          <a:prstGeom prst="rect">
            <a:avLst/>
          </a:prstGeom>
        </p:spPr>
        <p:txBody>
          <a:bodyPr vert="horz" wrap="square" lIns="0" tIns="14605" rIns="0" bIns="0" rtlCol="0">
            <a:spAutoFit/>
          </a:bodyPr>
          <a:lstStyle/>
          <a:p>
            <a:pPr marL="36195">
              <a:lnSpc>
                <a:spcPct val="100000"/>
              </a:lnSpc>
            </a:pPr>
            <a:r>
              <a:rPr sz="500" b="0" spc="15" dirty="0">
                <a:latin typeface="BIZ UDPゴシック" panose="020B0400000000000000" pitchFamily="50" charset="-128"/>
                <a:ea typeface="BIZ UDPゴシック" panose="020B0400000000000000" pitchFamily="50" charset="-128"/>
                <a:cs typeface="游ゴシック Light"/>
              </a:rPr>
              <a:t>至直江津</a:t>
            </a:r>
            <a:endParaRPr sz="500" dirty="0">
              <a:latin typeface="BIZ UDPゴシック" panose="020B0400000000000000" pitchFamily="50" charset="-128"/>
              <a:ea typeface="BIZ UDPゴシック" panose="020B0400000000000000" pitchFamily="50" charset="-128"/>
              <a:cs typeface="游ゴシック Light"/>
            </a:endParaRPr>
          </a:p>
          <a:p>
            <a:pPr marL="12700">
              <a:lnSpc>
                <a:spcPct val="100000"/>
              </a:lnSpc>
            </a:pPr>
            <a:r>
              <a:rPr sz="400" b="0" spc="10" dirty="0">
                <a:latin typeface="BIZ UDPゴシック" panose="020B0400000000000000" pitchFamily="50" charset="-128"/>
                <a:ea typeface="BIZ UDPゴシック" panose="020B0400000000000000" pitchFamily="50" charset="-128"/>
                <a:cs typeface="游ゴシック Light"/>
              </a:rPr>
              <a:t>To</a:t>
            </a:r>
            <a:r>
              <a:rPr sz="400" b="0" spc="-65" dirty="0">
                <a:latin typeface="BIZ UDPゴシック" panose="020B0400000000000000" pitchFamily="50" charset="-128"/>
                <a:ea typeface="BIZ UDPゴシック" panose="020B0400000000000000" pitchFamily="50" charset="-128"/>
                <a:cs typeface="游ゴシック Light"/>
              </a:rPr>
              <a:t> </a:t>
            </a:r>
            <a:r>
              <a:rPr sz="400" b="0" spc="10" dirty="0">
                <a:latin typeface="BIZ UDPゴシック" panose="020B0400000000000000" pitchFamily="50" charset="-128"/>
                <a:ea typeface="BIZ UDPゴシック" panose="020B0400000000000000" pitchFamily="50" charset="-128"/>
                <a:cs typeface="游ゴシック Light"/>
              </a:rPr>
              <a:t>Naoetsu</a:t>
            </a:r>
            <a:endParaRPr sz="400" dirty="0">
              <a:latin typeface="BIZ UDPゴシック" panose="020B0400000000000000" pitchFamily="50" charset="-128"/>
              <a:ea typeface="BIZ UDPゴシック" panose="020B0400000000000000" pitchFamily="50" charset="-128"/>
              <a:cs typeface="游ゴシック Light"/>
            </a:endParaRPr>
          </a:p>
        </p:txBody>
      </p:sp>
      <p:sp>
        <p:nvSpPr>
          <p:cNvPr id="149" name="object 52"/>
          <p:cNvSpPr txBox="1"/>
          <p:nvPr/>
        </p:nvSpPr>
        <p:spPr>
          <a:xfrm>
            <a:off x="1495592" y="7862407"/>
            <a:ext cx="649104" cy="172483"/>
          </a:xfrm>
          <a:prstGeom prst="rect">
            <a:avLst/>
          </a:prstGeom>
        </p:spPr>
        <p:txBody>
          <a:bodyPr vert="horz" wrap="square" lIns="0" tIns="20955" rIns="0" bIns="0" rtlCol="0">
            <a:spAutoFit/>
          </a:bodyPr>
          <a:lstStyle/>
          <a:p>
            <a:pPr marR="76200" algn="ctr">
              <a:lnSpc>
                <a:spcPct val="100000"/>
              </a:lnSpc>
              <a:spcBef>
                <a:spcPts val="220"/>
              </a:spcBef>
            </a:pPr>
            <a:r>
              <a:rPr sz="500" b="0" spc="-5" dirty="0" err="1">
                <a:latin typeface="BIZ UDPゴシック" panose="020B0400000000000000" pitchFamily="50" charset="-128"/>
                <a:ea typeface="BIZ UDPゴシック" panose="020B0400000000000000" pitchFamily="50" charset="-128"/>
                <a:cs typeface="游ゴシック Light"/>
              </a:rPr>
              <a:t>長野赤十字病院</a:t>
            </a:r>
            <a:endParaRPr sz="500" dirty="0">
              <a:latin typeface="BIZ UDPゴシック" panose="020B0400000000000000" pitchFamily="50" charset="-128"/>
              <a:ea typeface="BIZ UDPゴシック" panose="020B0400000000000000" pitchFamily="50" charset="-128"/>
              <a:cs typeface="游ゴシック Light"/>
            </a:endParaRPr>
          </a:p>
          <a:p>
            <a:pPr marR="62230" algn="ctr">
              <a:lnSpc>
                <a:spcPct val="100000"/>
              </a:lnSpc>
              <a:spcBef>
                <a:spcPts val="120"/>
              </a:spcBef>
            </a:pPr>
            <a:r>
              <a:rPr sz="400" b="0" spc="10" dirty="0">
                <a:latin typeface="BIZ UDPゴシック" panose="020B0400000000000000" pitchFamily="50" charset="-128"/>
                <a:ea typeface="BIZ UDPゴシック" panose="020B0400000000000000" pitchFamily="50" charset="-128"/>
                <a:cs typeface="游ゴシック Light"/>
              </a:rPr>
              <a:t>Red Cross</a:t>
            </a:r>
            <a:r>
              <a:rPr sz="400" b="0" spc="-60" dirty="0">
                <a:latin typeface="BIZ UDPゴシック" panose="020B0400000000000000" pitchFamily="50" charset="-128"/>
                <a:ea typeface="BIZ UDPゴシック" panose="020B0400000000000000" pitchFamily="50" charset="-128"/>
                <a:cs typeface="游ゴシック Light"/>
              </a:rPr>
              <a:t> </a:t>
            </a:r>
            <a:r>
              <a:rPr sz="400" b="0" spc="10" dirty="0">
                <a:latin typeface="BIZ UDPゴシック" panose="020B0400000000000000" pitchFamily="50" charset="-128"/>
                <a:ea typeface="BIZ UDPゴシック" panose="020B0400000000000000" pitchFamily="50" charset="-128"/>
                <a:cs typeface="游ゴシック Light"/>
              </a:rPr>
              <a:t>Hospital</a:t>
            </a:r>
            <a:endParaRPr sz="400" dirty="0">
              <a:latin typeface="BIZ UDPゴシック" panose="020B0400000000000000" pitchFamily="50" charset="-128"/>
              <a:ea typeface="BIZ UDPゴシック" panose="020B0400000000000000" pitchFamily="50" charset="-128"/>
              <a:cs typeface="游ゴシック Light"/>
            </a:endParaRPr>
          </a:p>
        </p:txBody>
      </p:sp>
      <p:sp>
        <p:nvSpPr>
          <p:cNvPr id="150" name="object 65"/>
          <p:cNvSpPr txBox="1"/>
          <p:nvPr/>
        </p:nvSpPr>
        <p:spPr>
          <a:xfrm>
            <a:off x="770153" y="7445228"/>
            <a:ext cx="824864" cy="366126"/>
          </a:xfrm>
          <a:prstGeom prst="rect">
            <a:avLst/>
          </a:prstGeom>
        </p:spPr>
        <p:txBody>
          <a:bodyPr vert="horz" wrap="square" lIns="0" tIns="17145" rIns="0" bIns="0" rtlCol="0">
            <a:spAutoFit/>
          </a:bodyPr>
          <a:lstStyle/>
          <a:p>
            <a:pPr marL="12700" algn="ctr">
              <a:lnSpc>
                <a:spcPct val="100000"/>
              </a:lnSpc>
            </a:pPr>
            <a:r>
              <a:rPr lang="ja-JP" altLang="en-US" sz="600" spc="35" dirty="0">
                <a:latin typeface="BIZ UDPゴシック" panose="020B0400000000000000" pitchFamily="50" charset="-128"/>
                <a:ea typeface="BIZ UDPゴシック" panose="020B0400000000000000" pitchFamily="50" charset="-128"/>
                <a:cs typeface="游ゴシック Light"/>
              </a:rPr>
              <a:t>長野（</a:t>
            </a:r>
            <a:r>
              <a:rPr sz="600" b="0" spc="35" dirty="0" err="1">
                <a:latin typeface="BIZ UDPゴシック" panose="020B0400000000000000" pitchFamily="50" charset="-128"/>
                <a:ea typeface="BIZ UDPゴシック" panose="020B0400000000000000" pitchFamily="50" charset="-128"/>
                <a:cs typeface="游ゴシック Light"/>
              </a:rPr>
              <a:t>工学</a:t>
            </a:r>
            <a:r>
              <a:rPr lang="ja-JP" altLang="en-US" sz="600" b="0" spc="35" dirty="0">
                <a:latin typeface="BIZ UDPゴシック" panose="020B0400000000000000" pitchFamily="50" charset="-128"/>
                <a:ea typeface="BIZ UDPゴシック" panose="020B0400000000000000" pitchFamily="50" charset="-128"/>
                <a:cs typeface="游ゴシック Light"/>
              </a:rPr>
              <a:t>）</a:t>
            </a:r>
            <a:r>
              <a:rPr sz="600" b="0" spc="35" dirty="0" err="1">
                <a:latin typeface="BIZ UDPゴシック" panose="020B0400000000000000" pitchFamily="50" charset="-128"/>
                <a:ea typeface="BIZ UDPゴシック" panose="020B0400000000000000" pitchFamily="50" charset="-128"/>
                <a:cs typeface="游ゴシック Light"/>
              </a:rPr>
              <a:t>キャンパス</a:t>
            </a:r>
            <a:endParaRPr lang="en-US" sz="600" b="0" spc="35" dirty="0">
              <a:latin typeface="BIZ UDPゴシック" panose="020B0400000000000000" pitchFamily="50" charset="-128"/>
              <a:ea typeface="BIZ UDPゴシック" panose="020B0400000000000000" pitchFamily="50" charset="-128"/>
              <a:cs typeface="游ゴシック Light"/>
            </a:endParaRPr>
          </a:p>
          <a:p>
            <a:pPr marL="12700" algn="ctr">
              <a:lnSpc>
                <a:spcPct val="100000"/>
              </a:lnSpc>
            </a:pPr>
            <a:r>
              <a:rPr sz="800" b="0" baseline="5000" dirty="0">
                <a:latin typeface="BIZ UDPゴシック" panose="020B0400000000000000" pitchFamily="50" charset="-128"/>
                <a:ea typeface="BIZ UDPゴシック" panose="020B0400000000000000" pitchFamily="50" charset="-128"/>
                <a:cs typeface="游ゴシック Light"/>
              </a:rPr>
              <a:t>Nagano-Engineering</a:t>
            </a:r>
            <a:r>
              <a:rPr lang="en-US" sz="800" baseline="5000" dirty="0">
                <a:latin typeface="BIZ UDPゴシック" panose="020B0400000000000000" pitchFamily="50" charset="-128"/>
                <a:ea typeface="BIZ UDPゴシック" panose="020B0400000000000000" pitchFamily="50" charset="-128"/>
                <a:cs typeface="游ゴシック Light"/>
              </a:rPr>
              <a:t> Campus</a:t>
            </a:r>
          </a:p>
          <a:p>
            <a:pPr marL="12700">
              <a:lnSpc>
                <a:spcPct val="100000"/>
              </a:lnSpc>
            </a:pPr>
            <a:endParaRPr sz="600" dirty="0">
              <a:latin typeface="BIZ UDPゴシック" panose="020B0400000000000000" pitchFamily="50" charset="-128"/>
              <a:ea typeface="BIZ UDPゴシック" panose="020B0400000000000000" pitchFamily="50" charset="-128"/>
              <a:cs typeface="游ゴシック Light"/>
            </a:endParaRPr>
          </a:p>
        </p:txBody>
      </p:sp>
      <p:sp>
        <p:nvSpPr>
          <p:cNvPr id="151" name="object 65"/>
          <p:cNvSpPr txBox="1"/>
          <p:nvPr/>
        </p:nvSpPr>
        <p:spPr>
          <a:xfrm>
            <a:off x="1694577" y="7266706"/>
            <a:ext cx="891519" cy="227626"/>
          </a:xfrm>
          <a:prstGeom prst="rect">
            <a:avLst/>
          </a:prstGeom>
        </p:spPr>
        <p:txBody>
          <a:bodyPr vert="horz" wrap="square" lIns="0" tIns="17145" rIns="0" bIns="0" rtlCol="0">
            <a:spAutoFit/>
          </a:bodyPr>
          <a:lstStyle/>
          <a:p>
            <a:pPr marL="12700">
              <a:lnSpc>
                <a:spcPct val="100000"/>
              </a:lnSpc>
              <a:spcBef>
                <a:spcPts val="135"/>
              </a:spcBef>
            </a:pPr>
            <a:r>
              <a:rPr lang="ja-JP" altLang="en-US" sz="400" spc="-10" dirty="0">
                <a:latin typeface="BIZ UDPゴシック" panose="020B0400000000000000" pitchFamily="50" charset="-128"/>
                <a:ea typeface="BIZ UDPゴシック" panose="020B0400000000000000" pitchFamily="50" charset="-128"/>
                <a:cs typeface="游ゴシック Light"/>
              </a:rPr>
              <a:t>バス停（</a:t>
            </a:r>
            <a:r>
              <a:rPr sz="400" b="0" spc="-10" dirty="0" err="1">
                <a:latin typeface="BIZ UDPゴシック" panose="020B0400000000000000" pitchFamily="50" charset="-128"/>
                <a:ea typeface="BIZ UDPゴシック" panose="020B0400000000000000" pitchFamily="50" charset="-128"/>
                <a:cs typeface="游ゴシック Light"/>
              </a:rPr>
              <a:t>長野電鉄</a:t>
            </a:r>
            <a:r>
              <a:rPr lang="ja-JP" altLang="en-US" sz="400" b="0" spc="-10" dirty="0">
                <a:latin typeface="BIZ UDPゴシック" panose="020B0400000000000000" pitchFamily="50" charset="-128"/>
                <a:ea typeface="BIZ UDPゴシック" panose="020B0400000000000000" pitchFamily="50" charset="-128"/>
                <a:cs typeface="游ゴシック Light"/>
              </a:rPr>
              <a:t>）</a:t>
            </a:r>
            <a:r>
              <a:rPr sz="400" b="0" spc="-10" dirty="0">
                <a:latin typeface="BIZ UDPゴシック" panose="020B0400000000000000" pitchFamily="50" charset="-128"/>
                <a:ea typeface="BIZ UDPゴシック" panose="020B0400000000000000" pitchFamily="50" charset="-128"/>
                <a:cs typeface="游ゴシック Light"/>
              </a:rPr>
              <a:t>「</a:t>
            </a:r>
            <a:r>
              <a:rPr sz="400" b="0" spc="-10" dirty="0" err="1">
                <a:latin typeface="BIZ UDPゴシック" panose="020B0400000000000000" pitchFamily="50" charset="-128"/>
                <a:ea typeface="BIZ UDPゴシック" panose="020B0400000000000000" pitchFamily="50" charset="-128"/>
                <a:cs typeface="游ゴシック Light"/>
              </a:rPr>
              <a:t>信大工学部</a:t>
            </a:r>
            <a:r>
              <a:rPr sz="400" b="0" spc="-10" dirty="0">
                <a:latin typeface="BIZ UDPゴシック" panose="020B0400000000000000" pitchFamily="50" charset="-128"/>
                <a:ea typeface="BIZ UDPゴシック" panose="020B0400000000000000" pitchFamily="50" charset="-128"/>
                <a:cs typeface="游ゴシック Light"/>
              </a:rPr>
              <a:t>」</a:t>
            </a:r>
            <a:endParaRPr lang="en-US" sz="400" b="0" spc="-10" dirty="0">
              <a:latin typeface="BIZ UDPゴシック" panose="020B0400000000000000" pitchFamily="50" charset="-128"/>
              <a:ea typeface="BIZ UDPゴシック" panose="020B0400000000000000" pitchFamily="50" charset="-128"/>
              <a:cs typeface="游ゴシック Light"/>
            </a:endParaRPr>
          </a:p>
          <a:p>
            <a:pPr marL="12700">
              <a:lnSpc>
                <a:spcPct val="100000"/>
              </a:lnSpc>
              <a:spcBef>
                <a:spcPts val="135"/>
              </a:spcBef>
            </a:pPr>
            <a:r>
              <a:rPr lang="en-US" sz="400" spc="-10" dirty="0">
                <a:latin typeface="BIZ UDPゴシック" panose="020B0400000000000000" pitchFamily="50" charset="-128"/>
                <a:ea typeface="BIZ UDPゴシック" panose="020B0400000000000000" pitchFamily="50" charset="-128"/>
                <a:cs typeface="游ゴシック Light"/>
              </a:rPr>
              <a:t>Bus Stop(Nagano </a:t>
            </a:r>
            <a:r>
              <a:rPr lang="en-US" sz="400" spc="-10" dirty="0" err="1">
                <a:latin typeface="BIZ UDPゴシック" panose="020B0400000000000000" pitchFamily="50" charset="-128"/>
                <a:ea typeface="BIZ UDPゴシック" panose="020B0400000000000000" pitchFamily="50" charset="-128"/>
                <a:cs typeface="游ゴシック Light"/>
              </a:rPr>
              <a:t>dentetsu</a:t>
            </a:r>
            <a:r>
              <a:rPr lang="en-US" sz="400" spc="-10" dirty="0">
                <a:latin typeface="BIZ UDPゴシック" panose="020B0400000000000000" pitchFamily="50" charset="-128"/>
                <a:ea typeface="BIZ UDPゴシック" panose="020B0400000000000000" pitchFamily="50" charset="-128"/>
                <a:cs typeface="游ゴシック Light"/>
              </a:rPr>
              <a:t> bus)</a:t>
            </a:r>
          </a:p>
          <a:p>
            <a:pPr marL="12700">
              <a:lnSpc>
                <a:spcPct val="100000"/>
              </a:lnSpc>
              <a:spcBef>
                <a:spcPts val="135"/>
              </a:spcBef>
            </a:pPr>
            <a:r>
              <a:rPr lang="ja-JP" altLang="en-US" sz="400" spc="-10" dirty="0">
                <a:latin typeface="BIZ UDPゴシック" panose="020B0400000000000000" pitchFamily="50" charset="-128"/>
                <a:ea typeface="BIZ UDPゴシック" panose="020B0400000000000000" pitchFamily="50" charset="-128"/>
                <a:cs typeface="游ゴシック Light"/>
              </a:rPr>
              <a:t>「</a:t>
            </a:r>
            <a:r>
              <a:rPr lang="en-US" sz="400" spc="-10" dirty="0" err="1">
                <a:latin typeface="BIZ UDPゴシック" panose="020B0400000000000000" pitchFamily="50" charset="-128"/>
                <a:ea typeface="BIZ UDPゴシック" panose="020B0400000000000000" pitchFamily="50" charset="-128"/>
                <a:cs typeface="游ゴシック Light"/>
              </a:rPr>
              <a:t>Shindai</a:t>
            </a:r>
            <a:r>
              <a:rPr lang="en-US" sz="400" spc="-10" dirty="0">
                <a:latin typeface="BIZ UDPゴシック" panose="020B0400000000000000" pitchFamily="50" charset="-128"/>
                <a:ea typeface="BIZ UDPゴシック" panose="020B0400000000000000" pitchFamily="50" charset="-128"/>
                <a:cs typeface="游ゴシック Light"/>
              </a:rPr>
              <a:t> </a:t>
            </a:r>
            <a:r>
              <a:rPr lang="en-US" sz="400" spc="-10" dirty="0" err="1">
                <a:latin typeface="BIZ UDPゴシック" panose="020B0400000000000000" pitchFamily="50" charset="-128"/>
                <a:ea typeface="BIZ UDPゴシック" panose="020B0400000000000000" pitchFamily="50" charset="-128"/>
                <a:cs typeface="游ゴシック Light"/>
              </a:rPr>
              <a:t>Kogakubu</a:t>
            </a:r>
            <a:r>
              <a:rPr lang="ja-JP" altLang="en-US" sz="400" spc="-10" dirty="0">
                <a:latin typeface="BIZ UDPゴシック" panose="020B0400000000000000" pitchFamily="50" charset="-128"/>
                <a:ea typeface="BIZ UDPゴシック" panose="020B0400000000000000" pitchFamily="50" charset="-128"/>
                <a:cs typeface="游ゴシック Light"/>
              </a:rPr>
              <a:t>」</a:t>
            </a:r>
            <a:endParaRPr sz="400" dirty="0">
              <a:latin typeface="BIZ UDPゴシック" panose="020B0400000000000000" pitchFamily="50" charset="-128"/>
              <a:ea typeface="BIZ UDPゴシック" panose="020B0400000000000000" pitchFamily="50" charset="-128"/>
              <a:cs typeface="游ゴシック Light"/>
            </a:endParaRPr>
          </a:p>
        </p:txBody>
      </p:sp>
      <p:sp>
        <p:nvSpPr>
          <p:cNvPr id="152" name="フリーフォーム 151"/>
          <p:cNvSpPr/>
          <p:nvPr/>
        </p:nvSpPr>
        <p:spPr>
          <a:xfrm>
            <a:off x="2586990" y="7562850"/>
            <a:ext cx="175260" cy="201930"/>
          </a:xfrm>
          <a:custGeom>
            <a:avLst/>
            <a:gdLst>
              <a:gd name="connsiteX0" fmla="*/ 72390 w 175260"/>
              <a:gd name="connsiteY0" fmla="*/ 201930 h 201930"/>
              <a:gd name="connsiteX1" fmla="*/ 175260 w 175260"/>
              <a:gd name="connsiteY1" fmla="*/ 26670 h 201930"/>
              <a:gd name="connsiteX2" fmla="*/ 102870 w 175260"/>
              <a:gd name="connsiteY2" fmla="*/ 0 h 201930"/>
              <a:gd name="connsiteX3" fmla="*/ 0 w 175260"/>
              <a:gd name="connsiteY3" fmla="*/ 160020 h 201930"/>
              <a:gd name="connsiteX4" fmla="*/ 72390 w 175260"/>
              <a:gd name="connsiteY4" fmla="*/ 201930 h 201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60" h="201930">
                <a:moveTo>
                  <a:pt x="72390" y="201930"/>
                </a:moveTo>
                <a:lnTo>
                  <a:pt x="175260" y="26670"/>
                </a:lnTo>
                <a:lnTo>
                  <a:pt x="102870" y="0"/>
                </a:lnTo>
                <a:lnTo>
                  <a:pt x="0" y="160020"/>
                </a:lnTo>
                <a:lnTo>
                  <a:pt x="72390" y="20193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3" name="object 51"/>
          <p:cNvSpPr txBox="1"/>
          <p:nvPr/>
        </p:nvSpPr>
        <p:spPr>
          <a:xfrm rot="18110711">
            <a:off x="2541117" y="7626395"/>
            <a:ext cx="266623" cy="36933"/>
          </a:xfrm>
          <a:prstGeom prst="rect">
            <a:avLst/>
          </a:prstGeom>
        </p:spPr>
        <p:txBody>
          <a:bodyPr vert="horz" wrap="square" lIns="0" tIns="0" rIns="0" bIns="0" rtlCol="0">
            <a:spAutoFit/>
          </a:bodyPr>
          <a:lstStyle/>
          <a:p>
            <a:pPr>
              <a:lnSpc>
                <a:spcPct val="60000"/>
              </a:lnSpc>
            </a:pPr>
            <a:r>
              <a:rPr lang="en-US" sz="400" spc="-10" dirty="0">
                <a:latin typeface="BIZ UDPゴシック" panose="020B0400000000000000" pitchFamily="50" charset="-128"/>
                <a:ea typeface="BIZ UDPゴシック" panose="020B0400000000000000" pitchFamily="50" charset="-128"/>
                <a:cs typeface="游ゴシック Light"/>
              </a:rPr>
              <a:t>Route18</a:t>
            </a:r>
            <a:endParaRPr sz="400" dirty="0">
              <a:latin typeface="BIZ UDPゴシック" panose="020B0400000000000000" pitchFamily="50" charset="-128"/>
              <a:ea typeface="BIZ UDPゴシック" panose="020B0400000000000000" pitchFamily="50" charset="-128"/>
              <a:cs typeface="游ゴシック Light"/>
            </a:endParaRPr>
          </a:p>
        </p:txBody>
      </p:sp>
      <p:grpSp>
        <p:nvGrpSpPr>
          <p:cNvPr id="154" name="グループ化 153"/>
          <p:cNvGrpSpPr/>
          <p:nvPr/>
        </p:nvGrpSpPr>
        <p:grpSpPr>
          <a:xfrm>
            <a:off x="1369174" y="6168687"/>
            <a:ext cx="45719" cy="51711"/>
            <a:chOff x="724748" y="1001949"/>
            <a:chExt cx="364751" cy="710119"/>
          </a:xfrm>
        </p:grpSpPr>
        <p:sp>
          <p:nvSpPr>
            <p:cNvPr id="155" name="円/楕円 154"/>
            <p:cNvSpPr/>
            <p:nvPr/>
          </p:nvSpPr>
          <p:spPr>
            <a:xfrm>
              <a:off x="724748" y="1001949"/>
              <a:ext cx="364750" cy="350196"/>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cxnSp>
          <p:nvCxnSpPr>
            <p:cNvPr id="156" name="直線コネクタ 155"/>
            <p:cNvCxnSpPr/>
            <p:nvPr/>
          </p:nvCxnSpPr>
          <p:spPr>
            <a:xfrm>
              <a:off x="914400" y="1352145"/>
              <a:ext cx="0" cy="35992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直線コネクタ 156"/>
            <p:cNvCxnSpPr/>
            <p:nvPr/>
          </p:nvCxnSpPr>
          <p:spPr>
            <a:xfrm flipH="1">
              <a:off x="778213" y="1712068"/>
              <a:ext cx="311286"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8" name="グループ化 157"/>
          <p:cNvGrpSpPr/>
          <p:nvPr/>
        </p:nvGrpSpPr>
        <p:grpSpPr>
          <a:xfrm>
            <a:off x="1239186" y="5887662"/>
            <a:ext cx="45719" cy="62872"/>
            <a:chOff x="724748" y="1001949"/>
            <a:chExt cx="364751" cy="710119"/>
          </a:xfrm>
        </p:grpSpPr>
        <p:sp>
          <p:nvSpPr>
            <p:cNvPr id="159" name="円/楕円 158"/>
            <p:cNvSpPr/>
            <p:nvPr/>
          </p:nvSpPr>
          <p:spPr>
            <a:xfrm>
              <a:off x="724748" y="1001949"/>
              <a:ext cx="364750" cy="350196"/>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cxnSp>
          <p:nvCxnSpPr>
            <p:cNvPr id="160" name="直線コネクタ 159"/>
            <p:cNvCxnSpPr/>
            <p:nvPr/>
          </p:nvCxnSpPr>
          <p:spPr>
            <a:xfrm>
              <a:off x="914400" y="1352145"/>
              <a:ext cx="0" cy="35992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直線コネクタ 160"/>
            <p:cNvCxnSpPr/>
            <p:nvPr/>
          </p:nvCxnSpPr>
          <p:spPr>
            <a:xfrm flipH="1">
              <a:off x="778213" y="1712068"/>
              <a:ext cx="311286"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2" name="object 54"/>
          <p:cNvSpPr txBox="1"/>
          <p:nvPr/>
        </p:nvSpPr>
        <p:spPr>
          <a:xfrm>
            <a:off x="161512" y="5687577"/>
            <a:ext cx="891937" cy="132087"/>
          </a:xfrm>
          <a:prstGeom prst="rect">
            <a:avLst/>
          </a:prstGeom>
        </p:spPr>
        <p:txBody>
          <a:bodyPr vert="horz" wrap="square" lIns="0" tIns="13970" rIns="0" bIns="0" rtlCol="0">
            <a:spAutoFit/>
          </a:bodyPr>
          <a:lstStyle/>
          <a:p>
            <a:pPr marL="38100">
              <a:lnSpc>
                <a:spcPct val="100000"/>
              </a:lnSpc>
            </a:pPr>
            <a:r>
              <a:rPr sz="350" b="0" spc="5" dirty="0" err="1">
                <a:latin typeface="BIZ UDPゴシック" panose="020B0400000000000000" pitchFamily="50" charset="-128"/>
                <a:ea typeface="BIZ UDPゴシック" panose="020B0400000000000000" pitchFamily="50" charset="-128"/>
                <a:cs typeface="游ゴシック Light"/>
              </a:rPr>
              <a:t>バス停（アルピコバス</a:t>
            </a:r>
            <a:r>
              <a:rPr sz="350" b="0" spc="5" dirty="0">
                <a:latin typeface="BIZ UDPゴシック" panose="020B0400000000000000" pitchFamily="50" charset="-128"/>
                <a:ea typeface="BIZ UDPゴシック" panose="020B0400000000000000" pitchFamily="50" charset="-128"/>
                <a:cs typeface="游ゴシック Light"/>
              </a:rPr>
              <a:t>）「</a:t>
            </a:r>
            <a:r>
              <a:rPr lang="en-US" sz="350" b="0" spc="5" dirty="0">
                <a:latin typeface="BIZ UDPゴシック" panose="020B0400000000000000" pitchFamily="50" charset="-128"/>
                <a:ea typeface="BIZ UDPゴシック" panose="020B0400000000000000" pitchFamily="50" charset="-128"/>
                <a:cs typeface="游ゴシック Light"/>
              </a:rPr>
              <a:t>No.2</a:t>
            </a:r>
            <a:r>
              <a:rPr sz="350" b="0" spc="5" dirty="0">
                <a:latin typeface="BIZ UDPゴシック" panose="020B0400000000000000" pitchFamily="50" charset="-128"/>
                <a:ea typeface="BIZ UDPゴシック" panose="020B0400000000000000" pitchFamily="50" charset="-128"/>
                <a:cs typeface="游ゴシック Light"/>
              </a:rPr>
              <a:t>」</a:t>
            </a:r>
            <a:endParaRPr sz="350" dirty="0">
              <a:latin typeface="BIZ UDPゴシック" panose="020B0400000000000000" pitchFamily="50" charset="-128"/>
              <a:ea typeface="BIZ UDPゴシック" panose="020B0400000000000000" pitchFamily="50" charset="-128"/>
              <a:cs typeface="游ゴシック Light"/>
            </a:endParaRPr>
          </a:p>
          <a:p>
            <a:pPr marL="12700" marR="5080">
              <a:lnSpc>
                <a:spcPts val="470"/>
              </a:lnSpc>
            </a:pPr>
            <a:r>
              <a:rPr lang="en-US" altLang="ja-JP" sz="400" spc="-5" dirty="0">
                <a:latin typeface="BIZ UDPゴシック" panose="020B0400000000000000" pitchFamily="50" charset="-128"/>
                <a:ea typeface="BIZ UDPゴシック" panose="020B0400000000000000" pitchFamily="50" charset="-128"/>
                <a:cs typeface="游ゴシック Light"/>
              </a:rPr>
              <a:t>Bus Stop (</a:t>
            </a:r>
            <a:r>
              <a:rPr lang="en-US" altLang="ja-JP" sz="400" spc="-5" dirty="0" err="1">
                <a:latin typeface="BIZ UDPゴシック" panose="020B0400000000000000" pitchFamily="50" charset="-128"/>
                <a:ea typeface="BIZ UDPゴシック" panose="020B0400000000000000" pitchFamily="50" charset="-128"/>
                <a:cs typeface="游ゴシック Light"/>
              </a:rPr>
              <a:t>Alpico</a:t>
            </a:r>
            <a:r>
              <a:rPr lang="en-US" altLang="ja-JP" sz="400" spc="-30" dirty="0">
                <a:latin typeface="BIZ UDPゴシック" panose="020B0400000000000000" pitchFamily="50" charset="-128"/>
                <a:ea typeface="BIZ UDPゴシック" panose="020B0400000000000000" pitchFamily="50" charset="-128"/>
                <a:cs typeface="游ゴシック Light"/>
              </a:rPr>
              <a:t> </a:t>
            </a:r>
            <a:r>
              <a:rPr lang="en-US" altLang="ja-JP" sz="400" spc="-5" dirty="0">
                <a:latin typeface="BIZ UDPゴシック" panose="020B0400000000000000" pitchFamily="50" charset="-128"/>
                <a:ea typeface="BIZ UDPゴシック" panose="020B0400000000000000" pitchFamily="50" charset="-128"/>
                <a:cs typeface="游ゴシック Light"/>
              </a:rPr>
              <a:t>bus)</a:t>
            </a:r>
            <a:r>
              <a:rPr lang="ja-JP" altLang="en-US" sz="400" spc="-5" dirty="0">
                <a:latin typeface="BIZ UDPゴシック" panose="020B0400000000000000" pitchFamily="50" charset="-128"/>
                <a:ea typeface="BIZ UDPゴシック" panose="020B0400000000000000" pitchFamily="50" charset="-128"/>
                <a:cs typeface="游ゴシック Light"/>
              </a:rPr>
              <a:t>「</a:t>
            </a:r>
            <a:r>
              <a:rPr lang="en-US" altLang="ja-JP" sz="400" spc="-5" dirty="0">
                <a:latin typeface="BIZ UDPゴシック" panose="020B0400000000000000" pitchFamily="50" charset="-128"/>
                <a:ea typeface="BIZ UDPゴシック" panose="020B0400000000000000" pitchFamily="50" charset="-128"/>
                <a:cs typeface="游ゴシック Light"/>
              </a:rPr>
              <a:t>No.2</a:t>
            </a:r>
            <a:r>
              <a:rPr lang="ja-JP" altLang="en-US" sz="400" spc="-10" dirty="0">
                <a:latin typeface="BIZ UDPゴシック" panose="020B0400000000000000" pitchFamily="50" charset="-128"/>
                <a:ea typeface="BIZ UDPゴシック" panose="020B0400000000000000" pitchFamily="50" charset="-128"/>
                <a:cs typeface="游ゴシック Light"/>
              </a:rPr>
              <a:t>」</a:t>
            </a:r>
            <a:endParaRPr sz="400" dirty="0">
              <a:latin typeface="BIZ UDPゴシック" panose="020B0400000000000000" pitchFamily="50" charset="-128"/>
              <a:ea typeface="BIZ UDPゴシック" panose="020B0400000000000000" pitchFamily="50" charset="-128"/>
              <a:cs typeface="游ゴシック Light"/>
            </a:endParaRPr>
          </a:p>
        </p:txBody>
      </p:sp>
      <p:sp>
        <p:nvSpPr>
          <p:cNvPr id="163" name="object 65"/>
          <p:cNvSpPr txBox="1"/>
          <p:nvPr/>
        </p:nvSpPr>
        <p:spPr>
          <a:xfrm>
            <a:off x="1645880" y="6221336"/>
            <a:ext cx="895990" cy="214802"/>
          </a:xfrm>
          <a:prstGeom prst="rect">
            <a:avLst/>
          </a:prstGeom>
        </p:spPr>
        <p:txBody>
          <a:bodyPr vert="horz" wrap="square" lIns="0" tIns="17145" rIns="0" bIns="0" rtlCol="0">
            <a:spAutoFit/>
          </a:bodyPr>
          <a:lstStyle/>
          <a:p>
            <a:pPr marL="12700">
              <a:lnSpc>
                <a:spcPct val="100000"/>
              </a:lnSpc>
              <a:spcBef>
                <a:spcPts val="135"/>
              </a:spcBef>
            </a:pPr>
            <a:r>
              <a:rPr lang="ja-JP" altLang="en-US" sz="400" spc="-10" dirty="0">
                <a:latin typeface="BIZ UDPゴシック" panose="020B0400000000000000" pitchFamily="50" charset="-128"/>
                <a:ea typeface="BIZ UDPゴシック" panose="020B0400000000000000" pitchFamily="50" charset="-128"/>
                <a:cs typeface="游ゴシック Light"/>
              </a:rPr>
              <a:t>バス停（</a:t>
            </a:r>
            <a:r>
              <a:rPr sz="400" b="0" spc="-10" dirty="0" err="1">
                <a:latin typeface="BIZ UDPゴシック" panose="020B0400000000000000" pitchFamily="50" charset="-128"/>
                <a:ea typeface="BIZ UDPゴシック" panose="020B0400000000000000" pitchFamily="50" charset="-128"/>
                <a:cs typeface="游ゴシック Light"/>
              </a:rPr>
              <a:t>長野電鉄</a:t>
            </a:r>
            <a:r>
              <a:rPr lang="ja-JP" altLang="en-US" sz="400" b="0" spc="-10" dirty="0">
                <a:latin typeface="BIZ UDPゴシック" panose="020B0400000000000000" pitchFamily="50" charset="-128"/>
                <a:ea typeface="BIZ UDPゴシック" panose="020B0400000000000000" pitchFamily="50" charset="-128"/>
                <a:cs typeface="游ゴシック Light"/>
              </a:rPr>
              <a:t>）</a:t>
            </a:r>
            <a:r>
              <a:rPr lang="ja-JP" altLang="en-US" sz="400" spc="-10" dirty="0">
                <a:latin typeface="BIZ UDPゴシック" panose="020B0400000000000000" pitchFamily="50" charset="-128"/>
                <a:ea typeface="BIZ UDPゴシック" panose="020B0400000000000000" pitchFamily="50" charset="-128"/>
                <a:cs typeface="游ゴシック Light"/>
              </a:rPr>
              <a:t>「</a:t>
            </a:r>
            <a:r>
              <a:rPr lang="en-US" altLang="ja-JP" sz="400" b="0" spc="-10" dirty="0">
                <a:latin typeface="BIZ UDPゴシック" panose="020B0400000000000000" pitchFamily="50" charset="-128"/>
                <a:ea typeface="BIZ UDPゴシック" panose="020B0400000000000000" pitchFamily="50" charset="-128"/>
                <a:cs typeface="游ゴシック Light"/>
              </a:rPr>
              <a:t>No.21</a:t>
            </a:r>
            <a:r>
              <a:rPr lang="ja-JP" altLang="en-US" sz="400" b="0" spc="-10" dirty="0">
                <a:latin typeface="BIZ UDPゴシック" panose="020B0400000000000000" pitchFamily="50" charset="-128"/>
                <a:ea typeface="BIZ UDPゴシック" panose="020B0400000000000000" pitchFamily="50" charset="-128"/>
                <a:cs typeface="游ゴシック Light"/>
              </a:rPr>
              <a:t>」</a:t>
            </a:r>
            <a:endParaRPr lang="en-US" sz="400" b="0" spc="-10" dirty="0">
              <a:latin typeface="BIZ UDPゴシック" panose="020B0400000000000000" pitchFamily="50" charset="-128"/>
              <a:ea typeface="BIZ UDPゴシック" panose="020B0400000000000000" pitchFamily="50" charset="-128"/>
              <a:cs typeface="游ゴシック Light"/>
            </a:endParaRPr>
          </a:p>
          <a:p>
            <a:pPr marL="12700">
              <a:lnSpc>
                <a:spcPct val="100000"/>
              </a:lnSpc>
              <a:spcBef>
                <a:spcPts val="135"/>
              </a:spcBef>
            </a:pPr>
            <a:r>
              <a:rPr lang="en-US" sz="400" spc="-10" dirty="0">
                <a:latin typeface="BIZ UDPゴシック" panose="020B0400000000000000" pitchFamily="50" charset="-128"/>
                <a:ea typeface="BIZ UDPゴシック" panose="020B0400000000000000" pitchFamily="50" charset="-128"/>
                <a:cs typeface="游ゴシック Light"/>
              </a:rPr>
              <a:t>Bus Stop(Nagano </a:t>
            </a:r>
            <a:r>
              <a:rPr lang="en-US" sz="400" spc="-10" dirty="0" err="1">
                <a:latin typeface="BIZ UDPゴシック" panose="020B0400000000000000" pitchFamily="50" charset="-128"/>
                <a:ea typeface="BIZ UDPゴシック" panose="020B0400000000000000" pitchFamily="50" charset="-128"/>
                <a:cs typeface="游ゴシック Light"/>
              </a:rPr>
              <a:t>dentetsu</a:t>
            </a:r>
            <a:r>
              <a:rPr lang="en-US" sz="400" spc="-10" dirty="0">
                <a:latin typeface="BIZ UDPゴシック" panose="020B0400000000000000" pitchFamily="50" charset="-128"/>
                <a:ea typeface="BIZ UDPゴシック" panose="020B0400000000000000" pitchFamily="50" charset="-128"/>
                <a:cs typeface="游ゴシック Light"/>
              </a:rPr>
              <a:t> bus)</a:t>
            </a:r>
            <a:r>
              <a:rPr lang="ja-JP" altLang="en-US" sz="400" spc="-10" dirty="0">
                <a:latin typeface="BIZ UDPゴシック" panose="020B0400000000000000" pitchFamily="50" charset="-128"/>
                <a:ea typeface="BIZ UDPゴシック" panose="020B0400000000000000" pitchFamily="50" charset="-128"/>
                <a:cs typeface="游ゴシック Light"/>
              </a:rPr>
              <a:t>「</a:t>
            </a:r>
            <a:r>
              <a:rPr lang="en-US" altLang="ja-JP" sz="400" spc="-10" dirty="0">
                <a:latin typeface="BIZ UDPゴシック" panose="020B0400000000000000" pitchFamily="50" charset="-128"/>
                <a:ea typeface="BIZ UDPゴシック" panose="020B0400000000000000" pitchFamily="50" charset="-128"/>
                <a:cs typeface="游ゴシック Light"/>
              </a:rPr>
              <a:t>No.21</a:t>
            </a:r>
            <a:r>
              <a:rPr lang="ja-JP" altLang="en-US" sz="400" spc="-10" dirty="0">
                <a:latin typeface="BIZ UDPゴシック" panose="020B0400000000000000" pitchFamily="50" charset="-128"/>
                <a:ea typeface="BIZ UDPゴシック" panose="020B0400000000000000" pitchFamily="50" charset="-128"/>
                <a:cs typeface="游ゴシック Light"/>
              </a:rPr>
              <a:t>」</a:t>
            </a:r>
            <a:endParaRPr sz="400" dirty="0">
              <a:latin typeface="BIZ UDPゴシック" panose="020B0400000000000000" pitchFamily="50" charset="-128"/>
              <a:ea typeface="BIZ UDPゴシック" panose="020B0400000000000000" pitchFamily="50" charset="-128"/>
              <a:cs typeface="游ゴシック Light"/>
            </a:endParaRPr>
          </a:p>
        </p:txBody>
      </p:sp>
      <p:sp>
        <p:nvSpPr>
          <p:cNvPr id="164" name="object 54"/>
          <p:cNvSpPr txBox="1"/>
          <p:nvPr/>
        </p:nvSpPr>
        <p:spPr>
          <a:xfrm>
            <a:off x="793560" y="7985576"/>
            <a:ext cx="858114" cy="250068"/>
          </a:xfrm>
          <a:prstGeom prst="rect">
            <a:avLst/>
          </a:prstGeom>
        </p:spPr>
        <p:txBody>
          <a:bodyPr vert="horz" wrap="square" lIns="0" tIns="13970" rIns="0" bIns="0" rtlCol="0">
            <a:spAutoFit/>
          </a:bodyPr>
          <a:lstStyle/>
          <a:p>
            <a:pPr marL="38100">
              <a:lnSpc>
                <a:spcPct val="100000"/>
              </a:lnSpc>
            </a:pPr>
            <a:r>
              <a:rPr sz="350" b="0" spc="5" dirty="0">
                <a:latin typeface="BIZ UDPゴシック" panose="020B0400000000000000" pitchFamily="50" charset="-128"/>
                <a:ea typeface="BIZ UDPゴシック" panose="020B0400000000000000" pitchFamily="50" charset="-128"/>
                <a:cs typeface="游ゴシック Light"/>
              </a:rPr>
              <a:t>バス停（アルピコバス）</a:t>
            </a:r>
            <a:endParaRPr sz="350" dirty="0">
              <a:latin typeface="BIZ UDPゴシック" panose="020B0400000000000000" pitchFamily="50" charset="-128"/>
              <a:ea typeface="BIZ UDPゴシック" panose="020B0400000000000000" pitchFamily="50" charset="-128"/>
              <a:cs typeface="游ゴシック Light"/>
            </a:endParaRPr>
          </a:p>
          <a:p>
            <a:pPr marL="38100">
              <a:lnSpc>
                <a:spcPct val="100000"/>
              </a:lnSpc>
            </a:pPr>
            <a:r>
              <a:rPr sz="350" b="0" spc="5" dirty="0">
                <a:latin typeface="BIZ UDPゴシック" panose="020B0400000000000000" pitchFamily="50" charset="-128"/>
                <a:ea typeface="BIZ UDPゴシック" panose="020B0400000000000000" pitchFamily="50" charset="-128"/>
                <a:cs typeface="游ゴシック Light"/>
              </a:rPr>
              <a:t>「信大工学部前」</a:t>
            </a:r>
            <a:endParaRPr sz="350" dirty="0">
              <a:latin typeface="BIZ UDPゴシック" panose="020B0400000000000000" pitchFamily="50" charset="-128"/>
              <a:ea typeface="BIZ UDPゴシック" panose="020B0400000000000000" pitchFamily="50" charset="-128"/>
              <a:cs typeface="游ゴシック Light"/>
            </a:endParaRPr>
          </a:p>
          <a:p>
            <a:pPr marL="12700" marR="5080">
              <a:lnSpc>
                <a:spcPts val="470"/>
              </a:lnSpc>
            </a:pPr>
            <a:r>
              <a:rPr lang="en-US" altLang="ja-JP" sz="400" spc="-5" dirty="0">
                <a:latin typeface="BIZ UDPゴシック" panose="020B0400000000000000" pitchFamily="50" charset="-128"/>
                <a:ea typeface="BIZ UDPゴシック" panose="020B0400000000000000" pitchFamily="50" charset="-128"/>
                <a:cs typeface="游ゴシック Light"/>
              </a:rPr>
              <a:t>Bus Stop (</a:t>
            </a:r>
            <a:r>
              <a:rPr lang="en-US" altLang="ja-JP" sz="400" spc="-5" dirty="0" err="1">
                <a:latin typeface="BIZ UDPゴシック" panose="020B0400000000000000" pitchFamily="50" charset="-128"/>
                <a:ea typeface="BIZ UDPゴシック" panose="020B0400000000000000" pitchFamily="50" charset="-128"/>
                <a:cs typeface="游ゴシック Light"/>
              </a:rPr>
              <a:t>Alpico</a:t>
            </a:r>
            <a:r>
              <a:rPr lang="en-US" altLang="ja-JP" sz="400" spc="-30" dirty="0">
                <a:latin typeface="BIZ UDPゴシック" panose="020B0400000000000000" pitchFamily="50" charset="-128"/>
                <a:ea typeface="BIZ UDPゴシック" panose="020B0400000000000000" pitchFamily="50" charset="-128"/>
                <a:cs typeface="游ゴシック Light"/>
              </a:rPr>
              <a:t> </a:t>
            </a:r>
            <a:r>
              <a:rPr lang="en-US" altLang="ja-JP" sz="400" spc="-5" dirty="0">
                <a:latin typeface="BIZ UDPゴシック" panose="020B0400000000000000" pitchFamily="50" charset="-128"/>
                <a:ea typeface="BIZ UDPゴシック" panose="020B0400000000000000" pitchFamily="50" charset="-128"/>
                <a:cs typeface="游ゴシック Light"/>
              </a:rPr>
              <a:t>bus)</a:t>
            </a:r>
            <a:endParaRPr lang="en-US" altLang="ja-JP" sz="400" dirty="0">
              <a:latin typeface="BIZ UDPゴシック" panose="020B0400000000000000" pitchFamily="50" charset="-128"/>
              <a:ea typeface="BIZ UDPゴシック" panose="020B0400000000000000" pitchFamily="50" charset="-128"/>
              <a:cs typeface="游ゴシック Light"/>
            </a:endParaRPr>
          </a:p>
          <a:p>
            <a:pPr marL="12700" marR="5080">
              <a:lnSpc>
                <a:spcPts val="470"/>
              </a:lnSpc>
            </a:pPr>
            <a:r>
              <a:rPr lang="ja-JP" altLang="en-US" sz="400" spc="-5" dirty="0">
                <a:latin typeface="BIZ UDPゴシック" panose="020B0400000000000000" pitchFamily="50" charset="-128"/>
                <a:ea typeface="BIZ UDPゴシック" panose="020B0400000000000000" pitchFamily="50" charset="-128"/>
                <a:cs typeface="游ゴシック Light"/>
              </a:rPr>
              <a:t>「</a:t>
            </a:r>
            <a:r>
              <a:rPr sz="400" b="0" spc="-5" dirty="0" err="1">
                <a:latin typeface="BIZ UDPゴシック" panose="020B0400000000000000" pitchFamily="50" charset="-128"/>
                <a:ea typeface="BIZ UDPゴシック" panose="020B0400000000000000" pitchFamily="50" charset="-128"/>
                <a:cs typeface="游ゴシック Light"/>
              </a:rPr>
              <a:t>Shindai</a:t>
            </a:r>
            <a:r>
              <a:rPr sz="400" b="0" spc="-5" dirty="0">
                <a:latin typeface="BIZ UDPゴシック" panose="020B0400000000000000" pitchFamily="50" charset="-128"/>
                <a:ea typeface="BIZ UDPゴシック" panose="020B0400000000000000" pitchFamily="50" charset="-128"/>
                <a:cs typeface="游ゴシック Light"/>
              </a:rPr>
              <a:t> </a:t>
            </a:r>
            <a:r>
              <a:rPr sz="400" b="0" spc="-10" dirty="0" err="1">
                <a:latin typeface="BIZ UDPゴシック" panose="020B0400000000000000" pitchFamily="50" charset="-128"/>
                <a:ea typeface="BIZ UDPゴシック" panose="020B0400000000000000" pitchFamily="50" charset="-128"/>
                <a:cs typeface="游ゴシック Light"/>
              </a:rPr>
              <a:t>Kogakubu</a:t>
            </a:r>
            <a:r>
              <a:rPr sz="400" b="0" spc="-10" dirty="0">
                <a:latin typeface="BIZ UDPゴシック" panose="020B0400000000000000" pitchFamily="50" charset="-128"/>
                <a:ea typeface="BIZ UDPゴシック" panose="020B0400000000000000" pitchFamily="50" charset="-128"/>
                <a:cs typeface="游ゴシック Light"/>
              </a:rPr>
              <a:t> </a:t>
            </a:r>
            <a:r>
              <a:rPr sz="400" b="0" spc="-10" dirty="0" err="1">
                <a:latin typeface="BIZ UDPゴシック" panose="020B0400000000000000" pitchFamily="50" charset="-128"/>
                <a:ea typeface="BIZ UDPゴシック" panose="020B0400000000000000" pitchFamily="50" charset="-128"/>
                <a:cs typeface="游ゴシック Light"/>
              </a:rPr>
              <a:t>mae</a:t>
            </a:r>
            <a:r>
              <a:rPr lang="ja-JP" altLang="en-US" sz="400" spc="-10" dirty="0">
                <a:latin typeface="BIZ UDPゴシック" panose="020B0400000000000000" pitchFamily="50" charset="-128"/>
                <a:ea typeface="BIZ UDPゴシック" panose="020B0400000000000000" pitchFamily="50" charset="-128"/>
                <a:cs typeface="游ゴシック Light"/>
              </a:rPr>
              <a:t>」</a:t>
            </a:r>
            <a:endParaRPr sz="400" dirty="0">
              <a:latin typeface="BIZ UDPゴシック" panose="020B0400000000000000" pitchFamily="50" charset="-128"/>
              <a:ea typeface="BIZ UDPゴシック" panose="020B0400000000000000" pitchFamily="50" charset="-128"/>
              <a:cs typeface="游ゴシック Light"/>
            </a:endParaRPr>
          </a:p>
        </p:txBody>
      </p:sp>
      <p:sp>
        <p:nvSpPr>
          <p:cNvPr id="165" name="object 55"/>
          <p:cNvSpPr txBox="1"/>
          <p:nvPr/>
        </p:nvSpPr>
        <p:spPr>
          <a:xfrm>
            <a:off x="942647" y="5188261"/>
            <a:ext cx="423029" cy="153247"/>
          </a:xfrm>
          <a:prstGeom prst="rect">
            <a:avLst/>
          </a:prstGeom>
        </p:spPr>
        <p:txBody>
          <a:bodyPr vert="horz" wrap="square" lIns="0" tIns="14605" rIns="0" bIns="0" rtlCol="0">
            <a:spAutoFit/>
          </a:bodyPr>
          <a:lstStyle/>
          <a:p>
            <a:pPr marL="36195" algn="ctr">
              <a:lnSpc>
                <a:spcPct val="100000"/>
              </a:lnSpc>
            </a:pPr>
            <a:r>
              <a:rPr sz="500" b="0" spc="15" dirty="0">
                <a:latin typeface="BIZ UDPゴシック" panose="020B0400000000000000" pitchFamily="50" charset="-128"/>
                <a:ea typeface="BIZ UDPゴシック" panose="020B0400000000000000" pitchFamily="50" charset="-128"/>
                <a:cs typeface="游ゴシック Light"/>
              </a:rPr>
              <a:t>至</a:t>
            </a:r>
            <a:r>
              <a:rPr lang="ja-JP" altLang="en-US" sz="500" b="0" spc="15" dirty="0">
                <a:latin typeface="BIZ UDPゴシック" panose="020B0400000000000000" pitchFamily="50" charset="-128"/>
                <a:ea typeface="BIZ UDPゴシック" panose="020B0400000000000000" pitchFamily="50" charset="-128"/>
                <a:cs typeface="游ゴシック Light"/>
              </a:rPr>
              <a:t>善光寺</a:t>
            </a:r>
            <a:endParaRPr sz="500" dirty="0">
              <a:latin typeface="BIZ UDPゴシック" panose="020B0400000000000000" pitchFamily="50" charset="-128"/>
              <a:ea typeface="BIZ UDPゴシック" panose="020B0400000000000000" pitchFamily="50" charset="-128"/>
              <a:cs typeface="游ゴシック Light"/>
            </a:endParaRPr>
          </a:p>
          <a:p>
            <a:pPr marL="12700" algn="ctr">
              <a:lnSpc>
                <a:spcPct val="100000"/>
              </a:lnSpc>
            </a:pPr>
            <a:r>
              <a:rPr sz="400" b="0" spc="10" dirty="0">
                <a:latin typeface="BIZ UDPゴシック" panose="020B0400000000000000" pitchFamily="50" charset="-128"/>
                <a:ea typeface="BIZ UDPゴシック" panose="020B0400000000000000" pitchFamily="50" charset="-128"/>
                <a:cs typeface="游ゴシック Light"/>
              </a:rPr>
              <a:t>To</a:t>
            </a:r>
            <a:r>
              <a:rPr sz="400" b="0" spc="-65" dirty="0">
                <a:latin typeface="BIZ UDPゴシック" panose="020B0400000000000000" pitchFamily="50" charset="-128"/>
                <a:ea typeface="BIZ UDPゴシック" panose="020B0400000000000000" pitchFamily="50" charset="-128"/>
                <a:cs typeface="游ゴシック Light"/>
              </a:rPr>
              <a:t> </a:t>
            </a:r>
            <a:r>
              <a:rPr lang="en-US" altLang="ja-JP" sz="400" b="0" spc="-65" dirty="0" err="1">
                <a:latin typeface="BIZ UDPゴシック" panose="020B0400000000000000" pitchFamily="50" charset="-128"/>
                <a:ea typeface="BIZ UDPゴシック" panose="020B0400000000000000" pitchFamily="50" charset="-128"/>
                <a:cs typeface="游ゴシック Light"/>
              </a:rPr>
              <a:t>Zenkoji</a:t>
            </a:r>
            <a:r>
              <a:rPr lang="en-US" altLang="ja-JP" sz="400" b="0" spc="-65" dirty="0">
                <a:latin typeface="BIZ UDPゴシック" panose="020B0400000000000000" pitchFamily="50" charset="-128"/>
                <a:ea typeface="BIZ UDPゴシック" panose="020B0400000000000000" pitchFamily="50" charset="-128"/>
                <a:cs typeface="游ゴシック Light"/>
              </a:rPr>
              <a:t> Temple</a:t>
            </a:r>
            <a:endParaRPr sz="400" dirty="0">
              <a:latin typeface="BIZ UDPゴシック" panose="020B0400000000000000" pitchFamily="50" charset="-128"/>
              <a:ea typeface="BIZ UDPゴシック" panose="020B0400000000000000" pitchFamily="50" charset="-128"/>
              <a:cs typeface="游ゴシック Light"/>
            </a:endParaRPr>
          </a:p>
        </p:txBody>
      </p:sp>
      <p:sp>
        <p:nvSpPr>
          <p:cNvPr id="144" name="object 8"/>
          <p:cNvSpPr txBox="1"/>
          <p:nvPr/>
        </p:nvSpPr>
        <p:spPr>
          <a:xfrm>
            <a:off x="3236417" y="6721075"/>
            <a:ext cx="3755390" cy="1475532"/>
          </a:xfrm>
          <a:prstGeom prst="rect">
            <a:avLst/>
          </a:prstGeom>
        </p:spPr>
        <p:txBody>
          <a:bodyPr vert="horz" wrap="square" lIns="0" tIns="12700" rIns="0" bIns="0" rtlCol="0">
            <a:spAutoFit/>
          </a:bodyPr>
          <a:lstStyle/>
          <a:p>
            <a:pPr marL="88900" marR="5080" indent="-77788">
              <a:lnSpc>
                <a:spcPct val="131800"/>
              </a:lnSpc>
              <a:tabLst>
                <a:tab pos="118110" algn="l"/>
              </a:tabLst>
            </a:pPr>
            <a:r>
              <a:rPr lang="ja-JP" altLang="en-US" sz="600" dirty="0">
                <a:latin typeface="BIZ UDPゴシック" panose="020B0400000000000000" pitchFamily="50" charset="-128"/>
                <a:ea typeface="BIZ UDPゴシック" panose="020B0400000000000000" pitchFamily="50" charset="-128"/>
                <a:cs typeface="游ゴシック Light"/>
              </a:rPr>
              <a:t>①</a:t>
            </a:r>
            <a:r>
              <a:rPr lang="en-US" sz="600" dirty="0">
                <a:latin typeface="BIZ UDPゴシック" panose="020B0400000000000000" pitchFamily="50" charset="-128"/>
                <a:ea typeface="BIZ UDPゴシック" panose="020B0400000000000000" pitchFamily="50" charset="-128"/>
                <a:cs typeface="游ゴシック Light"/>
              </a:rPr>
              <a:t>By Nagano </a:t>
            </a:r>
            <a:r>
              <a:rPr lang="en-US" sz="600" dirty="0" err="1">
                <a:latin typeface="BIZ UDPゴシック" panose="020B0400000000000000" pitchFamily="50" charset="-128"/>
                <a:ea typeface="BIZ UDPゴシック" panose="020B0400000000000000" pitchFamily="50" charset="-128"/>
                <a:cs typeface="游ゴシック Light"/>
              </a:rPr>
              <a:t>Dentetsu</a:t>
            </a:r>
            <a:r>
              <a:rPr lang="en-US" sz="600" dirty="0">
                <a:latin typeface="BIZ UDPゴシック" panose="020B0400000000000000" pitchFamily="50" charset="-128"/>
                <a:ea typeface="BIZ UDPゴシック" panose="020B0400000000000000" pitchFamily="50" charset="-128"/>
                <a:cs typeface="游ゴシック Light"/>
              </a:rPr>
              <a:t> Bus</a:t>
            </a:r>
          </a:p>
          <a:p>
            <a:pPr marL="88900" marR="5080">
              <a:lnSpc>
                <a:spcPct val="131800"/>
              </a:lnSpc>
              <a:tabLst>
                <a:tab pos="118110" algn="l"/>
              </a:tabLst>
            </a:pPr>
            <a:r>
              <a:rPr lang="en-US" sz="600" dirty="0">
                <a:latin typeface="BIZ UDPゴシック" panose="020B0400000000000000" pitchFamily="50" charset="-128"/>
                <a:ea typeface="BIZ UDPゴシック" panose="020B0400000000000000" pitchFamily="50" charset="-128"/>
                <a:cs typeface="游ゴシック Light"/>
              </a:rPr>
              <a:t>Nagano </a:t>
            </a:r>
            <a:r>
              <a:rPr lang="en-US" sz="600" dirty="0" err="1">
                <a:latin typeface="BIZ UDPゴシック" panose="020B0400000000000000" pitchFamily="50" charset="-128"/>
                <a:ea typeface="BIZ UDPゴシック" panose="020B0400000000000000" pitchFamily="50" charset="-128"/>
                <a:cs typeface="游ゴシック Light"/>
              </a:rPr>
              <a:t>Dentetsu</a:t>
            </a:r>
            <a:r>
              <a:rPr lang="en-US" sz="600" dirty="0">
                <a:latin typeface="BIZ UDPゴシック" panose="020B0400000000000000" pitchFamily="50" charset="-128"/>
                <a:ea typeface="BIZ UDPゴシック" panose="020B0400000000000000" pitchFamily="50" charset="-128"/>
                <a:cs typeface="游ゴシック Light"/>
              </a:rPr>
              <a:t> bus stop No. 21 </a:t>
            </a:r>
            <a:r>
              <a:rPr lang="en-US" sz="600">
                <a:latin typeface="BIZ UDPゴシック" panose="020B0400000000000000" pitchFamily="50" charset="-128"/>
                <a:ea typeface="BIZ UDPゴシック" panose="020B0400000000000000" pitchFamily="50" charset="-128"/>
                <a:cs typeface="游ゴシック Light"/>
              </a:rPr>
              <a:t>at East </a:t>
            </a:r>
            <a:r>
              <a:rPr lang="en-US" sz="600" dirty="0">
                <a:latin typeface="BIZ UDPゴシック" panose="020B0400000000000000" pitchFamily="50" charset="-128"/>
                <a:ea typeface="BIZ UDPゴシック" panose="020B0400000000000000" pitchFamily="50" charset="-128"/>
                <a:cs typeface="游ゴシック Light"/>
              </a:rPr>
              <a:t>exit of JR Nagano Station. Take the Nisseki Line. (The journey should take about 5 mins.)</a:t>
            </a:r>
          </a:p>
          <a:p>
            <a:pPr marL="88900" marR="5080" indent="-77788">
              <a:lnSpc>
                <a:spcPct val="131800"/>
              </a:lnSpc>
              <a:tabLst>
                <a:tab pos="118110" algn="l"/>
              </a:tabLst>
            </a:pPr>
            <a:r>
              <a:rPr lang="ja-JP" altLang="en-US" sz="600" b="0" dirty="0">
                <a:latin typeface="BIZ UDPゴシック" panose="020B0400000000000000" pitchFamily="50" charset="-128"/>
                <a:ea typeface="BIZ UDPゴシック" panose="020B0400000000000000" pitchFamily="50" charset="-128"/>
                <a:cs typeface="游ゴシック Light"/>
              </a:rPr>
              <a:t>②</a:t>
            </a:r>
            <a:r>
              <a:rPr lang="en-US" sz="600" dirty="0">
                <a:latin typeface="BIZ UDPゴシック" panose="020B0400000000000000" pitchFamily="50" charset="-128"/>
                <a:ea typeface="BIZ UDPゴシック" panose="020B0400000000000000" pitchFamily="50" charset="-128"/>
                <a:cs typeface="游ゴシック Light"/>
              </a:rPr>
              <a:t>By </a:t>
            </a:r>
            <a:r>
              <a:rPr lang="en-US" sz="600" dirty="0" err="1">
                <a:latin typeface="BIZ UDPゴシック" panose="020B0400000000000000" pitchFamily="50" charset="-128"/>
                <a:ea typeface="BIZ UDPゴシック" panose="020B0400000000000000" pitchFamily="50" charset="-128"/>
                <a:cs typeface="游ゴシック Light"/>
              </a:rPr>
              <a:t>Alpico</a:t>
            </a:r>
            <a:r>
              <a:rPr lang="en-US" sz="600" dirty="0">
                <a:latin typeface="BIZ UDPゴシック" panose="020B0400000000000000" pitchFamily="50" charset="-128"/>
                <a:ea typeface="BIZ UDPゴシック" panose="020B0400000000000000" pitchFamily="50" charset="-128"/>
                <a:cs typeface="游ゴシック Light"/>
              </a:rPr>
              <a:t> Bus</a:t>
            </a:r>
          </a:p>
          <a:p>
            <a:pPr marL="88900" marR="5080">
              <a:lnSpc>
                <a:spcPct val="131800"/>
              </a:lnSpc>
              <a:tabLst>
                <a:tab pos="118110" algn="l"/>
              </a:tabLst>
            </a:pPr>
            <a:r>
              <a:rPr lang="en-US" sz="600" dirty="0" err="1">
                <a:latin typeface="BIZ UDPゴシック" panose="020B0400000000000000" pitchFamily="50" charset="-128"/>
                <a:ea typeface="BIZ UDPゴシック" panose="020B0400000000000000" pitchFamily="50" charset="-128"/>
                <a:cs typeface="游ゴシック Light"/>
              </a:rPr>
              <a:t>Alpico</a:t>
            </a:r>
            <a:r>
              <a:rPr lang="en-US" sz="600" dirty="0">
                <a:latin typeface="BIZ UDPゴシック" panose="020B0400000000000000" pitchFamily="50" charset="-128"/>
                <a:ea typeface="BIZ UDPゴシック" panose="020B0400000000000000" pitchFamily="50" charset="-128"/>
                <a:cs typeface="游ゴシック Light"/>
              </a:rPr>
              <a:t> bus stop No. 2 at </a:t>
            </a:r>
            <a:r>
              <a:rPr lang="en-US" sz="600" dirty="0" err="1">
                <a:latin typeface="BIZ UDPゴシック" panose="020B0400000000000000" pitchFamily="50" charset="-128"/>
                <a:ea typeface="BIZ UDPゴシック" panose="020B0400000000000000" pitchFamily="50" charset="-128"/>
                <a:cs typeface="游ゴシック Light"/>
              </a:rPr>
              <a:t>Zenkoji</a:t>
            </a:r>
            <a:r>
              <a:rPr lang="en-US" sz="600" dirty="0">
                <a:latin typeface="BIZ UDPゴシック" panose="020B0400000000000000" pitchFamily="50" charset="-128"/>
                <a:ea typeface="BIZ UDPゴシック" panose="020B0400000000000000" pitchFamily="50" charset="-128"/>
                <a:cs typeface="游ゴシック Light"/>
              </a:rPr>
              <a:t> exit of JR Nagano Station. Take one of the following lines:</a:t>
            </a:r>
          </a:p>
          <a:p>
            <a:pPr marL="88900" marR="5080">
              <a:lnSpc>
                <a:spcPct val="131800"/>
              </a:lnSpc>
              <a:tabLst>
                <a:tab pos="118110" algn="l"/>
              </a:tabLst>
            </a:pPr>
            <a:r>
              <a:rPr lang="en-US" sz="600" dirty="0">
                <a:latin typeface="BIZ UDPゴシック" panose="020B0400000000000000" pitchFamily="50" charset="-128"/>
                <a:ea typeface="BIZ UDPゴシック" panose="020B0400000000000000" pitchFamily="50" charset="-128"/>
                <a:cs typeface="游ゴシック Light"/>
              </a:rPr>
              <a:t>1. For Otsuka-</a:t>
            </a:r>
            <a:r>
              <a:rPr lang="en-US" sz="600" dirty="0" err="1">
                <a:latin typeface="BIZ UDPゴシック" panose="020B0400000000000000" pitchFamily="50" charset="-128"/>
                <a:ea typeface="BIZ UDPゴシック" panose="020B0400000000000000" pitchFamily="50" charset="-128"/>
                <a:cs typeface="游ゴシック Light"/>
              </a:rPr>
              <a:t>minami</a:t>
            </a:r>
            <a:r>
              <a:rPr lang="en-US" sz="600" dirty="0">
                <a:latin typeface="BIZ UDPゴシック" panose="020B0400000000000000" pitchFamily="50" charset="-128"/>
                <a:ea typeface="BIZ UDPゴシック" panose="020B0400000000000000" pitchFamily="50" charset="-128"/>
                <a:cs typeface="游ゴシック Light"/>
              </a:rPr>
              <a:t> via Nisseki;</a:t>
            </a:r>
          </a:p>
          <a:p>
            <a:pPr marL="88900" marR="5080">
              <a:lnSpc>
                <a:spcPct val="131800"/>
              </a:lnSpc>
              <a:tabLst>
                <a:tab pos="118110" algn="l"/>
              </a:tabLst>
            </a:pPr>
            <a:r>
              <a:rPr lang="en-US" sz="600" dirty="0">
                <a:latin typeface="BIZ UDPゴシック" panose="020B0400000000000000" pitchFamily="50" charset="-128"/>
                <a:ea typeface="BIZ UDPゴシック" panose="020B0400000000000000" pitchFamily="50" charset="-128"/>
                <a:cs typeface="游ゴシック Light"/>
              </a:rPr>
              <a:t>2. For Matsuoka;</a:t>
            </a:r>
          </a:p>
          <a:p>
            <a:pPr marL="88900" marR="5080">
              <a:lnSpc>
                <a:spcPct val="131800"/>
              </a:lnSpc>
              <a:tabLst>
                <a:tab pos="118110" algn="l"/>
              </a:tabLst>
            </a:pPr>
            <a:r>
              <a:rPr lang="en-US" sz="600" dirty="0">
                <a:latin typeface="BIZ UDPゴシック" panose="020B0400000000000000" pitchFamily="50" charset="-128"/>
                <a:ea typeface="BIZ UDPゴシック" panose="020B0400000000000000" pitchFamily="50" charset="-128"/>
                <a:cs typeface="游ゴシック Light"/>
              </a:rPr>
              <a:t>or 3. For Big Hat. The journey should take 8 mins.</a:t>
            </a:r>
          </a:p>
          <a:p>
            <a:pPr marL="88900" marR="5080">
              <a:lnSpc>
                <a:spcPct val="131800"/>
              </a:lnSpc>
              <a:tabLst>
                <a:tab pos="118110" algn="l"/>
              </a:tabLst>
            </a:pPr>
            <a:r>
              <a:rPr lang="en-US" sz="600" dirty="0">
                <a:latin typeface="BIZ UDPゴシック" panose="020B0400000000000000" pitchFamily="50" charset="-128"/>
                <a:ea typeface="BIZ UDPゴシック" panose="020B0400000000000000" pitchFamily="50" charset="-128"/>
                <a:cs typeface="游ゴシック Light"/>
              </a:rPr>
              <a:t>Get off at "</a:t>
            </a:r>
            <a:r>
              <a:rPr lang="en-US" sz="600" dirty="0" err="1">
                <a:latin typeface="BIZ UDPゴシック" panose="020B0400000000000000" pitchFamily="50" charset="-128"/>
                <a:ea typeface="BIZ UDPゴシック" panose="020B0400000000000000" pitchFamily="50" charset="-128"/>
                <a:cs typeface="游ゴシック Light"/>
              </a:rPr>
              <a:t>Shindai</a:t>
            </a:r>
            <a:r>
              <a:rPr lang="en-US" sz="600" dirty="0">
                <a:latin typeface="BIZ UDPゴシック" panose="020B0400000000000000" pitchFamily="50" charset="-128"/>
                <a:ea typeface="BIZ UDPゴシック" panose="020B0400000000000000" pitchFamily="50" charset="-128"/>
                <a:cs typeface="游ゴシック Light"/>
              </a:rPr>
              <a:t> </a:t>
            </a:r>
            <a:r>
              <a:rPr lang="en-US" sz="600" dirty="0" err="1">
                <a:latin typeface="BIZ UDPゴシック" panose="020B0400000000000000" pitchFamily="50" charset="-128"/>
                <a:ea typeface="BIZ UDPゴシック" panose="020B0400000000000000" pitchFamily="50" charset="-128"/>
                <a:cs typeface="游ゴシック Light"/>
              </a:rPr>
              <a:t>kougakubu</a:t>
            </a:r>
            <a:r>
              <a:rPr lang="en-US" sz="600" dirty="0">
                <a:latin typeface="BIZ UDPゴシック" panose="020B0400000000000000" pitchFamily="50" charset="-128"/>
                <a:ea typeface="BIZ UDPゴシック" panose="020B0400000000000000" pitchFamily="50" charset="-128"/>
                <a:cs typeface="游ゴシック Light"/>
              </a:rPr>
              <a:t> </a:t>
            </a:r>
            <a:r>
              <a:rPr lang="en-US" sz="600" dirty="0" err="1">
                <a:latin typeface="BIZ UDPゴシック" panose="020B0400000000000000" pitchFamily="50" charset="-128"/>
                <a:ea typeface="BIZ UDPゴシック" panose="020B0400000000000000" pitchFamily="50" charset="-128"/>
                <a:cs typeface="游ゴシック Light"/>
              </a:rPr>
              <a:t>mae</a:t>
            </a:r>
            <a:r>
              <a:rPr lang="en-US" sz="600" dirty="0">
                <a:latin typeface="BIZ UDPゴシック" panose="020B0400000000000000" pitchFamily="50" charset="-128"/>
                <a:ea typeface="BIZ UDPゴシック" panose="020B0400000000000000" pitchFamily="50" charset="-128"/>
                <a:cs typeface="游ゴシック Light"/>
              </a:rPr>
              <a:t>" and walk </a:t>
            </a:r>
            <a:r>
              <a:rPr lang="en-US" altLang="ja-JP" sz="600" dirty="0">
                <a:latin typeface="BIZ UDPゴシック" panose="020B0400000000000000" pitchFamily="50" charset="-128"/>
                <a:ea typeface="BIZ UDPゴシック" panose="020B0400000000000000" pitchFamily="50" charset="-128"/>
                <a:cs typeface="游ゴシック Light"/>
              </a:rPr>
              <a:t>5</a:t>
            </a:r>
            <a:r>
              <a:rPr lang="en-US" sz="600" dirty="0">
                <a:latin typeface="BIZ UDPゴシック" panose="020B0400000000000000" pitchFamily="50" charset="-128"/>
                <a:ea typeface="BIZ UDPゴシック" panose="020B0400000000000000" pitchFamily="50" charset="-128"/>
                <a:cs typeface="游ゴシック Light"/>
              </a:rPr>
              <a:t> minutes.</a:t>
            </a:r>
          </a:p>
          <a:p>
            <a:pPr marL="88900" marR="5080" indent="-88900">
              <a:lnSpc>
                <a:spcPct val="131800"/>
              </a:lnSpc>
              <a:tabLst>
                <a:tab pos="118110" algn="l"/>
              </a:tabLst>
            </a:pPr>
            <a:r>
              <a:rPr lang="ja-JP" altLang="en-US" sz="600" b="0" dirty="0">
                <a:latin typeface="BIZ UDPゴシック" panose="020B0400000000000000" pitchFamily="50" charset="-128"/>
                <a:ea typeface="BIZ UDPゴシック" panose="020B0400000000000000" pitchFamily="50" charset="-128"/>
                <a:cs typeface="游ゴシック Light"/>
              </a:rPr>
              <a:t>③</a:t>
            </a:r>
            <a:r>
              <a:rPr lang="en-US" sz="600" dirty="0">
                <a:latin typeface="BIZ UDPゴシック" panose="020B0400000000000000" pitchFamily="50" charset="-128"/>
                <a:ea typeface="BIZ UDPゴシック" panose="020B0400000000000000" pitchFamily="50" charset="-128"/>
                <a:cs typeface="游ゴシック Light"/>
              </a:rPr>
              <a:t>On Foot</a:t>
            </a:r>
          </a:p>
          <a:p>
            <a:pPr marL="88900" marR="5080">
              <a:lnSpc>
                <a:spcPct val="131800"/>
              </a:lnSpc>
              <a:tabLst>
                <a:tab pos="118110" algn="l"/>
              </a:tabLst>
            </a:pPr>
            <a:r>
              <a:rPr lang="en-US" sz="600" dirty="0">
                <a:latin typeface="BIZ UDPゴシック" panose="020B0400000000000000" pitchFamily="50" charset="-128"/>
                <a:ea typeface="BIZ UDPゴシック" panose="020B0400000000000000" pitchFamily="50" charset="-128"/>
                <a:cs typeface="游ゴシック Light"/>
              </a:rPr>
              <a:t>20 minutes from East exit of JR Nagano Station to the campus.</a:t>
            </a:r>
            <a:endParaRPr sz="600" dirty="0">
              <a:latin typeface="BIZ UDPゴシック" panose="020B0400000000000000" pitchFamily="50" charset="-128"/>
              <a:ea typeface="BIZ UDPゴシック" panose="020B0400000000000000" pitchFamily="50" charset="-128"/>
              <a:cs typeface="游ゴシック Ligh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p:cNvPicPr>
            <a:picLocks noChangeAspect="1"/>
          </p:cNvPicPr>
          <p:nvPr/>
        </p:nvPicPr>
        <p:blipFill>
          <a:blip r:embed="rId2"/>
          <a:stretch>
            <a:fillRect/>
          </a:stretch>
        </p:blipFill>
        <p:spPr>
          <a:xfrm>
            <a:off x="3037" y="-15913"/>
            <a:ext cx="3468517" cy="10709313"/>
          </a:xfrm>
          <a:prstGeom prst="rect">
            <a:avLst/>
          </a:prstGeom>
        </p:spPr>
      </p:pic>
      <p:sp>
        <p:nvSpPr>
          <p:cNvPr id="19" name="正方形/長方形 18"/>
          <p:cNvSpPr/>
          <p:nvPr/>
        </p:nvSpPr>
        <p:spPr>
          <a:xfrm>
            <a:off x="425451" y="2926182"/>
            <a:ext cx="2743199" cy="7430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object 10"/>
          <p:cNvSpPr/>
          <p:nvPr/>
        </p:nvSpPr>
        <p:spPr>
          <a:xfrm>
            <a:off x="-70633" y="1270"/>
            <a:ext cx="7556500" cy="10692130"/>
          </a:xfrm>
          <a:custGeom>
            <a:avLst/>
            <a:gdLst/>
            <a:ahLst/>
            <a:cxnLst/>
            <a:rect l="l" t="t" r="r" b="b"/>
            <a:pathLst>
              <a:path w="7560309" h="10692130">
                <a:moveTo>
                  <a:pt x="0" y="10692003"/>
                </a:moveTo>
                <a:lnTo>
                  <a:pt x="7560005" y="10692003"/>
                </a:lnTo>
                <a:lnTo>
                  <a:pt x="7560005" y="0"/>
                </a:lnTo>
                <a:lnTo>
                  <a:pt x="0" y="0"/>
                </a:lnTo>
                <a:lnTo>
                  <a:pt x="0" y="10692003"/>
                </a:lnTo>
                <a:close/>
              </a:path>
            </a:pathLst>
          </a:custGeom>
          <a:solidFill>
            <a:srgbClr val="FFFFFF">
              <a:alpha val="21998"/>
            </a:srgbClr>
          </a:solidFill>
        </p:spPr>
        <p:txBody>
          <a:bodyPr wrap="square" lIns="0" tIns="0" rIns="0" bIns="0" rtlCol="0"/>
          <a:lstStyle/>
          <a:p>
            <a:endParaRPr dirty="0"/>
          </a:p>
        </p:txBody>
      </p:sp>
      <p:sp>
        <p:nvSpPr>
          <p:cNvPr id="5" name="object 5"/>
          <p:cNvSpPr txBox="1"/>
          <p:nvPr/>
        </p:nvSpPr>
        <p:spPr>
          <a:xfrm>
            <a:off x="425451" y="4249478"/>
            <a:ext cx="2590800" cy="716222"/>
          </a:xfrm>
          <a:prstGeom prst="rect">
            <a:avLst/>
          </a:prstGeom>
        </p:spPr>
        <p:txBody>
          <a:bodyPr vert="horz" wrap="square" lIns="0" tIns="46355" rIns="0" bIns="0" rtlCol="0">
            <a:spAutoFit/>
          </a:bodyPr>
          <a:lstStyle/>
          <a:p>
            <a:pPr marR="1905" algn="ctr">
              <a:lnSpc>
                <a:spcPct val="100000"/>
              </a:lnSpc>
              <a:spcBef>
                <a:spcPts val="365"/>
              </a:spcBef>
            </a:pPr>
            <a:r>
              <a:rPr sz="700" b="0" spc="35" dirty="0" err="1">
                <a:solidFill>
                  <a:srgbClr val="3E3A39"/>
                </a:solidFill>
                <a:latin typeface="BIZ UDPゴシック" panose="020B0400000000000000" pitchFamily="50" charset="-128"/>
                <a:ea typeface="BIZ UDPゴシック" panose="020B0400000000000000" pitchFamily="50" charset="-128"/>
                <a:cs typeface="Yu Gothic UI Light"/>
              </a:rPr>
              <a:t>航空宇宙システム研究拠点</a:t>
            </a:r>
            <a:r>
              <a:rPr lang="ja-JP" altLang="en-US" sz="700" spc="35" dirty="0">
                <a:solidFill>
                  <a:srgbClr val="3E3A39"/>
                </a:solidFill>
                <a:latin typeface="BIZ UDPゴシック" panose="020B0400000000000000" pitchFamily="50" charset="-128"/>
                <a:ea typeface="BIZ UDPゴシック" panose="020B0400000000000000" pitchFamily="50" charset="-128"/>
                <a:cs typeface="Yu Gothic UI Light"/>
              </a:rPr>
              <a:t>長</a:t>
            </a:r>
            <a:endParaRPr sz="700" dirty="0">
              <a:latin typeface="BIZ UDPゴシック" panose="020B0400000000000000" pitchFamily="50" charset="-128"/>
              <a:ea typeface="BIZ UDPゴシック" panose="020B0400000000000000" pitchFamily="50" charset="-128"/>
              <a:cs typeface="Yu Gothic UI Light"/>
            </a:endParaRPr>
          </a:p>
          <a:p>
            <a:pPr marR="5080" algn="ctr"/>
            <a:r>
              <a:rPr sz="550" b="0" spc="15" dirty="0">
                <a:solidFill>
                  <a:srgbClr val="3E3A39"/>
                </a:solidFill>
                <a:latin typeface="BIZ UDPゴシック" panose="020B0400000000000000" pitchFamily="50" charset="-128"/>
                <a:ea typeface="BIZ UDPゴシック" panose="020B0400000000000000" pitchFamily="50" charset="-128"/>
                <a:cs typeface="Yu Gothic UI Light"/>
              </a:rPr>
              <a:t>Director </a:t>
            </a:r>
            <a:r>
              <a:rPr sz="550" b="0" spc="10" dirty="0">
                <a:solidFill>
                  <a:srgbClr val="3E3A39"/>
                </a:solidFill>
                <a:latin typeface="BIZ UDPゴシック" panose="020B0400000000000000" pitchFamily="50" charset="-128"/>
                <a:ea typeface="BIZ UDPゴシック" panose="020B0400000000000000" pitchFamily="50" charset="-128"/>
                <a:cs typeface="Yu Gothic UI Light"/>
              </a:rPr>
              <a:t>of the </a:t>
            </a:r>
            <a:r>
              <a:rPr sz="550" b="0" spc="15" dirty="0">
                <a:solidFill>
                  <a:srgbClr val="3E3A39"/>
                </a:solidFill>
                <a:latin typeface="BIZ UDPゴシック" panose="020B0400000000000000" pitchFamily="50" charset="-128"/>
                <a:ea typeface="BIZ UDPゴシック" panose="020B0400000000000000" pitchFamily="50" charset="-128"/>
                <a:cs typeface="Yu Gothic UI Light"/>
              </a:rPr>
              <a:t>Shinshu University,Research Center For  Aerospace</a:t>
            </a:r>
            <a:r>
              <a:rPr sz="550" b="0" spc="25" dirty="0">
                <a:solidFill>
                  <a:srgbClr val="3E3A39"/>
                </a:solidFill>
                <a:latin typeface="BIZ UDPゴシック" panose="020B0400000000000000" pitchFamily="50" charset="-128"/>
                <a:ea typeface="BIZ UDPゴシック" panose="020B0400000000000000" pitchFamily="50" charset="-128"/>
                <a:cs typeface="Yu Gothic UI Light"/>
              </a:rPr>
              <a:t> </a:t>
            </a:r>
            <a:r>
              <a:rPr sz="550" b="0" spc="15" dirty="0">
                <a:solidFill>
                  <a:srgbClr val="3E3A39"/>
                </a:solidFill>
                <a:latin typeface="BIZ UDPゴシック" panose="020B0400000000000000" pitchFamily="50" charset="-128"/>
                <a:ea typeface="BIZ UDPゴシック" panose="020B0400000000000000" pitchFamily="50" charset="-128"/>
                <a:cs typeface="Yu Gothic UI Light"/>
              </a:rPr>
              <a:t>Systems</a:t>
            </a:r>
            <a:endParaRPr lang="en-US" sz="550" b="0" spc="15" dirty="0">
              <a:solidFill>
                <a:srgbClr val="3E3A39"/>
              </a:solidFill>
              <a:latin typeface="BIZ UDPゴシック" panose="020B0400000000000000" pitchFamily="50" charset="-128"/>
              <a:ea typeface="BIZ UDPゴシック" panose="020B0400000000000000" pitchFamily="50" charset="-128"/>
              <a:cs typeface="Yu Gothic UI Light"/>
            </a:endParaRPr>
          </a:p>
          <a:p>
            <a:pPr marR="5080" algn="ctr"/>
            <a:endParaRPr sz="550" dirty="0">
              <a:latin typeface="BIZ UDPゴシック" panose="020B0400000000000000" pitchFamily="50" charset="-128"/>
              <a:ea typeface="BIZ UDPゴシック" panose="020B0400000000000000" pitchFamily="50" charset="-128"/>
              <a:cs typeface="Yu Gothic UI Light"/>
            </a:endParaRPr>
          </a:p>
          <a:p>
            <a:pPr algn="ctr">
              <a:lnSpc>
                <a:spcPts val="1440"/>
              </a:lnSpc>
              <a:spcBef>
                <a:spcPts val="45"/>
              </a:spcBef>
            </a:pPr>
            <a:r>
              <a:rPr lang="ja-JP" altLang="en-US" sz="1200" spc="60" dirty="0">
                <a:solidFill>
                  <a:srgbClr val="3E3A39"/>
                </a:solidFill>
                <a:latin typeface="BIZ UDPゴシック" panose="020B0400000000000000" pitchFamily="50" charset="-128"/>
                <a:ea typeface="BIZ UDPゴシック" panose="020B0400000000000000" pitchFamily="50" charset="-128"/>
                <a:cs typeface="Yu Gothic UI Light"/>
              </a:rPr>
              <a:t>佐藤 敏郎</a:t>
            </a:r>
          </a:p>
          <a:p>
            <a:pPr marR="1270" algn="ctr">
              <a:lnSpc>
                <a:spcPts val="1019"/>
              </a:lnSpc>
            </a:pPr>
            <a:r>
              <a:rPr lang="en-US" sz="850" spc="30" dirty="0">
                <a:solidFill>
                  <a:srgbClr val="3E3A39"/>
                </a:solidFill>
                <a:latin typeface="BIZ UDPゴシック" panose="020B0400000000000000" pitchFamily="50" charset="-128"/>
                <a:ea typeface="BIZ UDPゴシック" panose="020B0400000000000000" pitchFamily="50" charset="-128"/>
                <a:cs typeface="Yu Gothic UI Light"/>
              </a:rPr>
              <a:t>SATO Toshiro</a:t>
            </a:r>
          </a:p>
        </p:txBody>
      </p:sp>
      <p:sp>
        <p:nvSpPr>
          <p:cNvPr id="9" name="object 9"/>
          <p:cNvSpPr txBox="1"/>
          <p:nvPr/>
        </p:nvSpPr>
        <p:spPr>
          <a:xfrm>
            <a:off x="177927" y="10356443"/>
            <a:ext cx="74930" cy="120546"/>
          </a:xfrm>
          <a:prstGeom prst="rect">
            <a:avLst/>
          </a:prstGeom>
        </p:spPr>
        <p:txBody>
          <a:bodyPr vert="horz" wrap="square" lIns="0" tIns="12700" rIns="0" bIns="0" rtlCol="0">
            <a:spAutoFit/>
          </a:bodyPr>
          <a:lstStyle/>
          <a:p>
            <a:pPr marL="12700" algn="just">
              <a:lnSpc>
                <a:spcPct val="100000"/>
              </a:lnSpc>
              <a:spcBef>
                <a:spcPts val="100"/>
              </a:spcBef>
            </a:pPr>
            <a:r>
              <a:rPr sz="700" spc="-5" dirty="0">
                <a:latin typeface="BIZ UDPゴシック" panose="020B0400000000000000" pitchFamily="50" charset="-128"/>
                <a:ea typeface="BIZ UDPゴシック" panose="020B0400000000000000" pitchFamily="50" charset="-128"/>
                <a:cs typeface="Arial Unicode MS"/>
              </a:rPr>
              <a:t>1</a:t>
            </a:r>
            <a:endParaRPr sz="700">
              <a:latin typeface="BIZ UDPゴシック" panose="020B0400000000000000" pitchFamily="50" charset="-128"/>
              <a:ea typeface="BIZ UDPゴシック" panose="020B0400000000000000" pitchFamily="50" charset="-128"/>
              <a:cs typeface="Arial Unicode MS"/>
            </a:endParaRPr>
          </a:p>
        </p:txBody>
      </p:sp>
      <p:sp>
        <p:nvSpPr>
          <p:cNvPr id="11" name="object 11"/>
          <p:cNvSpPr txBox="1"/>
          <p:nvPr/>
        </p:nvSpPr>
        <p:spPr>
          <a:xfrm>
            <a:off x="4023571" y="790270"/>
            <a:ext cx="2955079" cy="705321"/>
          </a:xfrm>
          <a:prstGeom prst="rect">
            <a:avLst/>
          </a:prstGeom>
        </p:spPr>
        <p:txBody>
          <a:bodyPr vert="horz" wrap="square" lIns="0" tIns="12700" rIns="0" bIns="0" rtlCol="0">
            <a:spAutoFit/>
          </a:bodyPr>
          <a:lstStyle/>
          <a:p>
            <a:pPr marL="12700" marR="5080" algn="just">
              <a:lnSpc>
                <a:spcPct val="100000"/>
              </a:lnSpc>
              <a:spcBef>
                <a:spcPts val="100"/>
              </a:spcBef>
            </a:pPr>
            <a:r>
              <a:rPr lang="ja-JP" altLang="en-US" sz="1500" spc="300" dirty="0">
                <a:solidFill>
                  <a:srgbClr val="3E3A39"/>
                </a:solidFill>
                <a:latin typeface="BIZ UDPゴシック" panose="020B0400000000000000" pitchFamily="50" charset="-128"/>
                <a:ea typeface="BIZ UDPゴシック" panose="020B0400000000000000" pitchFamily="50" charset="-128"/>
                <a:cs typeface="Yu Gothic UI Light"/>
              </a:rPr>
              <a:t>我が国の次代の基幹産業と期待される航空宇宙産業の振興</a:t>
            </a:r>
            <a:r>
              <a:rPr lang="ja-JP" altLang="en-US" sz="1500" dirty="0">
                <a:solidFill>
                  <a:srgbClr val="3E3A39"/>
                </a:solidFill>
                <a:latin typeface="BIZ UDPゴシック" panose="020B0400000000000000" pitchFamily="50" charset="-128"/>
                <a:ea typeface="BIZ UDPゴシック" panose="020B0400000000000000" pitchFamily="50" charset="-128"/>
                <a:cs typeface="Yu Gothic UI Light"/>
              </a:rPr>
              <a:t>と</a:t>
            </a:r>
            <a:r>
              <a:rPr lang="ja-JP" altLang="en-US" sz="1500" spc="300" dirty="0">
                <a:solidFill>
                  <a:srgbClr val="3E3A39"/>
                </a:solidFill>
                <a:latin typeface="BIZ UDPゴシック" panose="020B0400000000000000" pitchFamily="50" charset="-128"/>
                <a:ea typeface="BIZ UDPゴシック" panose="020B0400000000000000" pitchFamily="50" charset="-128"/>
                <a:cs typeface="Yu Gothic UI Light"/>
              </a:rPr>
              <a:t>地域産業活性化に貢献</a:t>
            </a:r>
            <a:endParaRPr sz="1500" dirty="0">
              <a:latin typeface="BIZ UDPゴシック" panose="020B0400000000000000" pitchFamily="50" charset="-128"/>
              <a:ea typeface="BIZ UDPゴシック" panose="020B0400000000000000" pitchFamily="50" charset="-128"/>
              <a:cs typeface="Yu Gothic UI Light"/>
            </a:endParaRPr>
          </a:p>
        </p:txBody>
      </p:sp>
      <p:sp>
        <p:nvSpPr>
          <p:cNvPr id="12" name="object 12"/>
          <p:cNvSpPr txBox="1"/>
          <p:nvPr/>
        </p:nvSpPr>
        <p:spPr>
          <a:xfrm>
            <a:off x="4159250" y="1730998"/>
            <a:ext cx="2514600" cy="491502"/>
          </a:xfrm>
          <a:prstGeom prst="rect">
            <a:avLst/>
          </a:prstGeom>
        </p:spPr>
        <p:txBody>
          <a:bodyPr vert="horz" wrap="square" lIns="0" tIns="12700" rIns="0" bIns="0" rtlCol="0">
            <a:spAutoFit/>
          </a:bodyPr>
          <a:lstStyle/>
          <a:p>
            <a:pPr marL="12700" marR="5080" algn="just">
              <a:lnSpc>
                <a:spcPct val="113999"/>
              </a:lnSpc>
              <a:spcBef>
                <a:spcPts val="100"/>
              </a:spcBef>
            </a:pPr>
            <a:r>
              <a:rPr sz="950" b="0" spc="20" dirty="0">
                <a:solidFill>
                  <a:srgbClr val="3E3A39"/>
                </a:solidFill>
                <a:latin typeface="BIZ UDPゴシック" panose="020B0400000000000000" pitchFamily="50" charset="-128"/>
                <a:ea typeface="BIZ UDPゴシック" panose="020B0400000000000000" pitchFamily="50" charset="-128"/>
                <a:cs typeface="Yu Gothic UI Light"/>
              </a:rPr>
              <a:t>Contribution </a:t>
            </a:r>
            <a:r>
              <a:rPr sz="950" b="0" spc="15" dirty="0">
                <a:solidFill>
                  <a:srgbClr val="3E3A39"/>
                </a:solidFill>
                <a:latin typeface="BIZ UDPゴシック" panose="020B0400000000000000" pitchFamily="50" charset="-128"/>
                <a:ea typeface="BIZ UDPゴシック" panose="020B0400000000000000" pitchFamily="50" charset="-128"/>
                <a:cs typeface="Yu Gothic UI Light"/>
              </a:rPr>
              <a:t>to the </a:t>
            </a:r>
            <a:r>
              <a:rPr sz="950" b="0" spc="20" dirty="0">
                <a:solidFill>
                  <a:srgbClr val="3E3A39"/>
                </a:solidFill>
                <a:latin typeface="BIZ UDPゴシック" panose="020B0400000000000000" pitchFamily="50" charset="-128"/>
                <a:ea typeface="BIZ UDPゴシック" panose="020B0400000000000000" pitchFamily="50" charset="-128"/>
                <a:cs typeface="Yu Gothic UI Light"/>
              </a:rPr>
              <a:t>promotion </a:t>
            </a:r>
            <a:r>
              <a:rPr sz="950" b="0" spc="10" dirty="0">
                <a:solidFill>
                  <a:srgbClr val="3E3A39"/>
                </a:solidFill>
                <a:latin typeface="BIZ UDPゴシック" panose="020B0400000000000000" pitchFamily="50" charset="-128"/>
                <a:ea typeface="BIZ UDPゴシック" panose="020B0400000000000000" pitchFamily="50" charset="-128"/>
                <a:cs typeface="Yu Gothic UI Light"/>
              </a:rPr>
              <a:t>of </a:t>
            </a:r>
            <a:r>
              <a:rPr sz="950" b="0" spc="15" dirty="0">
                <a:solidFill>
                  <a:srgbClr val="3E3A39"/>
                </a:solidFill>
                <a:latin typeface="BIZ UDPゴシック" panose="020B0400000000000000" pitchFamily="50" charset="-128"/>
                <a:ea typeface="BIZ UDPゴシック" panose="020B0400000000000000" pitchFamily="50" charset="-128"/>
                <a:cs typeface="Yu Gothic UI Light"/>
              </a:rPr>
              <a:t>the </a:t>
            </a:r>
            <a:r>
              <a:rPr sz="950" b="0" spc="20" dirty="0">
                <a:solidFill>
                  <a:srgbClr val="3E3A39"/>
                </a:solidFill>
                <a:latin typeface="BIZ UDPゴシック" panose="020B0400000000000000" pitchFamily="50" charset="-128"/>
                <a:ea typeface="BIZ UDPゴシック" panose="020B0400000000000000" pitchFamily="50" charset="-128"/>
                <a:cs typeface="Yu Gothic UI Light"/>
              </a:rPr>
              <a:t>aerospace</a:t>
            </a:r>
            <a:r>
              <a:rPr lang="en-US" sz="950" b="0" spc="20" dirty="0">
                <a:solidFill>
                  <a:srgbClr val="3E3A39"/>
                </a:solidFill>
                <a:latin typeface="BIZ UDPゴシック" panose="020B0400000000000000" pitchFamily="50" charset="-128"/>
                <a:ea typeface="BIZ UDPゴシック" panose="020B0400000000000000" pitchFamily="50" charset="-128"/>
                <a:cs typeface="Yu Gothic UI Light"/>
              </a:rPr>
              <a:t> </a:t>
            </a:r>
            <a:r>
              <a:rPr sz="950" b="0" spc="20" dirty="0">
                <a:solidFill>
                  <a:srgbClr val="3E3A39"/>
                </a:solidFill>
                <a:latin typeface="BIZ UDPゴシック" panose="020B0400000000000000" pitchFamily="50" charset="-128"/>
                <a:ea typeface="BIZ UDPゴシック" panose="020B0400000000000000" pitchFamily="50" charset="-128"/>
                <a:cs typeface="Yu Gothic UI Light"/>
              </a:rPr>
              <a:t>industry </a:t>
            </a:r>
            <a:r>
              <a:rPr sz="950" b="0" spc="15" dirty="0">
                <a:solidFill>
                  <a:srgbClr val="3E3A39"/>
                </a:solidFill>
                <a:latin typeface="BIZ UDPゴシック" panose="020B0400000000000000" pitchFamily="50" charset="-128"/>
                <a:ea typeface="BIZ UDPゴシック" panose="020B0400000000000000" pitchFamily="50" charset="-128"/>
                <a:cs typeface="Yu Gothic UI Light"/>
              </a:rPr>
              <a:t>and </a:t>
            </a:r>
            <a:r>
              <a:rPr sz="950" b="0" spc="20" dirty="0">
                <a:solidFill>
                  <a:srgbClr val="3E3A39"/>
                </a:solidFill>
                <a:latin typeface="BIZ UDPゴシック" panose="020B0400000000000000" pitchFamily="50" charset="-128"/>
                <a:ea typeface="BIZ UDPゴシック" panose="020B0400000000000000" pitchFamily="50" charset="-128"/>
                <a:cs typeface="Yu Gothic UI Light"/>
              </a:rPr>
              <a:t>regional</a:t>
            </a:r>
            <a:r>
              <a:rPr sz="950" b="0" spc="105" dirty="0">
                <a:solidFill>
                  <a:srgbClr val="3E3A39"/>
                </a:solidFill>
                <a:latin typeface="BIZ UDPゴシック" panose="020B0400000000000000" pitchFamily="50" charset="-128"/>
                <a:ea typeface="BIZ UDPゴシック" panose="020B0400000000000000" pitchFamily="50" charset="-128"/>
                <a:cs typeface="Yu Gothic UI Light"/>
              </a:rPr>
              <a:t> </a:t>
            </a:r>
            <a:r>
              <a:rPr sz="950" b="0" spc="20" dirty="0">
                <a:solidFill>
                  <a:srgbClr val="3E3A39"/>
                </a:solidFill>
                <a:latin typeface="BIZ UDPゴシック" panose="020B0400000000000000" pitchFamily="50" charset="-128"/>
                <a:ea typeface="BIZ UDPゴシック" panose="020B0400000000000000" pitchFamily="50" charset="-128"/>
                <a:cs typeface="Yu Gothic UI Light"/>
              </a:rPr>
              <a:t>revitalization</a:t>
            </a:r>
            <a:endParaRPr sz="950" dirty="0">
              <a:latin typeface="BIZ UDPゴシック" panose="020B0400000000000000" pitchFamily="50" charset="-128"/>
              <a:ea typeface="BIZ UDPゴシック" panose="020B0400000000000000" pitchFamily="50" charset="-128"/>
              <a:cs typeface="Yu Gothic UI Light"/>
            </a:endParaRPr>
          </a:p>
        </p:txBody>
      </p:sp>
      <p:grpSp>
        <p:nvGrpSpPr>
          <p:cNvPr id="4" name="グループ化 3">
            <a:extLst>
              <a:ext uri="{FF2B5EF4-FFF2-40B4-BE49-F238E27FC236}">
                <a16:creationId xmlns:a16="http://schemas.microsoft.com/office/drawing/2014/main" id="{56B06F0D-17D3-43BF-AFDE-8073269B9C17}"/>
              </a:ext>
            </a:extLst>
          </p:cNvPr>
          <p:cNvGrpSpPr/>
          <p:nvPr/>
        </p:nvGrpSpPr>
        <p:grpSpPr>
          <a:xfrm>
            <a:off x="3930072" y="2908300"/>
            <a:ext cx="3003744" cy="2846933"/>
            <a:chOff x="3986758" y="2908300"/>
            <a:chExt cx="3003744" cy="2846933"/>
          </a:xfrm>
        </p:grpSpPr>
        <p:sp>
          <p:nvSpPr>
            <p:cNvPr id="2" name="object 2"/>
            <p:cNvSpPr txBox="1"/>
            <p:nvPr/>
          </p:nvSpPr>
          <p:spPr>
            <a:xfrm>
              <a:off x="3987336" y="2908300"/>
              <a:ext cx="3003166" cy="2846933"/>
            </a:xfrm>
            <a:prstGeom prst="rect">
              <a:avLst/>
            </a:prstGeom>
          </p:spPr>
          <p:txBody>
            <a:bodyPr vert="horz" wrap="square" lIns="0" tIns="12700" rIns="0" bIns="0" rtlCol="0">
              <a:spAutoFit/>
            </a:bodyPr>
            <a:lstStyle/>
            <a:p>
              <a:pPr marL="143510" algn="just">
                <a:lnSpc>
                  <a:spcPct val="100000"/>
                </a:lnSpc>
                <a:spcBef>
                  <a:spcPts val="100"/>
                </a:spcBef>
                <a:tabLst>
                  <a:tab pos="889000" algn="l"/>
                </a:tabLst>
              </a:pPr>
              <a:r>
                <a:rPr sz="1200" b="0" spc="55" dirty="0" err="1">
                  <a:solidFill>
                    <a:srgbClr val="3E3A39"/>
                  </a:solidFill>
                  <a:latin typeface="BIZ UDPゴシック" panose="020B0400000000000000" pitchFamily="50" charset="-128"/>
                  <a:ea typeface="BIZ UDPゴシック" panose="020B0400000000000000" pitchFamily="50" charset="-128"/>
                  <a:cs typeface="Yu Gothic UI Light"/>
                </a:rPr>
                <a:t>メッセー</a:t>
              </a:r>
              <a:r>
                <a:rPr sz="1200" b="0" dirty="0" err="1">
                  <a:solidFill>
                    <a:srgbClr val="3E3A39"/>
                  </a:solidFill>
                  <a:latin typeface="BIZ UDPゴシック" panose="020B0400000000000000" pitchFamily="50" charset="-128"/>
                  <a:ea typeface="BIZ UDPゴシック" panose="020B0400000000000000" pitchFamily="50" charset="-128"/>
                  <a:cs typeface="Yu Gothic UI Light"/>
                </a:rPr>
                <a:t>ジ</a:t>
              </a:r>
              <a:r>
                <a:rPr sz="1200" b="0" dirty="0">
                  <a:solidFill>
                    <a:srgbClr val="3E3A39"/>
                  </a:solidFill>
                  <a:latin typeface="BIZ UDPゴシック" panose="020B0400000000000000" pitchFamily="50" charset="-128"/>
                  <a:ea typeface="BIZ UDPゴシック" panose="020B0400000000000000" pitchFamily="50" charset="-128"/>
                  <a:cs typeface="Yu Gothic UI Light"/>
                </a:rPr>
                <a:t>	</a:t>
              </a:r>
              <a:r>
                <a:rPr lang="ja-JP" altLang="en-US" sz="1200" b="0" dirty="0">
                  <a:solidFill>
                    <a:srgbClr val="3E3A39"/>
                  </a:solidFill>
                  <a:latin typeface="BIZ UDPゴシック" panose="020B0400000000000000" pitchFamily="50" charset="-128"/>
                  <a:ea typeface="BIZ UDPゴシック" panose="020B0400000000000000" pitchFamily="50" charset="-128"/>
                  <a:cs typeface="Yu Gothic UI Light"/>
                </a:rPr>
                <a:t>　</a:t>
              </a:r>
              <a:r>
                <a:rPr sz="1000" b="0" spc="-5" dirty="0">
                  <a:solidFill>
                    <a:srgbClr val="3E3A39"/>
                  </a:solidFill>
                  <a:latin typeface="BIZ UDPゴシック" panose="020B0400000000000000" pitchFamily="50" charset="-128"/>
                  <a:ea typeface="BIZ UDPゴシック" panose="020B0400000000000000" pitchFamily="50" charset="-128"/>
                  <a:cs typeface="Yu Gothic UI Light"/>
                </a:rPr>
                <a:t>Director's</a:t>
              </a:r>
              <a:r>
                <a:rPr sz="1000" b="0" spc="30" dirty="0">
                  <a:solidFill>
                    <a:srgbClr val="3E3A39"/>
                  </a:solidFill>
                  <a:latin typeface="BIZ UDPゴシック" panose="020B0400000000000000" pitchFamily="50" charset="-128"/>
                  <a:ea typeface="BIZ UDPゴシック" panose="020B0400000000000000" pitchFamily="50" charset="-128"/>
                  <a:cs typeface="Yu Gothic UI Light"/>
                </a:rPr>
                <a:t> </a:t>
              </a:r>
              <a:r>
                <a:rPr sz="1000" b="0" spc="-5" dirty="0">
                  <a:solidFill>
                    <a:srgbClr val="3E3A39"/>
                  </a:solidFill>
                  <a:latin typeface="BIZ UDPゴシック" panose="020B0400000000000000" pitchFamily="50" charset="-128"/>
                  <a:ea typeface="BIZ UDPゴシック" panose="020B0400000000000000" pitchFamily="50" charset="-128"/>
                  <a:cs typeface="Yu Gothic UI Light"/>
                </a:rPr>
                <a:t>Message</a:t>
              </a:r>
              <a:endParaRPr sz="1000" dirty="0">
                <a:latin typeface="BIZ UDPゴシック" panose="020B0400000000000000" pitchFamily="50" charset="-128"/>
                <a:ea typeface="BIZ UDPゴシック" panose="020B0400000000000000" pitchFamily="50" charset="-128"/>
                <a:cs typeface="Yu Gothic UI Light"/>
              </a:endParaRPr>
            </a:p>
            <a:p>
              <a:pPr marL="12700" marR="5080" indent="136525" algn="just">
                <a:lnSpc>
                  <a:spcPct val="100000"/>
                </a:lnSpc>
                <a:spcBef>
                  <a:spcPts val="1365"/>
                </a:spcBef>
              </a:pPr>
              <a:r>
                <a:rPr sz="1000" b="0" dirty="0">
                  <a:solidFill>
                    <a:srgbClr val="3E3A39"/>
                  </a:solidFill>
                  <a:latin typeface="BIZ UDPゴシック" panose="020B0400000000000000" pitchFamily="50" charset="-128"/>
                  <a:ea typeface="BIZ UDPゴシック" panose="020B0400000000000000" pitchFamily="50" charset="-128"/>
                  <a:cs typeface="Yu Gothic UI Light"/>
                </a:rPr>
                <a:t>我が国の将来の基幹産業の一つとして期待される航空宇宙分野の研究開発を推進するため、航空宇宙分野の高度な関連要素技術を保有する様々な専門分野の理工学系教員の参画を図り、航空宇宙システム研究拠点が設置されました。航空宇宙に夢と関心をお持ちの皆さん、きらめく技術を集結させて、大空へ、そして宇宙へと向かおうではありませんか！</a:t>
              </a:r>
              <a:endParaRPr sz="1000" dirty="0">
                <a:latin typeface="BIZ UDPゴシック" panose="020B0400000000000000" pitchFamily="50" charset="-128"/>
                <a:ea typeface="BIZ UDPゴシック" panose="020B0400000000000000" pitchFamily="50" charset="-128"/>
                <a:cs typeface="Yu Gothic UI Light"/>
              </a:endParaRPr>
            </a:p>
            <a:p>
              <a:pPr algn="just">
                <a:lnSpc>
                  <a:spcPct val="100000"/>
                </a:lnSpc>
                <a:spcBef>
                  <a:spcPts val="5"/>
                </a:spcBef>
              </a:pPr>
              <a:endParaRPr sz="950" dirty="0">
                <a:latin typeface="BIZ UDPゴシック" panose="020B0400000000000000" pitchFamily="50" charset="-128"/>
                <a:ea typeface="BIZ UDPゴシック" panose="020B0400000000000000" pitchFamily="50" charset="-128"/>
                <a:cs typeface="Yu Gothic UI Light"/>
              </a:endParaRPr>
            </a:p>
            <a:p>
              <a:pPr marL="12700" marR="13335" algn="just">
                <a:lnSpc>
                  <a:spcPct val="100000"/>
                </a:lnSpc>
              </a:pPr>
              <a:r>
                <a:rPr sz="900" b="0" spc="-10" dirty="0">
                  <a:solidFill>
                    <a:srgbClr val="3E3A39"/>
                  </a:solidFill>
                  <a:latin typeface="BIZ UDPゴシック" panose="020B0400000000000000" pitchFamily="50" charset="-128"/>
                  <a:ea typeface="BIZ UDPゴシック" panose="020B0400000000000000" pitchFamily="50" charset="-128"/>
                  <a:cs typeface="Yu Gothic UI Light"/>
                </a:rPr>
                <a:t>To </a:t>
              </a:r>
              <a:r>
                <a:rPr sz="900" b="0" spc="-15" dirty="0">
                  <a:solidFill>
                    <a:srgbClr val="3E3A39"/>
                  </a:solidFill>
                  <a:latin typeface="BIZ UDPゴシック" panose="020B0400000000000000" pitchFamily="50" charset="-128"/>
                  <a:ea typeface="BIZ UDPゴシック" panose="020B0400000000000000" pitchFamily="50" charset="-128"/>
                  <a:cs typeface="Yu Gothic UI Light"/>
                </a:rPr>
                <a:t>promote </a:t>
              </a:r>
              <a:r>
                <a:rPr sz="900" b="0" spc="-10" dirty="0">
                  <a:solidFill>
                    <a:srgbClr val="3E3A39"/>
                  </a:solidFill>
                  <a:latin typeface="BIZ UDPゴシック" panose="020B0400000000000000" pitchFamily="50" charset="-128"/>
                  <a:ea typeface="BIZ UDPゴシック" panose="020B0400000000000000" pitchFamily="50" charset="-128"/>
                  <a:cs typeface="Yu Gothic UI Light"/>
                </a:rPr>
                <a:t>R&amp;D on the </a:t>
              </a:r>
              <a:r>
                <a:rPr sz="900" b="0" spc="-15" dirty="0">
                  <a:solidFill>
                    <a:srgbClr val="3E3A39"/>
                  </a:solidFill>
                  <a:latin typeface="BIZ UDPゴシック" panose="020B0400000000000000" pitchFamily="50" charset="-128"/>
                  <a:ea typeface="BIZ UDPゴシック" panose="020B0400000000000000" pitchFamily="50" charset="-128"/>
                  <a:cs typeface="Yu Gothic UI Light"/>
                </a:rPr>
                <a:t>advanced aerospace systems </a:t>
              </a:r>
              <a:r>
                <a:rPr sz="900" b="0" spc="-10" dirty="0">
                  <a:solidFill>
                    <a:srgbClr val="3E3A39"/>
                  </a:solidFill>
                  <a:latin typeface="BIZ UDPゴシック" panose="020B0400000000000000" pitchFamily="50" charset="-128"/>
                  <a:ea typeface="BIZ UDPゴシック" panose="020B0400000000000000" pitchFamily="50" charset="-128"/>
                  <a:cs typeface="Yu Gothic UI Light"/>
                </a:rPr>
                <a:t>expected </a:t>
              </a:r>
              <a:r>
                <a:rPr sz="900" b="0" spc="-5" dirty="0">
                  <a:solidFill>
                    <a:srgbClr val="3E3A39"/>
                  </a:solidFill>
                  <a:latin typeface="BIZ UDPゴシック" panose="020B0400000000000000" pitchFamily="50" charset="-128"/>
                  <a:ea typeface="BIZ UDPゴシック" panose="020B0400000000000000" pitchFamily="50" charset="-128"/>
                  <a:cs typeface="Yu Gothic UI Light"/>
                </a:rPr>
                <a:t>to </a:t>
              </a:r>
              <a:r>
                <a:rPr sz="900" b="0" spc="-10" dirty="0">
                  <a:solidFill>
                    <a:srgbClr val="3E3A39"/>
                  </a:solidFill>
                  <a:latin typeface="BIZ UDPゴシック" panose="020B0400000000000000" pitchFamily="50" charset="-128"/>
                  <a:ea typeface="BIZ UDPゴシック" panose="020B0400000000000000" pitchFamily="50" charset="-128"/>
                  <a:cs typeface="Yu Gothic UI Light"/>
                </a:rPr>
                <a:t>be one of </a:t>
              </a:r>
              <a:r>
                <a:rPr sz="900" b="0" spc="-15" dirty="0">
                  <a:solidFill>
                    <a:srgbClr val="3E3A39"/>
                  </a:solidFill>
                  <a:latin typeface="BIZ UDPゴシック" panose="020B0400000000000000" pitchFamily="50" charset="-128"/>
                  <a:ea typeface="BIZ UDPゴシック" panose="020B0400000000000000" pitchFamily="50" charset="-128"/>
                  <a:cs typeface="Yu Gothic UI Light"/>
                </a:rPr>
                <a:t>Japan's </a:t>
              </a:r>
              <a:r>
                <a:rPr sz="900" b="0" spc="-10" dirty="0">
                  <a:solidFill>
                    <a:srgbClr val="3E3A39"/>
                  </a:solidFill>
                  <a:latin typeface="BIZ UDPゴシック" panose="020B0400000000000000" pitchFamily="50" charset="-128"/>
                  <a:ea typeface="BIZ UDPゴシック" panose="020B0400000000000000" pitchFamily="50" charset="-128"/>
                  <a:cs typeface="Yu Gothic UI Light"/>
                </a:rPr>
                <a:t>future key </a:t>
              </a:r>
              <a:r>
                <a:rPr sz="900" b="0" spc="-15" dirty="0">
                  <a:solidFill>
                    <a:srgbClr val="3E3A39"/>
                  </a:solidFill>
                  <a:latin typeface="BIZ UDPゴシック" panose="020B0400000000000000" pitchFamily="50" charset="-128"/>
                  <a:ea typeface="BIZ UDPゴシック" panose="020B0400000000000000" pitchFamily="50" charset="-128"/>
                  <a:cs typeface="Yu Gothic UI Light"/>
                </a:rPr>
                <a:t>industries, </a:t>
              </a:r>
              <a:r>
                <a:rPr sz="900" b="0" spc="-10" dirty="0">
                  <a:solidFill>
                    <a:srgbClr val="3E3A39"/>
                  </a:solidFill>
                  <a:latin typeface="BIZ UDPゴシック" panose="020B0400000000000000" pitchFamily="50" charset="-128"/>
                  <a:ea typeface="BIZ UDPゴシック" panose="020B0400000000000000" pitchFamily="50" charset="-128"/>
                  <a:cs typeface="Yu Gothic UI Light"/>
                </a:rPr>
                <a:t>the </a:t>
              </a:r>
              <a:r>
                <a:rPr sz="900" b="0" spc="-15" dirty="0">
                  <a:solidFill>
                    <a:srgbClr val="3E3A39"/>
                  </a:solidFill>
                  <a:latin typeface="BIZ UDPゴシック" panose="020B0400000000000000" pitchFamily="50" charset="-128"/>
                  <a:ea typeface="BIZ UDPゴシック" panose="020B0400000000000000" pitchFamily="50" charset="-128"/>
                  <a:cs typeface="Yu Gothic UI Light"/>
                </a:rPr>
                <a:t>Research Center </a:t>
              </a:r>
              <a:r>
                <a:rPr sz="900" b="0" spc="-10" dirty="0">
                  <a:solidFill>
                    <a:srgbClr val="3E3A39"/>
                  </a:solidFill>
                  <a:latin typeface="BIZ UDPゴシック" panose="020B0400000000000000" pitchFamily="50" charset="-128"/>
                  <a:ea typeface="BIZ UDPゴシック" panose="020B0400000000000000" pitchFamily="50" charset="-128"/>
                  <a:cs typeface="Yu Gothic UI Light"/>
                </a:rPr>
                <a:t>for Aerospace </a:t>
              </a:r>
              <a:r>
                <a:rPr sz="900" b="0" spc="-15" dirty="0">
                  <a:solidFill>
                    <a:srgbClr val="3E3A39"/>
                  </a:solidFill>
                  <a:latin typeface="BIZ UDPゴシック" panose="020B0400000000000000" pitchFamily="50" charset="-128"/>
                  <a:ea typeface="BIZ UDPゴシック" panose="020B0400000000000000" pitchFamily="50" charset="-128"/>
                  <a:cs typeface="Yu Gothic UI Light"/>
                </a:rPr>
                <a:t>Systems </a:t>
              </a:r>
              <a:r>
                <a:rPr sz="900" b="0" spc="-10" dirty="0">
                  <a:solidFill>
                    <a:srgbClr val="3E3A39"/>
                  </a:solidFill>
                  <a:latin typeface="BIZ UDPゴシック" panose="020B0400000000000000" pitchFamily="50" charset="-128"/>
                  <a:ea typeface="BIZ UDPゴシック" panose="020B0400000000000000" pitchFamily="50" charset="-128"/>
                  <a:cs typeface="Yu Gothic UI Light"/>
                </a:rPr>
                <a:t>has </a:t>
              </a:r>
              <a:r>
                <a:rPr sz="900" b="0" spc="-15" dirty="0">
                  <a:solidFill>
                    <a:srgbClr val="3E3A39"/>
                  </a:solidFill>
                  <a:latin typeface="BIZ UDPゴシック" panose="020B0400000000000000" pitchFamily="50" charset="-128"/>
                  <a:ea typeface="BIZ UDPゴシック" panose="020B0400000000000000" pitchFamily="50" charset="-128"/>
                  <a:cs typeface="Yu Gothic UI Light"/>
                </a:rPr>
                <a:t>been </a:t>
              </a:r>
              <a:r>
                <a:rPr sz="900" b="0" spc="-10" dirty="0">
                  <a:solidFill>
                    <a:srgbClr val="3E3A39"/>
                  </a:solidFill>
                  <a:latin typeface="BIZ UDPゴシック" panose="020B0400000000000000" pitchFamily="50" charset="-128"/>
                  <a:ea typeface="BIZ UDPゴシック" panose="020B0400000000000000" pitchFamily="50" charset="-128"/>
                  <a:cs typeface="Yu Gothic UI Light"/>
                </a:rPr>
                <a:t>established with connecting </a:t>
              </a:r>
              <a:r>
                <a:rPr sz="900" b="0" spc="-15" dirty="0">
                  <a:solidFill>
                    <a:srgbClr val="3E3A39"/>
                  </a:solidFill>
                  <a:latin typeface="BIZ UDPゴシック" panose="020B0400000000000000" pitchFamily="50" charset="-128"/>
                  <a:ea typeface="BIZ UDPゴシック" panose="020B0400000000000000" pitchFamily="50" charset="-128"/>
                  <a:cs typeface="Yu Gothic UI Light"/>
                </a:rPr>
                <a:t>researchers </a:t>
              </a:r>
              <a:r>
                <a:rPr sz="900" b="0" spc="-10" dirty="0">
                  <a:solidFill>
                    <a:srgbClr val="3E3A39"/>
                  </a:solidFill>
                  <a:latin typeface="BIZ UDPゴシック" panose="020B0400000000000000" pitchFamily="50" charset="-128"/>
                  <a:ea typeface="BIZ UDPゴシック" panose="020B0400000000000000" pitchFamily="50" charset="-128"/>
                  <a:cs typeface="Yu Gothic UI Light"/>
                </a:rPr>
                <a:t>in </a:t>
              </a:r>
              <a:r>
                <a:rPr sz="900" b="0" spc="-15" dirty="0">
                  <a:solidFill>
                    <a:srgbClr val="3E3A39"/>
                  </a:solidFill>
                  <a:latin typeface="BIZ UDPゴシック" panose="020B0400000000000000" pitchFamily="50" charset="-128"/>
                  <a:ea typeface="BIZ UDPゴシック" panose="020B0400000000000000" pitchFamily="50" charset="-128"/>
                  <a:cs typeface="Yu Gothic UI Light"/>
                </a:rPr>
                <a:t>various </a:t>
              </a:r>
              <a:r>
                <a:rPr sz="900" b="0" spc="-10" dirty="0">
                  <a:solidFill>
                    <a:srgbClr val="3E3A39"/>
                  </a:solidFill>
                  <a:latin typeface="BIZ UDPゴシック" panose="020B0400000000000000" pitchFamily="50" charset="-128"/>
                  <a:ea typeface="BIZ UDPゴシック" panose="020B0400000000000000" pitchFamily="50" charset="-128"/>
                  <a:cs typeface="Yu Gothic UI Light"/>
                </a:rPr>
                <a:t>fields </a:t>
              </a:r>
              <a:r>
                <a:rPr sz="900" b="0" spc="-15" dirty="0">
                  <a:solidFill>
                    <a:srgbClr val="3E3A39"/>
                  </a:solidFill>
                  <a:latin typeface="BIZ UDPゴシック" panose="020B0400000000000000" pitchFamily="50" charset="-128"/>
                  <a:ea typeface="BIZ UDPゴシック" panose="020B0400000000000000" pitchFamily="50" charset="-128"/>
                  <a:cs typeface="Yu Gothic UI Light"/>
                </a:rPr>
                <a:t>related </a:t>
              </a:r>
              <a:r>
                <a:rPr sz="900" b="0" spc="-10" dirty="0">
                  <a:solidFill>
                    <a:srgbClr val="3E3A39"/>
                  </a:solidFill>
                  <a:latin typeface="BIZ UDPゴシック" panose="020B0400000000000000" pitchFamily="50" charset="-128"/>
                  <a:ea typeface="BIZ UDPゴシック" panose="020B0400000000000000" pitchFamily="50" charset="-128"/>
                  <a:cs typeface="Yu Gothic UI Light"/>
                </a:rPr>
                <a:t>to </a:t>
              </a:r>
              <a:r>
                <a:rPr sz="900" b="0" spc="-15" dirty="0">
                  <a:solidFill>
                    <a:srgbClr val="3E3A39"/>
                  </a:solidFill>
                  <a:latin typeface="BIZ UDPゴシック" panose="020B0400000000000000" pitchFamily="50" charset="-128"/>
                  <a:ea typeface="BIZ UDPゴシック" panose="020B0400000000000000" pitchFamily="50" charset="-128"/>
                  <a:cs typeface="Yu Gothic UI Light"/>
                </a:rPr>
                <a:t>aerospace systems. </a:t>
              </a:r>
              <a:r>
                <a:rPr sz="900" b="0" spc="-10" dirty="0">
                  <a:solidFill>
                    <a:srgbClr val="3E3A39"/>
                  </a:solidFill>
                  <a:latin typeface="BIZ UDPゴシック" panose="020B0400000000000000" pitchFamily="50" charset="-128"/>
                  <a:ea typeface="BIZ UDPゴシック" panose="020B0400000000000000" pitchFamily="50" charset="-128"/>
                  <a:cs typeface="Yu Gothic UI Light"/>
                </a:rPr>
                <a:t>To everyone with </a:t>
              </a:r>
              <a:r>
                <a:rPr sz="900" b="0" dirty="0">
                  <a:solidFill>
                    <a:srgbClr val="3E3A39"/>
                  </a:solidFill>
                  <a:latin typeface="BIZ UDPゴシック" panose="020B0400000000000000" pitchFamily="50" charset="-128"/>
                  <a:ea typeface="BIZ UDPゴシック" panose="020B0400000000000000" pitchFamily="50" charset="-128"/>
                  <a:cs typeface="Yu Gothic UI Light"/>
                </a:rPr>
                <a:t>a </a:t>
              </a:r>
              <a:r>
                <a:rPr sz="900" b="0" spc="-15" dirty="0">
                  <a:solidFill>
                    <a:srgbClr val="3E3A39"/>
                  </a:solidFill>
                  <a:latin typeface="BIZ UDPゴシック" panose="020B0400000000000000" pitchFamily="50" charset="-128"/>
                  <a:ea typeface="BIZ UDPゴシック" panose="020B0400000000000000" pitchFamily="50" charset="-128"/>
                  <a:cs typeface="Yu Gothic UI Light"/>
                </a:rPr>
                <a:t>dream </a:t>
              </a:r>
              <a:r>
                <a:rPr sz="900" b="0" spc="-10" dirty="0">
                  <a:solidFill>
                    <a:srgbClr val="3E3A39"/>
                  </a:solidFill>
                  <a:latin typeface="BIZ UDPゴシック" panose="020B0400000000000000" pitchFamily="50" charset="-128"/>
                  <a:ea typeface="BIZ UDPゴシック" panose="020B0400000000000000" pitchFamily="50" charset="-128"/>
                  <a:cs typeface="Yu Gothic UI Light"/>
                </a:rPr>
                <a:t>and </a:t>
              </a:r>
              <a:r>
                <a:rPr sz="900" b="0" spc="-15" dirty="0">
                  <a:solidFill>
                    <a:srgbClr val="3E3A39"/>
                  </a:solidFill>
                  <a:latin typeface="BIZ UDPゴシック" panose="020B0400000000000000" pitchFamily="50" charset="-128"/>
                  <a:ea typeface="BIZ UDPゴシック" panose="020B0400000000000000" pitchFamily="50" charset="-128"/>
                  <a:cs typeface="Yu Gothic UI Light"/>
                </a:rPr>
                <a:t>interest in aerospace, let's </a:t>
              </a:r>
              <a:r>
                <a:rPr sz="900" b="0" spc="-10" dirty="0">
                  <a:solidFill>
                    <a:srgbClr val="3E3A39"/>
                  </a:solidFill>
                  <a:latin typeface="BIZ UDPゴシック" panose="020B0400000000000000" pitchFamily="50" charset="-128"/>
                  <a:ea typeface="BIZ UDPゴシック" panose="020B0400000000000000" pitchFamily="50" charset="-128"/>
                  <a:cs typeface="Yu Gothic UI Light"/>
                </a:rPr>
                <a:t>work on the </a:t>
              </a:r>
              <a:r>
                <a:rPr sz="900" b="0" spc="-15" dirty="0">
                  <a:solidFill>
                    <a:srgbClr val="3E3A39"/>
                  </a:solidFill>
                  <a:latin typeface="BIZ UDPゴシック" panose="020B0400000000000000" pitchFamily="50" charset="-128"/>
                  <a:ea typeface="BIZ UDPゴシック" panose="020B0400000000000000" pitchFamily="50" charset="-128"/>
                  <a:cs typeface="Yu Gothic UI Light"/>
                </a:rPr>
                <a:t>latest </a:t>
              </a:r>
              <a:r>
                <a:rPr sz="900" b="0" spc="-10" dirty="0">
                  <a:solidFill>
                    <a:srgbClr val="3E3A39"/>
                  </a:solidFill>
                  <a:latin typeface="BIZ UDPゴシック" panose="020B0400000000000000" pitchFamily="50" charset="-128"/>
                  <a:ea typeface="BIZ UDPゴシック" panose="020B0400000000000000" pitchFamily="50" charset="-128"/>
                  <a:cs typeface="Yu Gothic UI Light"/>
                </a:rPr>
                <a:t>technology </a:t>
              </a:r>
              <a:r>
                <a:rPr sz="900" b="0" spc="-5" dirty="0">
                  <a:solidFill>
                    <a:srgbClr val="3E3A39"/>
                  </a:solidFill>
                  <a:latin typeface="BIZ UDPゴシック" panose="020B0400000000000000" pitchFamily="50" charset="-128"/>
                  <a:ea typeface="BIZ UDPゴシック" panose="020B0400000000000000" pitchFamily="50" charset="-128"/>
                  <a:cs typeface="Yu Gothic UI Light"/>
                </a:rPr>
                <a:t>to </a:t>
              </a:r>
              <a:r>
                <a:rPr sz="900" b="0" spc="-15" dirty="0">
                  <a:solidFill>
                    <a:srgbClr val="3E3A39"/>
                  </a:solidFill>
                  <a:latin typeface="BIZ UDPゴシック" panose="020B0400000000000000" pitchFamily="50" charset="-128"/>
                  <a:ea typeface="BIZ UDPゴシック" panose="020B0400000000000000" pitchFamily="50" charset="-128"/>
                  <a:cs typeface="Yu Gothic UI Light"/>
                </a:rPr>
                <a:t>head </a:t>
              </a:r>
              <a:r>
                <a:rPr sz="900" b="0" spc="-5" dirty="0">
                  <a:solidFill>
                    <a:srgbClr val="3E3A39"/>
                  </a:solidFill>
                  <a:latin typeface="BIZ UDPゴシック" panose="020B0400000000000000" pitchFamily="50" charset="-128"/>
                  <a:ea typeface="BIZ UDPゴシック" panose="020B0400000000000000" pitchFamily="50" charset="-128"/>
                  <a:cs typeface="Yu Gothic UI Light"/>
                </a:rPr>
                <a:t>to </a:t>
              </a:r>
              <a:r>
                <a:rPr sz="900" b="0" spc="-10" dirty="0">
                  <a:solidFill>
                    <a:srgbClr val="3E3A39"/>
                  </a:solidFill>
                  <a:latin typeface="BIZ UDPゴシック" panose="020B0400000000000000" pitchFamily="50" charset="-128"/>
                  <a:ea typeface="BIZ UDPゴシック" panose="020B0400000000000000" pitchFamily="50" charset="-128"/>
                  <a:cs typeface="Yu Gothic UI Light"/>
                </a:rPr>
                <a:t>the sky and </a:t>
              </a:r>
              <a:r>
                <a:rPr sz="900" b="0" spc="-5" dirty="0">
                  <a:solidFill>
                    <a:srgbClr val="3E3A39"/>
                  </a:solidFill>
                  <a:latin typeface="BIZ UDPゴシック" panose="020B0400000000000000" pitchFamily="50" charset="-128"/>
                  <a:ea typeface="BIZ UDPゴシック" panose="020B0400000000000000" pitchFamily="50" charset="-128"/>
                  <a:cs typeface="Yu Gothic UI Light"/>
                </a:rPr>
                <a:t>to</a:t>
              </a:r>
              <a:r>
                <a:rPr sz="900" b="0" spc="-55" dirty="0">
                  <a:solidFill>
                    <a:srgbClr val="3E3A39"/>
                  </a:solidFill>
                  <a:latin typeface="BIZ UDPゴシック" panose="020B0400000000000000" pitchFamily="50" charset="-128"/>
                  <a:ea typeface="BIZ UDPゴシック" panose="020B0400000000000000" pitchFamily="50" charset="-128"/>
                  <a:cs typeface="Yu Gothic UI Light"/>
                </a:rPr>
                <a:t> </a:t>
              </a:r>
              <a:r>
                <a:rPr sz="900" b="0" spc="-15" dirty="0">
                  <a:solidFill>
                    <a:srgbClr val="3E3A39"/>
                  </a:solidFill>
                  <a:latin typeface="BIZ UDPゴシック" panose="020B0400000000000000" pitchFamily="50" charset="-128"/>
                  <a:ea typeface="BIZ UDPゴシック" panose="020B0400000000000000" pitchFamily="50" charset="-128"/>
                  <a:cs typeface="Yu Gothic UI Light"/>
                </a:rPr>
                <a:t>space!</a:t>
              </a:r>
              <a:endParaRPr sz="900" dirty="0">
                <a:latin typeface="BIZ UDPゴシック" panose="020B0400000000000000" pitchFamily="50" charset="-128"/>
                <a:ea typeface="BIZ UDPゴシック" panose="020B0400000000000000" pitchFamily="50" charset="-128"/>
                <a:cs typeface="Yu Gothic UI Light"/>
              </a:endParaRPr>
            </a:p>
          </p:txBody>
        </p:sp>
        <p:sp>
          <p:nvSpPr>
            <p:cNvPr id="13" name="object 13"/>
            <p:cNvSpPr/>
            <p:nvPr/>
          </p:nvSpPr>
          <p:spPr>
            <a:xfrm>
              <a:off x="3986758" y="2908300"/>
              <a:ext cx="76778" cy="286675"/>
            </a:xfrm>
            <a:prstGeom prst="rect">
              <a:avLst/>
            </a:prstGeom>
            <a:blipFill>
              <a:blip r:embed="rId3" cstate="print"/>
              <a:stretch>
                <a:fillRect/>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grpSp>
      <p:sp>
        <p:nvSpPr>
          <p:cNvPr id="14" name="object 14"/>
          <p:cNvSpPr/>
          <p:nvPr/>
        </p:nvSpPr>
        <p:spPr>
          <a:xfrm>
            <a:off x="0" y="615137"/>
            <a:ext cx="3455109" cy="2086508"/>
          </a:xfrm>
          <a:prstGeom prst="rect">
            <a:avLst/>
          </a:prstGeom>
          <a:blipFill>
            <a:blip r:embed="rId4" cstate="print"/>
            <a:stretch>
              <a:fillRect/>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15" name="object 15"/>
          <p:cNvSpPr txBox="1">
            <a:spLocks noGrp="1"/>
          </p:cNvSpPr>
          <p:nvPr>
            <p:ph type="title"/>
          </p:nvPr>
        </p:nvSpPr>
        <p:spPr>
          <a:xfrm>
            <a:off x="360829" y="796500"/>
            <a:ext cx="2655422" cy="1246495"/>
          </a:xfrm>
          <a:prstGeom prst="rect">
            <a:avLst/>
          </a:prstGeom>
        </p:spPr>
        <p:txBody>
          <a:bodyPr vert="horz" wrap="square" lIns="0" tIns="15240" rIns="0" bIns="0" rtlCol="0">
            <a:spAutoFit/>
          </a:bodyPr>
          <a:lstStyle/>
          <a:p>
            <a:pPr marL="12700" algn="l">
              <a:spcBef>
                <a:spcPts val="120"/>
              </a:spcBef>
            </a:pPr>
            <a:r>
              <a:rPr sz="2000" b="1" spc="-35" dirty="0">
                <a:latin typeface="BIZ UDPゴシック" panose="020B0400000000000000" pitchFamily="50" charset="-128"/>
                <a:ea typeface="BIZ UDPゴシック" panose="020B0400000000000000" pitchFamily="50" charset="-128"/>
              </a:rPr>
              <a:t>Shinshu</a:t>
            </a:r>
            <a:r>
              <a:rPr lang="en-US" sz="2000" b="1" spc="-35" dirty="0">
                <a:latin typeface="BIZ UDPゴシック" panose="020B0400000000000000" pitchFamily="50" charset="-128"/>
                <a:ea typeface="BIZ UDPゴシック" panose="020B0400000000000000" pitchFamily="50" charset="-128"/>
              </a:rPr>
              <a:t> </a:t>
            </a:r>
            <a:r>
              <a:rPr lang="en-US" altLang="ja-JP" sz="2000" b="1" spc="-5" dirty="0">
                <a:solidFill>
                  <a:srgbClr val="FFFFFF"/>
                </a:solidFill>
                <a:latin typeface="BIZ UDPゴシック" panose="020B0400000000000000" pitchFamily="50" charset="-128"/>
                <a:ea typeface="BIZ UDPゴシック" panose="020B0400000000000000" pitchFamily="50" charset="-128"/>
              </a:rPr>
              <a:t>University,</a:t>
            </a:r>
            <a:r>
              <a:rPr lang="en-US" altLang="ja-JP" sz="2000" b="1" spc="-254" dirty="0">
                <a:solidFill>
                  <a:srgbClr val="FFFFFF"/>
                </a:solidFill>
                <a:latin typeface="BIZ UDPゴシック" panose="020B0400000000000000" pitchFamily="50" charset="-128"/>
                <a:ea typeface="BIZ UDPゴシック" panose="020B0400000000000000" pitchFamily="50" charset="-128"/>
              </a:rPr>
              <a:t> </a:t>
            </a:r>
            <a:r>
              <a:rPr lang="en-US" altLang="ja-JP" sz="2000" b="1" spc="-95" dirty="0">
                <a:solidFill>
                  <a:srgbClr val="FFFFFF"/>
                </a:solidFill>
                <a:latin typeface="BIZ UDPゴシック" panose="020B0400000000000000" pitchFamily="50" charset="-128"/>
                <a:ea typeface="BIZ UDPゴシック" panose="020B0400000000000000" pitchFamily="50" charset="-128"/>
              </a:rPr>
              <a:t>Research </a:t>
            </a:r>
            <a:r>
              <a:rPr lang="en-US" altLang="ja-JP" sz="2000" b="1" spc="-20" dirty="0">
                <a:solidFill>
                  <a:srgbClr val="FFFFFF"/>
                </a:solidFill>
                <a:latin typeface="BIZ UDPゴシック" panose="020B0400000000000000" pitchFamily="50" charset="-128"/>
                <a:ea typeface="BIZ UDPゴシック" panose="020B0400000000000000" pitchFamily="50" charset="-128"/>
              </a:rPr>
              <a:t>Center </a:t>
            </a:r>
            <a:r>
              <a:rPr lang="en-US" altLang="ja-JP" sz="2000" b="1" spc="-35" dirty="0">
                <a:solidFill>
                  <a:srgbClr val="FFFFFF"/>
                </a:solidFill>
                <a:latin typeface="BIZ UDPゴシック" panose="020B0400000000000000" pitchFamily="50" charset="-128"/>
                <a:ea typeface="BIZ UDPゴシック" panose="020B0400000000000000" pitchFamily="50" charset="-128"/>
              </a:rPr>
              <a:t>For</a:t>
            </a:r>
            <a:r>
              <a:rPr lang="en-US" altLang="ja-JP" sz="2000" b="1" spc="-484" dirty="0">
                <a:solidFill>
                  <a:srgbClr val="FFFFFF"/>
                </a:solidFill>
                <a:latin typeface="BIZ UDPゴシック" panose="020B0400000000000000" pitchFamily="50" charset="-128"/>
                <a:ea typeface="BIZ UDPゴシック" panose="020B0400000000000000" pitchFamily="50" charset="-128"/>
              </a:rPr>
              <a:t> </a:t>
            </a:r>
            <a:r>
              <a:rPr lang="en-US" altLang="ja-JP" sz="2000" b="1" spc="-45" dirty="0">
                <a:solidFill>
                  <a:srgbClr val="FFFFFF"/>
                </a:solidFill>
                <a:latin typeface="BIZ UDPゴシック" panose="020B0400000000000000" pitchFamily="50" charset="-128"/>
                <a:ea typeface="BIZ UDPゴシック" panose="020B0400000000000000" pitchFamily="50" charset="-128"/>
              </a:rPr>
              <a:t>Aerospace </a:t>
            </a:r>
            <a:r>
              <a:rPr lang="en-US" altLang="ja-JP" sz="2000" b="1" spc="-70" dirty="0">
                <a:solidFill>
                  <a:srgbClr val="FFFFFF"/>
                </a:solidFill>
                <a:latin typeface="BIZ UDPゴシック" panose="020B0400000000000000" pitchFamily="50" charset="-128"/>
                <a:ea typeface="BIZ UDPゴシック" panose="020B0400000000000000" pitchFamily="50" charset="-128"/>
              </a:rPr>
              <a:t>Systems</a:t>
            </a:r>
            <a:endParaRPr sz="2000" b="1" spc="-35" dirty="0">
              <a:latin typeface="BIZ UDPゴシック" panose="020B0400000000000000" pitchFamily="50" charset="-128"/>
              <a:ea typeface="BIZ UDPゴシック" panose="020B0400000000000000" pitchFamily="50" charset="-128"/>
            </a:endParaRPr>
          </a:p>
        </p:txBody>
      </p:sp>
      <p:sp>
        <p:nvSpPr>
          <p:cNvPr id="18" name="object 18"/>
          <p:cNvSpPr txBox="1"/>
          <p:nvPr/>
        </p:nvSpPr>
        <p:spPr>
          <a:xfrm>
            <a:off x="320165" y="2015459"/>
            <a:ext cx="1670050" cy="578363"/>
          </a:xfrm>
          <a:prstGeom prst="rect">
            <a:avLst/>
          </a:prstGeom>
        </p:spPr>
        <p:txBody>
          <a:bodyPr vert="horz" wrap="square" lIns="0" tIns="186690" rIns="0" bIns="0" rtlCol="0">
            <a:spAutoFit/>
          </a:bodyPr>
          <a:lstStyle/>
          <a:p>
            <a:pPr marL="38100" algn="just">
              <a:lnSpc>
                <a:spcPct val="100000"/>
              </a:lnSpc>
              <a:spcBef>
                <a:spcPts val="705"/>
              </a:spcBef>
            </a:pPr>
            <a:r>
              <a:rPr sz="1800" spc="-67" baseline="6944" dirty="0">
                <a:solidFill>
                  <a:srgbClr val="FFFFFF"/>
                </a:solidFill>
                <a:latin typeface="BIZ UDPゴシック" panose="020B0400000000000000" pitchFamily="50" charset="-128"/>
                <a:ea typeface="BIZ UDPゴシック" panose="020B0400000000000000" pitchFamily="50" charset="-128"/>
                <a:cs typeface="Arial Unicode MS"/>
              </a:rPr>
              <a:t>[</a:t>
            </a:r>
            <a:r>
              <a:rPr sz="1200" spc="-45" dirty="0">
                <a:solidFill>
                  <a:srgbClr val="FFFFFF"/>
                </a:solidFill>
                <a:latin typeface="BIZ UDPゴシック" panose="020B0400000000000000" pitchFamily="50" charset="-128"/>
                <a:ea typeface="BIZ UDPゴシック" panose="020B0400000000000000" pitchFamily="50" charset="-128"/>
                <a:cs typeface="Arial Unicode MS"/>
              </a:rPr>
              <a:t>SURCAS</a:t>
            </a:r>
            <a:r>
              <a:rPr sz="1800" spc="-67" baseline="4629" dirty="0">
                <a:solidFill>
                  <a:srgbClr val="FFFFFF"/>
                </a:solidFill>
                <a:latin typeface="BIZ UDPゴシック" panose="020B0400000000000000" pitchFamily="50" charset="-128"/>
                <a:ea typeface="BIZ UDPゴシック" panose="020B0400000000000000" pitchFamily="50" charset="-128"/>
                <a:cs typeface="Arial Unicode MS"/>
              </a:rPr>
              <a:t>]</a:t>
            </a:r>
            <a:endParaRPr sz="1800" baseline="4629" dirty="0">
              <a:latin typeface="BIZ UDPゴシック" panose="020B0400000000000000" pitchFamily="50" charset="-128"/>
              <a:ea typeface="BIZ UDPゴシック" panose="020B0400000000000000" pitchFamily="50" charset="-128"/>
              <a:cs typeface="Arial Unicode MS"/>
            </a:endParaRPr>
          </a:p>
          <a:p>
            <a:pPr marL="38100" algn="just">
              <a:lnSpc>
                <a:spcPct val="100000"/>
              </a:lnSpc>
              <a:spcBef>
                <a:spcPts val="425"/>
              </a:spcBef>
            </a:pPr>
            <a:r>
              <a:rPr sz="1000" spc="50" dirty="0">
                <a:solidFill>
                  <a:srgbClr val="FFFFFF"/>
                </a:solidFill>
                <a:latin typeface="BIZ UDPゴシック" panose="020B0400000000000000" pitchFamily="50" charset="-128"/>
                <a:ea typeface="BIZ UDPゴシック" panose="020B0400000000000000" pitchFamily="50" charset="-128"/>
                <a:cs typeface="Arial Unicode MS"/>
              </a:rPr>
              <a:t>航空宇宙システム研究拠</a:t>
            </a:r>
            <a:r>
              <a:rPr sz="1000" dirty="0">
                <a:solidFill>
                  <a:srgbClr val="FFFFFF"/>
                </a:solidFill>
                <a:latin typeface="BIZ UDPゴシック" panose="020B0400000000000000" pitchFamily="50" charset="-128"/>
                <a:ea typeface="BIZ UDPゴシック" panose="020B0400000000000000" pitchFamily="50" charset="-128"/>
                <a:cs typeface="Arial Unicode MS"/>
              </a:rPr>
              <a:t>点</a:t>
            </a:r>
            <a:endParaRPr sz="1000" dirty="0">
              <a:latin typeface="BIZ UDPゴシック" panose="020B0400000000000000" pitchFamily="50" charset="-128"/>
              <a:ea typeface="BIZ UDPゴシック" panose="020B0400000000000000" pitchFamily="50" charset="-128"/>
              <a:cs typeface="Arial Unicode MS"/>
            </a:endParaRPr>
          </a:p>
        </p:txBody>
      </p:sp>
      <p:grpSp>
        <p:nvGrpSpPr>
          <p:cNvPr id="6" name="グループ化 5">
            <a:extLst>
              <a:ext uri="{FF2B5EF4-FFF2-40B4-BE49-F238E27FC236}">
                <a16:creationId xmlns:a16="http://schemas.microsoft.com/office/drawing/2014/main" id="{802B096C-F71E-4FEE-B167-97583D98D923}"/>
              </a:ext>
            </a:extLst>
          </p:cNvPr>
          <p:cNvGrpSpPr/>
          <p:nvPr/>
        </p:nvGrpSpPr>
        <p:grpSpPr>
          <a:xfrm>
            <a:off x="3841133" y="6391949"/>
            <a:ext cx="3048116" cy="3450551"/>
            <a:chOff x="3916514" y="6391949"/>
            <a:chExt cx="2614336" cy="3450551"/>
          </a:xfrm>
        </p:grpSpPr>
        <p:sp>
          <p:nvSpPr>
            <p:cNvPr id="21" name="object 21"/>
            <p:cNvSpPr txBox="1"/>
            <p:nvPr/>
          </p:nvSpPr>
          <p:spPr>
            <a:xfrm>
              <a:off x="3927936" y="6391949"/>
              <a:ext cx="2602914" cy="3450551"/>
            </a:xfrm>
            <a:prstGeom prst="rect">
              <a:avLst/>
            </a:prstGeom>
          </p:spPr>
          <p:txBody>
            <a:bodyPr vert="horz" wrap="square" lIns="0" tIns="72000" rIns="0" bIns="0" rtlCol="0">
              <a:spAutoFit/>
            </a:bodyPr>
            <a:lstStyle/>
            <a:p>
              <a:pPr marL="151130" algn="just">
                <a:lnSpc>
                  <a:spcPct val="100000"/>
                </a:lnSpc>
                <a:spcBef>
                  <a:spcPts val="100"/>
                </a:spcBef>
                <a:tabLst>
                  <a:tab pos="1263650" algn="l"/>
                </a:tabLst>
              </a:pPr>
              <a:r>
                <a:rPr sz="1200" b="0" spc="60" dirty="0">
                  <a:solidFill>
                    <a:srgbClr val="3E3A39"/>
                  </a:solidFill>
                  <a:latin typeface="BIZ UDPゴシック" panose="020B0400000000000000" pitchFamily="50" charset="-128"/>
                  <a:ea typeface="BIZ UDPゴシック" panose="020B0400000000000000" pitchFamily="50" charset="-128"/>
                  <a:cs typeface="Yu Gothic UI Light"/>
                </a:rPr>
                <a:t>研究拠点概</a:t>
              </a:r>
              <a:r>
                <a:rPr sz="1200" b="0" dirty="0">
                  <a:solidFill>
                    <a:srgbClr val="3E3A39"/>
                  </a:solidFill>
                  <a:latin typeface="BIZ UDPゴシック" panose="020B0400000000000000" pitchFamily="50" charset="-128"/>
                  <a:ea typeface="BIZ UDPゴシック" panose="020B0400000000000000" pitchFamily="50" charset="-128"/>
                  <a:cs typeface="Yu Gothic UI Light"/>
                </a:rPr>
                <a:t>要	</a:t>
              </a:r>
              <a:r>
                <a:rPr sz="1000" b="0" spc="-10" dirty="0">
                  <a:solidFill>
                    <a:srgbClr val="3E3A39"/>
                  </a:solidFill>
                  <a:latin typeface="BIZ UDPゴシック" panose="020B0400000000000000" pitchFamily="50" charset="-128"/>
                  <a:ea typeface="BIZ UDPゴシック" panose="020B0400000000000000" pitchFamily="50" charset="-128"/>
                  <a:cs typeface="Yu Gothic UI Light"/>
                </a:rPr>
                <a:t>Overview</a:t>
              </a:r>
              <a:endParaRPr sz="1000" dirty="0">
                <a:latin typeface="BIZ UDPゴシック" panose="020B0400000000000000" pitchFamily="50" charset="-128"/>
                <a:ea typeface="BIZ UDPゴシック" panose="020B0400000000000000" pitchFamily="50" charset="-128"/>
                <a:cs typeface="Yu Gothic UI Light"/>
              </a:endParaRPr>
            </a:p>
            <a:p>
              <a:pPr algn="just">
                <a:lnSpc>
                  <a:spcPct val="100000"/>
                </a:lnSpc>
                <a:spcBef>
                  <a:spcPts val="5"/>
                </a:spcBef>
              </a:pPr>
              <a:endParaRPr sz="850" dirty="0">
                <a:latin typeface="BIZ UDPゴシック" panose="020B0400000000000000" pitchFamily="50" charset="-128"/>
                <a:ea typeface="BIZ UDPゴシック" panose="020B0400000000000000" pitchFamily="50" charset="-128"/>
                <a:cs typeface="Yu Gothic UI Light"/>
              </a:endParaRPr>
            </a:p>
            <a:p>
              <a:pPr marL="12700" marR="5080" indent="136525" algn="just">
                <a:lnSpc>
                  <a:spcPct val="100000"/>
                </a:lnSpc>
                <a:spcBef>
                  <a:spcPts val="5"/>
                </a:spcBef>
              </a:pPr>
              <a:r>
                <a:rPr sz="1000" b="0" dirty="0">
                  <a:solidFill>
                    <a:srgbClr val="3E3A39"/>
                  </a:solidFill>
                  <a:latin typeface="BIZ UDPゴシック" panose="020B0400000000000000" pitchFamily="50" charset="-128"/>
                  <a:ea typeface="BIZ UDPゴシック" panose="020B0400000000000000" pitchFamily="50" charset="-128"/>
                  <a:cs typeface="Yu Gothic UI Light"/>
                </a:rPr>
                <a:t>航空宇宙システム研究拠点は長野県広域に活動拠点を置き、航空宇宙産業振興に寄与する研究開発と人材育成を推進します。高度な要素技術研究をベースに次世代航空機・小型ロケット・小型衛星の部品・装備品の高度化とモジュール化・システム化を推進し、地域産業の活性化への貢献やプロジェクトベースの研究開発を通じて成果を社会実装する若手人材の育成を推進します。</a:t>
              </a:r>
              <a:endParaRPr lang="en-US" altLang="ja-JP" sz="1000" b="0" dirty="0">
                <a:solidFill>
                  <a:srgbClr val="3E3A39"/>
                </a:solidFill>
                <a:latin typeface="BIZ UDPゴシック" panose="020B0400000000000000" pitchFamily="50" charset="-128"/>
                <a:ea typeface="BIZ UDPゴシック" panose="020B0400000000000000" pitchFamily="50" charset="-128"/>
                <a:cs typeface="Yu Gothic UI Light"/>
              </a:endParaRPr>
            </a:p>
            <a:p>
              <a:pPr marL="12700" marR="5080" indent="136525" algn="just">
                <a:lnSpc>
                  <a:spcPct val="100000"/>
                </a:lnSpc>
                <a:spcBef>
                  <a:spcPts val="5"/>
                </a:spcBef>
              </a:pPr>
              <a:endParaRPr lang="en-US" altLang="ja-JP" sz="1000" dirty="0">
                <a:solidFill>
                  <a:srgbClr val="3E3A39"/>
                </a:solidFill>
                <a:latin typeface="BIZ UDPゴシック" panose="020B0400000000000000" pitchFamily="50" charset="-128"/>
                <a:ea typeface="BIZ UDPゴシック" panose="020B0400000000000000" pitchFamily="50" charset="-128"/>
                <a:cs typeface="Yu Gothic UI Light"/>
              </a:endParaRPr>
            </a:p>
            <a:p>
              <a:pPr marL="12700" marR="5080" indent="136525" algn="just">
                <a:spcBef>
                  <a:spcPts val="5"/>
                </a:spcBef>
              </a:pPr>
              <a:r>
                <a:rPr lang="en-US" altLang="ja-JP" sz="900" spc="-15" dirty="0">
                  <a:solidFill>
                    <a:srgbClr val="3E3A39"/>
                  </a:solidFill>
                  <a:latin typeface="BIZ UDPゴシック" panose="020B0400000000000000" pitchFamily="50" charset="-128"/>
                  <a:ea typeface="BIZ UDPゴシック" panose="020B0400000000000000" pitchFamily="50" charset="-128"/>
                  <a:cs typeface="Yu Gothic UI Light"/>
                </a:rPr>
                <a:t>This research </a:t>
              </a:r>
              <a:r>
                <a:rPr lang="en-US" altLang="ja-JP" sz="900" spc="-10" dirty="0">
                  <a:solidFill>
                    <a:srgbClr val="3E3A39"/>
                  </a:solidFill>
                  <a:latin typeface="BIZ UDPゴシック" panose="020B0400000000000000" pitchFamily="50" charset="-128"/>
                  <a:ea typeface="BIZ UDPゴシック" panose="020B0400000000000000" pitchFamily="50" charset="-128"/>
                  <a:cs typeface="Yu Gothic UI Light"/>
                </a:rPr>
                <a:t>center has </a:t>
              </a:r>
              <a:r>
                <a:rPr lang="en-US" altLang="ja-JP" sz="900" spc="-15" dirty="0">
                  <a:solidFill>
                    <a:srgbClr val="3E3A39"/>
                  </a:solidFill>
                  <a:latin typeface="BIZ UDPゴシック" panose="020B0400000000000000" pitchFamily="50" charset="-128"/>
                  <a:ea typeface="BIZ UDPゴシック" panose="020B0400000000000000" pitchFamily="50" charset="-128"/>
                  <a:cs typeface="Yu Gothic UI Light"/>
                </a:rPr>
                <a:t>locations </a:t>
              </a:r>
              <a:r>
                <a:rPr lang="en-US" altLang="ja-JP" sz="900" spc="-10" dirty="0">
                  <a:solidFill>
                    <a:srgbClr val="3E3A39"/>
                  </a:solidFill>
                  <a:latin typeface="BIZ UDPゴシック" panose="020B0400000000000000" pitchFamily="50" charset="-128"/>
                  <a:ea typeface="BIZ UDPゴシック" panose="020B0400000000000000" pitchFamily="50" charset="-128"/>
                  <a:cs typeface="Yu Gothic UI Light"/>
                </a:rPr>
                <a:t>throughout </a:t>
              </a:r>
              <a:r>
                <a:rPr lang="en-US" altLang="ja-JP" sz="900" spc="-15" dirty="0">
                  <a:solidFill>
                    <a:srgbClr val="3E3A39"/>
                  </a:solidFill>
                  <a:latin typeface="BIZ UDPゴシック" panose="020B0400000000000000" pitchFamily="50" charset="-128"/>
                  <a:ea typeface="BIZ UDPゴシック" panose="020B0400000000000000" pitchFamily="50" charset="-128"/>
                  <a:cs typeface="Yu Gothic UI Light"/>
                </a:rPr>
                <a:t>Nagano prefecture </a:t>
              </a:r>
              <a:r>
                <a:rPr lang="en-US" altLang="ja-JP" sz="900" spc="-10" dirty="0">
                  <a:solidFill>
                    <a:srgbClr val="3E3A39"/>
                  </a:solidFill>
                  <a:latin typeface="BIZ UDPゴシック" panose="020B0400000000000000" pitchFamily="50" charset="-128"/>
                  <a:ea typeface="BIZ UDPゴシック" panose="020B0400000000000000" pitchFamily="50" charset="-128"/>
                  <a:cs typeface="Yu Gothic UI Light"/>
                </a:rPr>
                <a:t>where </a:t>
              </a:r>
              <a:r>
                <a:rPr lang="en-US" altLang="ja-JP" sz="900" spc="-15" dirty="0">
                  <a:solidFill>
                    <a:srgbClr val="3E3A39"/>
                  </a:solidFill>
                  <a:latin typeface="BIZ UDPゴシック" panose="020B0400000000000000" pitchFamily="50" charset="-128"/>
                  <a:ea typeface="BIZ UDPゴシック" panose="020B0400000000000000" pitchFamily="50" charset="-128"/>
                  <a:cs typeface="Yu Gothic UI Light"/>
                </a:rPr>
                <a:t>young researchers </a:t>
              </a:r>
              <a:r>
                <a:rPr lang="en-US" altLang="ja-JP" sz="900" spc="-10" dirty="0">
                  <a:solidFill>
                    <a:srgbClr val="3E3A39"/>
                  </a:solidFill>
                  <a:latin typeface="BIZ UDPゴシック" panose="020B0400000000000000" pitchFamily="50" charset="-128"/>
                  <a:ea typeface="BIZ UDPゴシック" panose="020B0400000000000000" pitchFamily="50" charset="-128"/>
                  <a:cs typeface="Yu Gothic UI Light"/>
                </a:rPr>
                <a:t>are trained for </a:t>
              </a:r>
              <a:r>
                <a:rPr lang="en-US" altLang="ja-JP" sz="900" spc="-15" dirty="0">
                  <a:solidFill>
                    <a:srgbClr val="3E3A39"/>
                  </a:solidFill>
                  <a:latin typeface="BIZ UDPゴシック" panose="020B0400000000000000" pitchFamily="50" charset="-128"/>
                  <a:ea typeface="BIZ UDPゴシック" panose="020B0400000000000000" pitchFamily="50" charset="-128"/>
                  <a:cs typeface="Yu Gothic UI Light"/>
                </a:rPr>
                <a:t>aerospace systems </a:t>
              </a:r>
              <a:r>
                <a:rPr lang="en-US" altLang="ja-JP" sz="900" spc="-10" dirty="0">
                  <a:solidFill>
                    <a:srgbClr val="3E3A39"/>
                  </a:solidFill>
                  <a:latin typeface="BIZ UDPゴシック" panose="020B0400000000000000" pitchFamily="50" charset="-128"/>
                  <a:ea typeface="BIZ UDPゴシック" panose="020B0400000000000000" pitchFamily="50" charset="-128"/>
                  <a:cs typeface="Yu Gothic UI Light"/>
                </a:rPr>
                <a:t>through </a:t>
              </a:r>
              <a:r>
                <a:rPr lang="en-US" altLang="ja-JP" sz="900" spc="-15" dirty="0">
                  <a:solidFill>
                    <a:srgbClr val="3E3A39"/>
                  </a:solidFill>
                  <a:latin typeface="BIZ UDPゴシック" panose="020B0400000000000000" pitchFamily="50" charset="-128"/>
                  <a:ea typeface="BIZ UDPゴシック" panose="020B0400000000000000" pitchFamily="50" charset="-128"/>
                  <a:cs typeface="Yu Gothic UI Light"/>
                </a:rPr>
                <a:t>R&amp;D. Currently, </a:t>
              </a:r>
              <a:r>
                <a:rPr lang="en-US" altLang="ja-JP" sz="900" spc="-10" dirty="0">
                  <a:solidFill>
                    <a:srgbClr val="3E3A39"/>
                  </a:solidFill>
                  <a:latin typeface="BIZ UDPゴシック" panose="020B0400000000000000" pitchFamily="50" charset="-128"/>
                  <a:ea typeface="BIZ UDPゴシック" panose="020B0400000000000000" pitchFamily="50" charset="-128"/>
                  <a:cs typeface="Yu Gothic UI Light"/>
                </a:rPr>
                <a:t>R&amp;D </a:t>
              </a:r>
              <a:r>
                <a:rPr lang="en-US" altLang="ja-JP" sz="900" spc="-5" dirty="0">
                  <a:solidFill>
                    <a:srgbClr val="3E3A39"/>
                  </a:solidFill>
                  <a:latin typeface="BIZ UDPゴシック" panose="020B0400000000000000" pitchFamily="50" charset="-128"/>
                  <a:ea typeface="BIZ UDPゴシック" panose="020B0400000000000000" pitchFamily="50" charset="-128"/>
                  <a:cs typeface="Yu Gothic UI Light"/>
                </a:rPr>
                <a:t>of </a:t>
              </a:r>
              <a:r>
                <a:rPr lang="en-US" altLang="ja-JP" sz="900" spc="-15" dirty="0">
                  <a:solidFill>
                    <a:srgbClr val="3E3A39"/>
                  </a:solidFill>
                  <a:latin typeface="BIZ UDPゴシック" panose="020B0400000000000000" pitchFamily="50" charset="-128"/>
                  <a:ea typeface="BIZ UDPゴシック" panose="020B0400000000000000" pitchFamily="50" charset="-128"/>
                  <a:cs typeface="Yu Gothic UI Light"/>
                </a:rPr>
                <a:t>various </a:t>
              </a:r>
              <a:r>
                <a:rPr lang="en-US" altLang="ja-JP" sz="900" spc="-10" dirty="0">
                  <a:solidFill>
                    <a:srgbClr val="3E3A39"/>
                  </a:solidFill>
                  <a:latin typeface="BIZ UDPゴシック" panose="020B0400000000000000" pitchFamily="50" charset="-128"/>
                  <a:ea typeface="BIZ UDPゴシック" panose="020B0400000000000000" pitchFamily="50" charset="-128"/>
                  <a:cs typeface="Yu Gothic UI Light"/>
                </a:rPr>
                <a:t>components, materials and their </a:t>
              </a:r>
              <a:r>
                <a:rPr lang="en-US" altLang="ja-JP" sz="900" spc="-15" dirty="0">
                  <a:solidFill>
                    <a:srgbClr val="3E3A39"/>
                  </a:solidFill>
                  <a:latin typeface="BIZ UDPゴシック" panose="020B0400000000000000" pitchFamily="50" charset="-128"/>
                  <a:ea typeface="BIZ UDPゴシック" panose="020B0400000000000000" pitchFamily="50" charset="-128"/>
                  <a:cs typeface="Yu Gothic UI Light"/>
                </a:rPr>
                <a:t>integrated </a:t>
              </a:r>
              <a:r>
                <a:rPr lang="en-US" altLang="ja-JP" sz="900" spc="-10" dirty="0">
                  <a:solidFill>
                    <a:srgbClr val="3E3A39"/>
                  </a:solidFill>
                  <a:latin typeface="BIZ UDPゴシック" panose="020B0400000000000000" pitchFamily="50" charset="-128"/>
                  <a:ea typeface="BIZ UDPゴシック" panose="020B0400000000000000" pitchFamily="50" charset="-128"/>
                  <a:cs typeface="Yu Gothic UI Light"/>
                </a:rPr>
                <a:t>modules/ </a:t>
              </a:r>
              <a:r>
                <a:rPr lang="en-US" altLang="ja-JP" sz="900" spc="-15" dirty="0">
                  <a:solidFill>
                    <a:srgbClr val="3E3A39"/>
                  </a:solidFill>
                  <a:latin typeface="BIZ UDPゴシック" panose="020B0400000000000000" pitchFamily="50" charset="-128"/>
                  <a:ea typeface="BIZ UDPゴシック" panose="020B0400000000000000" pitchFamily="50" charset="-128"/>
                  <a:cs typeface="Yu Gothic UI Light"/>
                </a:rPr>
                <a:t>systems </a:t>
              </a:r>
              <a:r>
                <a:rPr lang="en-US" altLang="ja-JP" sz="900" spc="-10" dirty="0">
                  <a:solidFill>
                    <a:srgbClr val="3E3A39"/>
                  </a:solidFill>
                  <a:latin typeface="BIZ UDPゴシック" panose="020B0400000000000000" pitchFamily="50" charset="-128"/>
                  <a:ea typeface="BIZ UDPゴシック" panose="020B0400000000000000" pitchFamily="50" charset="-128"/>
                  <a:cs typeface="Yu Gothic UI Light"/>
                </a:rPr>
                <a:t>for </a:t>
              </a:r>
              <a:r>
                <a:rPr lang="en-US" altLang="ja-JP" sz="900" spc="-15" dirty="0">
                  <a:solidFill>
                    <a:srgbClr val="3E3A39"/>
                  </a:solidFill>
                  <a:latin typeface="BIZ UDPゴシック" panose="020B0400000000000000" pitchFamily="50" charset="-128"/>
                  <a:ea typeface="BIZ UDPゴシック" panose="020B0400000000000000" pitchFamily="50" charset="-128"/>
                  <a:cs typeface="Yu Gothic UI Light"/>
                </a:rPr>
                <a:t>advanced aircrafts, small rockets </a:t>
              </a:r>
              <a:r>
                <a:rPr lang="en-US" altLang="ja-JP" sz="900" spc="-10" dirty="0">
                  <a:solidFill>
                    <a:srgbClr val="3E3A39"/>
                  </a:solidFill>
                  <a:latin typeface="BIZ UDPゴシック" panose="020B0400000000000000" pitchFamily="50" charset="-128"/>
                  <a:ea typeface="BIZ UDPゴシック" panose="020B0400000000000000" pitchFamily="50" charset="-128"/>
                  <a:cs typeface="Yu Gothic UI Light"/>
                </a:rPr>
                <a:t>and </a:t>
              </a:r>
              <a:r>
                <a:rPr lang="en-US" altLang="ja-JP" sz="900" spc="-15" dirty="0">
                  <a:solidFill>
                    <a:srgbClr val="3E3A39"/>
                  </a:solidFill>
                  <a:latin typeface="BIZ UDPゴシック" panose="020B0400000000000000" pitchFamily="50" charset="-128"/>
                  <a:ea typeface="BIZ UDPゴシック" panose="020B0400000000000000" pitchFamily="50" charset="-128"/>
                  <a:cs typeface="Yu Gothic UI Light"/>
                </a:rPr>
                <a:t>satellites are </a:t>
              </a:r>
              <a:r>
                <a:rPr lang="en-US" altLang="ja-JP" sz="900" spc="-10" dirty="0">
                  <a:solidFill>
                    <a:srgbClr val="3E3A39"/>
                  </a:solidFill>
                  <a:latin typeface="BIZ UDPゴシック" panose="020B0400000000000000" pitchFamily="50" charset="-128"/>
                  <a:ea typeface="BIZ UDPゴシック" panose="020B0400000000000000" pitchFamily="50" charset="-128"/>
                  <a:cs typeface="Yu Gothic UI Light"/>
                </a:rPr>
                <a:t>in </a:t>
              </a:r>
              <a:r>
                <a:rPr lang="en-US" altLang="ja-JP" sz="900" spc="-15" dirty="0">
                  <a:solidFill>
                    <a:srgbClr val="3E3A39"/>
                  </a:solidFill>
                  <a:latin typeface="BIZ UDPゴシック" panose="020B0400000000000000" pitchFamily="50" charset="-128"/>
                  <a:ea typeface="BIZ UDPゴシック" panose="020B0400000000000000" pitchFamily="50" charset="-128"/>
                  <a:cs typeface="Yu Gothic UI Light"/>
                </a:rPr>
                <a:t>progress. </a:t>
              </a:r>
              <a:r>
                <a:rPr lang="en-US" altLang="ja-JP" sz="900" spc="-10" dirty="0">
                  <a:solidFill>
                    <a:srgbClr val="3E3A39"/>
                  </a:solidFill>
                  <a:latin typeface="BIZ UDPゴシック" panose="020B0400000000000000" pitchFamily="50" charset="-128"/>
                  <a:ea typeface="BIZ UDPゴシック" panose="020B0400000000000000" pitchFamily="50" charset="-128"/>
                  <a:cs typeface="Yu Gothic UI Light"/>
                </a:rPr>
                <a:t>The </a:t>
              </a:r>
              <a:r>
                <a:rPr lang="en-US" altLang="ja-JP" sz="900" spc="-15" dirty="0">
                  <a:solidFill>
                    <a:srgbClr val="3E3A39"/>
                  </a:solidFill>
                  <a:latin typeface="BIZ UDPゴシック" panose="020B0400000000000000" pitchFamily="50" charset="-128"/>
                  <a:ea typeface="BIZ UDPゴシック" panose="020B0400000000000000" pitchFamily="50" charset="-128"/>
                  <a:cs typeface="Yu Gothic UI Light"/>
                </a:rPr>
                <a:t>research </a:t>
              </a:r>
              <a:r>
                <a:rPr lang="en-US" altLang="ja-JP" sz="900" spc="-10" dirty="0">
                  <a:solidFill>
                    <a:srgbClr val="3E3A39"/>
                  </a:solidFill>
                  <a:latin typeface="BIZ UDPゴシック" panose="020B0400000000000000" pitchFamily="50" charset="-128"/>
                  <a:ea typeface="BIZ UDPゴシック" panose="020B0400000000000000" pitchFamily="50" charset="-128"/>
                  <a:cs typeface="Yu Gothic UI Light"/>
                </a:rPr>
                <a:t>center contributes </a:t>
              </a:r>
              <a:r>
                <a:rPr lang="en-US" altLang="ja-JP" sz="900" spc="-5" dirty="0">
                  <a:solidFill>
                    <a:srgbClr val="3E3A39"/>
                  </a:solidFill>
                  <a:latin typeface="BIZ UDPゴシック" panose="020B0400000000000000" pitchFamily="50" charset="-128"/>
                  <a:ea typeface="BIZ UDPゴシック" panose="020B0400000000000000" pitchFamily="50" charset="-128"/>
                  <a:cs typeface="Yu Gothic UI Light"/>
                </a:rPr>
                <a:t>to </a:t>
              </a:r>
              <a:r>
                <a:rPr lang="en-US" altLang="ja-JP" sz="900" spc="-10" dirty="0">
                  <a:solidFill>
                    <a:srgbClr val="3E3A39"/>
                  </a:solidFill>
                  <a:latin typeface="BIZ UDPゴシック" panose="020B0400000000000000" pitchFamily="50" charset="-128"/>
                  <a:ea typeface="BIZ UDPゴシック" panose="020B0400000000000000" pitchFamily="50" charset="-128"/>
                  <a:cs typeface="Yu Gothic UI Light"/>
                </a:rPr>
                <a:t>the </a:t>
              </a:r>
              <a:r>
                <a:rPr lang="en-US" altLang="ja-JP" sz="900" spc="-15" dirty="0">
                  <a:solidFill>
                    <a:srgbClr val="3E3A39"/>
                  </a:solidFill>
                  <a:latin typeface="BIZ UDPゴシック" panose="020B0400000000000000" pitchFamily="50" charset="-128"/>
                  <a:ea typeface="BIZ UDPゴシック" panose="020B0400000000000000" pitchFamily="50" charset="-128"/>
                  <a:cs typeface="Yu Gothic UI Light"/>
                </a:rPr>
                <a:t>regional revitalization </a:t>
              </a:r>
              <a:r>
                <a:rPr lang="en-US" altLang="ja-JP" sz="900" spc="-10" dirty="0">
                  <a:solidFill>
                    <a:srgbClr val="3E3A39"/>
                  </a:solidFill>
                  <a:latin typeface="BIZ UDPゴシック" panose="020B0400000000000000" pitchFamily="50" charset="-128"/>
                  <a:ea typeface="BIZ UDPゴシック" panose="020B0400000000000000" pitchFamily="50" charset="-128"/>
                  <a:cs typeface="Yu Gothic UI Light"/>
                </a:rPr>
                <a:t>through the </a:t>
              </a:r>
              <a:r>
                <a:rPr lang="en-US" altLang="ja-JP" sz="900" spc="-15" dirty="0">
                  <a:solidFill>
                    <a:srgbClr val="3E3A39"/>
                  </a:solidFill>
                  <a:latin typeface="BIZ UDPゴシック" panose="020B0400000000000000" pitchFamily="50" charset="-128"/>
                  <a:ea typeface="BIZ UDPゴシック" panose="020B0400000000000000" pitchFamily="50" charset="-128"/>
                  <a:cs typeface="Yu Gothic UI Light"/>
                </a:rPr>
                <a:t>promotion </a:t>
              </a:r>
              <a:r>
                <a:rPr lang="en-US" altLang="ja-JP" sz="900" spc="-5" dirty="0">
                  <a:solidFill>
                    <a:srgbClr val="3E3A39"/>
                  </a:solidFill>
                  <a:latin typeface="BIZ UDPゴシック" panose="020B0400000000000000" pitchFamily="50" charset="-128"/>
                  <a:ea typeface="BIZ UDPゴシック" panose="020B0400000000000000" pitchFamily="50" charset="-128"/>
                  <a:cs typeface="Yu Gothic UI Light"/>
                </a:rPr>
                <a:t>of </a:t>
              </a:r>
              <a:r>
                <a:rPr lang="en-US" altLang="ja-JP" sz="900" spc="-15" dirty="0">
                  <a:solidFill>
                    <a:srgbClr val="3E3A39"/>
                  </a:solidFill>
                  <a:latin typeface="BIZ UDPゴシック" panose="020B0400000000000000" pitchFamily="50" charset="-128"/>
                  <a:ea typeface="BIZ UDPゴシック" panose="020B0400000000000000" pitchFamily="50" charset="-128"/>
                  <a:cs typeface="Yu Gothic UI Light"/>
                </a:rPr>
                <a:t>aerospace industry </a:t>
              </a:r>
              <a:r>
                <a:rPr lang="en-US" altLang="ja-JP" sz="900" spc="-10" dirty="0">
                  <a:solidFill>
                    <a:srgbClr val="3E3A39"/>
                  </a:solidFill>
                  <a:latin typeface="BIZ UDPゴシック" panose="020B0400000000000000" pitchFamily="50" charset="-128"/>
                  <a:ea typeface="BIZ UDPゴシック" panose="020B0400000000000000" pitchFamily="50" charset="-128"/>
                  <a:cs typeface="Yu Gothic UI Light"/>
                </a:rPr>
                <a:t>in </a:t>
              </a:r>
              <a:r>
                <a:rPr lang="en-US" altLang="ja-JP" sz="900" spc="-15" dirty="0">
                  <a:solidFill>
                    <a:srgbClr val="3E3A39"/>
                  </a:solidFill>
                  <a:latin typeface="BIZ UDPゴシック" panose="020B0400000000000000" pitchFamily="50" charset="-128"/>
                  <a:ea typeface="BIZ UDPゴシック" panose="020B0400000000000000" pitchFamily="50" charset="-128"/>
                  <a:cs typeface="Yu Gothic UI Light"/>
                </a:rPr>
                <a:t>Japan. </a:t>
              </a:r>
              <a:r>
                <a:rPr lang="en-US" altLang="ja-JP" sz="900" spc="-5" dirty="0">
                  <a:solidFill>
                    <a:srgbClr val="3E3A39"/>
                  </a:solidFill>
                  <a:latin typeface="BIZ UDPゴシック" panose="020B0400000000000000" pitchFamily="50" charset="-128"/>
                  <a:ea typeface="BIZ UDPゴシック" panose="020B0400000000000000" pitchFamily="50" charset="-128"/>
                  <a:cs typeface="Yu Gothic UI Light"/>
                </a:rPr>
                <a:t>In </a:t>
              </a:r>
              <a:r>
                <a:rPr lang="en-US" altLang="ja-JP" sz="900" spc="-15" dirty="0">
                  <a:solidFill>
                    <a:srgbClr val="3E3A39"/>
                  </a:solidFill>
                  <a:latin typeface="BIZ UDPゴシック" panose="020B0400000000000000" pitchFamily="50" charset="-128"/>
                  <a:ea typeface="BIZ UDPゴシック" panose="020B0400000000000000" pitchFamily="50" charset="-128"/>
                  <a:cs typeface="Yu Gothic UI Light"/>
                </a:rPr>
                <a:t>addition, young researchers </a:t>
              </a:r>
              <a:r>
                <a:rPr lang="en-US" altLang="ja-JP" sz="900" spc="-10" dirty="0">
                  <a:solidFill>
                    <a:srgbClr val="3E3A39"/>
                  </a:solidFill>
                  <a:latin typeface="BIZ UDPゴシック" panose="020B0400000000000000" pitchFamily="50" charset="-128"/>
                  <a:ea typeface="BIZ UDPゴシック" panose="020B0400000000000000" pitchFamily="50" charset="-128"/>
                  <a:cs typeface="Yu Gothic UI Light"/>
                </a:rPr>
                <a:t>are trained through </a:t>
              </a:r>
              <a:r>
                <a:rPr lang="en-US" altLang="ja-JP" sz="900" spc="-15" dirty="0">
                  <a:solidFill>
                    <a:srgbClr val="3E3A39"/>
                  </a:solidFill>
                  <a:latin typeface="BIZ UDPゴシック" panose="020B0400000000000000" pitchFamily="50" charset="-128"/>
                  <a:ea typeface="BIZ UDPゴシック" panose="020B0400000000000000" pitchFamily="50" charset="-128"/>
                  <a:cs typeface="Yu Gothic UI Light"/>
                </a:rPr>
                <a:t>project-based</a:t>
              </a:r>
              <a:r>
                <a:rPr lang="en-US" altLang="ja-JP" sz="900" spc="-25" dirty="0">
                  <a:solidFill>
                    <a:srgbClr val="3E3A39"/>
                  </a:solidFill>
                  <a:latin typeface="BIZ UDPゴシック" panose="020B0400000000000000" pitchFamily="50" charset="-128"/>
                  <a:ea typeface="BIZ UDPゴシック" panose="020B0400000000000000" pitchFamily="50" charset="-128"/>
                  <a:cs typeface="Yu Gothic UI Light"/>
                </a:rPr>
                <a:t> </a:t>
              </a:r>
              <a:r>
                <a:rPr lang="en-US" altLang="ja-JP" sz="900" spc="-15" dirty="0">
                  <a:solidFill>
                    <a:srgbClr val="3E3A39"/>
                  </a:solidFill>
                  <a:latin typeface="BIZ UDPゴシック" panose="020B0400000000000000" pitchFamily="50" charset="-128"/>
                  <a:ea typeface="BIZ UDPゴシック" panose="020B0400000000000000" pitchFamily="50" charset="-128"/>
                  <a:cs typeface="Yu Gothic UI Light"/>
                </a:rPr>
                <a:t>R&amp;D.</a:t>
              </a:r>
              <a:endParaRPr lang="en-US" altLang="ja-JP" sz="900" dirty="0">
                <a:latin typeface="BIZ UDPゴシック" panose="020B0400000000000000" pitchFamily="50" charset="-128"/>
                <a:ea typeface="BIZ UDPゴシック" panose="020B0400000000000000" pitchFamily="50" charset="-128"/>
                <a:cs typeface="Yu Gothic UI Light"/>
              </a:endParaRPr>
            </a:p>
            <a:p>
              <a:pPr marL="12700" marR="5080" indent="136525" algn="just">
                <a:lnSpc>
                  <a:spcPct val="100000"/>
                </a:lnSpc>
                <a:spcBef>
                  <a:spcPts val="5"/>
                </a:spcBef>
              </a:pPr>
              <a:endParaRPr sz="1000" dirty="0">
                <a:latin typeface="BIZ UDPゴシック" panose="020B0400000000000000" pitchFamily="50" charset="-128"/>
                <a:ea typeface="BIZ UDPゴシック" panose="020B0400000000000000" pitchFamily="50" charset="-128"/>
                <a:cs typeface="Yu Gothic UI Light"/>
              </a:endParaRPr>
            </a:p>
          </p:txBody>
        </p:sp>
        <p:sp>
          <p:nvSpPr>
            <p:cNvPr id="22" name="object 22"/>
            <p:cNvSpPr/>
            <p:nvPr/>
          </p:nvSpPr>
          <p:spPr>
            <a:xfrm>
              <a:off x="3916514" y="6418545"/>
              <a:ext cx="76778" cy="301286"/>
            </a:xfrm>
            <a:prstGeom prst="rect">
              <a:avLst/>
            </a:prstGeom>
            <a:blipFill>
              <a:blip r:embed="rId3" cstate="print"/>
              <a:stretch>
                <a:fillRect/>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grpSp>
      <p:sp>
        <p:nvSpPr>
          <p:cNvPr id="23" name="object 23"/>
          <p:cNvSpPr/>
          <p:nvPr/>
        </p:nvSpPr>
        <p:spPr>
          <a:xfrm>
            <a:off x="3856990" y="6716043"/>
            <a:ext cx="2988000" cy="0"/>
          </a:xfrm>
          <a:custGeom>
            <a:avLst/>
            <a:gdLst/>
            <a:ahLst/>
            <a:cxnLst/>
            <a:rect l="l" t="t" r="r" b="b"/>
            <a:pathLst>
              <a:path w="2893059">
                <a:moveTo>
                  <a:pt x="2892679" y="0"/>
                </a:moveTo>
                <a:lnTo>
                  <a:pt x="0" y="0"/>
                </a:lnTo>
              </a:path>
            </a:pathLst>
          </a:custGeom>
          <a:ln w="3810">
            <a:solidFill>
              <a:srgbClr val="3E3A39"/>
            </a:solidFill>
          </a:ln>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30" name="object 9"/>
          <p:cNvSpPr txBox="1"/>
          <p:nvPr/>
        </p:nvSpPr>
        <p:spPr>
          <a:xfrm>
            <a:off x="557075" y="10095898"/>
            <a:ext cx="2422003" cy="194925"/>
          </a:xfrm>
          <a:prstGeom prst="rect">
            <a:avLst/>
          </a:prstGeom>
        </p:spPr>
        <p:txBody>
          <a:bodyPr vert="horz" wrap="square" lIns="0" tIns="15240" rIns="0" bIns="0" rtlCol="0">
            <a:spAutoFit/>
          </a:bodyPr>
          <a:lstStyle/>
          <a:p>
            <a:pPr marL="35560" algn="ctr">
              <a:lnSpc>
                <a:spcPts val="415"/>
              </a:lnSpc>
              <a:spcBef>
                <a:spcPts val="120"/>
              </a:spcBef>
            </a:pPr>
            <a:r>
              <a:rPr sz="350" b="0" spc="35" dirty="0">
                <a:latin typeface="BIZ UDPゴシック" panose="020B0400000000000000" pitchFamily="50" charset="-128"/>
                <a:ea typeface="BIZ UDPゴシック" panose="020B0400000000000000" pitchFamily="50" charset="-128"/>
                <a:cs typeface="Yu Gothic UI Light"/>
              </a:rPr>
              <a:t>研究者</a:t>
            </a:r>
            <a:r>
              <a:rPr sz="350" b="0" spc="30" dirty="0">
                <a:latin typeface="BIZ UDPゴシック" panose="020B0400000000000000" pitchFamily="50" charset="-128"/>
                <a:ea typeface="BIZ UDPゴシック" panose="020B0400000000000000" pitchFamily="50" charset="-128"/>
                <a:cs typeface="Yu Gothic UI Light"/>
              </a:rPr>
              <a:t>の</a:t>
            </a:r>
            <a:r>
              <a:rPr sz="350" b="0" spc="35" dirty="0">
                <a:latin typeface="BIZ UDPゴシック" panose="020B0400000000000000" pitchFamily="50" charset="-128"/>
                <a:ea typeface="BIZ UDPゴシック" panose="020B0400000000000000" pitchFamily="50" charset="-128"/>
                <a:cs typeface="Yu Gothic UI Light"/>
              </a:rPr>
              <a:t>詳細情報</a:t>
            </a:r>
            <a:r>
              <a:rPr sz="350" b="0" spc="25" dirty="0">
                <a:latin typeface="BIZ UDPゴシック" panose="020B0400000000000000" pitchFamily="50" charset="-128"/>
                <a:ea typeface="BIZ UDPゴシック" panose="020B0400000000000000" pitchFamily="50" charset="-128"/>
                <a:cs typeface="Yu Gothic UI Light"/>
              </a:rPr>
              <a:t>・</a:t>
            </a:r>
            <a:r>
              <a:rPr sz="350" b="0" spc="35" dirty="0">
                <a:latin typeface="BIZ UDPゴシック" panose="020B0400000000000000" pitchFamily="50" charset="-128"/>
                <a:ea typeface="BIZ UDPゴシック" panose="020B0400000000000000" pitchFamily="50" charset="-128"/>
                <a:cs typeface="Yu Gothic UI Light"/>
              </a:rPr>
              <a:t>研究成果</a:t>
            </a:r>
            <a:r>
              <a:rPr sz="350" b="0" spc="30" dirty="0">
                <a:latin typeface="BIZ UDPゴシック" panose="020B0400000000000000" pitchFamily="50" charset="-128"/>
                <a:ea typeface="BIZ UDPゴシック" panose="020B0400000000000000" pitchFamily="50" charset="-128"/>
                <a:cs typeface="Yu Gothic UI Light"/>
              </a:rPr>
              <a:t>は</a:t>
            </a:r>
            <a:r>
              <a:rPr sz="350" b="0" spc="35" dirty="0">
                <a:latin typeface="BIZ UDPゴシック" panose="020B0400000000000000" pitchFamily="50" charset="-128"/>
                <a:ea typeface="BIZ UDPゴシック" panose="020B0400000000000000" pitchFamily="50" charset="-128"/>
                <a:cs typeface="Yu Gothic UI Light"/>
              </a:rPr>
              <a:t>信州大学学術</a:t>
            </a:r>
            <a:r>
              <a:rPr sz="350" b="0" spc="30" dirty="0">
                <a:latin typeface="BIZ UDPゴシック" panose="020B0400000000000000" pitchFamily="50" charset="-128"/>
                <a:ea typeface="BIZ UDPゴシック" panose="020B0400000000000000" pitchFamily="50" charset="-128"/>
                <a:cs typeface="Yu Gothic UI Light"/>
              </a:rPr>
              <a:t>オ</a:t>
            </a:r>
            <a:r>
              <a:rPr sz="350" b="0" spc="25" dirty="0">
                <a:latin typeface="BIZ UDPゴシック" panose="020B0400000000000000" pitchFamily="50" charset="-128"/>
                <a:ea typeface="BIZ UDPゴシック" panose="020B0400000000000000" pitchFamily="50" charset="-128"/>
                <a:cs typeface="Yu Gothic UI Light"/>
              </a:rPr>
              <a:t>ンライン</a:t>
            </a:r>
            <a:r>
              <a:rPr sz="350" b="0" spc="30" dirty="0">
                <a:latin typeface="BIZ UDPゴシック" panose="020B0400000000000000" pitchFamily="50" charset="-128"/>
                <a:ea typeface="BIZ UDPゴシック" panose="020B0400000000000000" pitchFamily="50" charset="-128"/>
                <a:cs typeface="Yu Gothic UI Light"/>
              </a:rPr>
              <a:t>システム</a:t>
            </a:r>
            <a:r>
              <a:rPr sz="350" b="0" spc="25" dirty="0">
                <a:latin typeface="BIZ UDPゴシック" panose="020B0400000000000000" pitchFamily="50" charset="-128"/>
                <a:ea typeface="BIZ UDPゴシック" panose="020B0400000000000000" pitchFamily="50" charset="-128"/>
                <a:cs typeface="Yu Gothic UI Light"/>
              </a:rPr>
              <a:t>「SOAR」</a:t>
            </a:r>
            <a:r>
              <a:rPr sz="350" b="0" spc="30" dirty="0">
                <a:latin typeface="BIZ UDPゴシック" panose="020B0400000000000000" pitchFamily="50" charset="-128"/>
                <a:ea typeface="BIZ UDPゴシック" panose="020B0400000000000000" pitchFamily="50" charset="-128"/>
                <a:cs typeface="Yu Gothic UI Light"/>
              </a:rPr>
              <a:t>でも</a:t>
            </a:r>
            <a:r>
              <a:rPr sz="350" b="0" spc="25" dirty="0">
                <a:latin typeface="BIZ UDPゴシック" panose="020B0400000000000000" pitchFamily="50" charset="-128"/>
                <a:ea typeface="BIZ UDPゴシック" panose="020B0400000000000000" pitchFamily="50" charset="-128"/>
                <a:cs typeface="Yu Gothic UI Light"/>
              </a:rPr>
              <a:t>ご</a:t>
            </a:r>
            <a:r>
              <a:rPr sz="350" b="0" spc="35" dirty="0">
                <a:latin typeface="BIZ UDPゴシック" panose="020B0400000000000000" pitchFamily="50" charset="-128"/>
                <a:ea typeface="BIZ UDPゴシック" panose="020B0400000000000000" pitchFamily="50" charset="-128"/>
                <a:cs typeface="Yu Gothic UI Light"/>
              </a:rPr>
              <a:t>覧</a:t>
            </a:r>
            <a:r>
              <a:rPr sz="350" b="0" spc="30" dirty="0">
                <a:latin typeface="BIZ UDPゴシック" panose="020B0400000000000000" pitchFamily="50" charset="-128"/>
                <a:ea typeface="BIZ UDPゴシック" panose="020B0400000000000000" pitchFamily="50" charset="-128"/>
                <a:cs typeface="Yu Gothic UI Light"/>
              </a:rPr>
              <a:t>いただけます</a:t>
            </a:r>
            <a:r>
              <a:rPr sz="350" b="0" spc="10" dirty="0">
                <a:latin typeface="BIZ UDPゴシック" panose="020B0400000000000000" pitchFamily="50" charset="-128"/>
                <a:ea typeface="BIZ UDPゴシック" panose="020B0400000000000000" pitchFamily="50" charset="-128"/>
                <a:cs typeface="Yu Gothic UI Light"/>
              </a:rPr>
              <a:t>。</a:t>
            </a:r>
            <a:endParaRPr sz="350" dirty="0">
              <a:latin typeface="BIZ UDPゴシック" panose="020B0400000000000000" pitchFamily="50" charset="-128"/>
              <a:ea typeface="BIZ UDPゴシック" panose="020B0400000000000000" pitchFamily="50" charset="-128"/>
              <a:cs typeface="Yu Gothic UI Light"/>
            </a:endParaRPr>
          </a:p>
          <a:p>
            <a:pPr algn="ctr">
              <a:lnSpc>
                <a:spcPts val="480"/>
              </a:lnSpc>
            </a:pPr>
            <a:r>
              <a:rPr sz="400" b="0" spc="20" dirty="0">
                <a:latin typeface="BIZ UDPゴシック" panose="020B0400000000000000" pitchFamily="50" charset="-128"/>
                <a:ea typeface="BIZ UDPゴシック" panose="020B0400000000000000" pitchFamily="50" charset="-128"/>
                <a:cs typeface="Yu Gothic UI Light"/>
              </a:rPr>
              <a:t>For more details, please visit </a:t>
            </a:r>
            <a:r>
              <a:rPr sz="400" b="0" spc="25" dirty="0">
                <a:latin typeface="BIZ UDPゴシック" panose="020B0400000000000000" pitchFamily="50" charset="-128"/>
                <a:ea typeface="BIZ UDPゴシック" panose="020B0400000000000000" pitchFamily="50" charset="-128"/>
                <a:cs typeface="Yu Gothic UI Light"/>
              </a:rPr>
              <a:t>Shinshu University academic system</a:t>
            </a:r>
            <a:r>
              <a:rPr sz="400" b="0" spc="-75" dirty="0">
                <a:latin typeface="BIZ UDPゴシック" panose="020B0400000000000000" pitchFamily="50" charset="-128"/>
                <a:ea typeface="BIZ UDPゴシック" panose="020B0400000000000000" pitchFamily="50" charset="-128"/>
                <a:cs typeface="Yu Gothic UI Light"/>
              </a:rPr>
              <a:t> </a:t>
            </a:r>
            <a:r>
              <a:rPr sz="400" b="0" spc="25" dirty="0">
                <a:latin typeface="BIZ UDPゴシック" panose="020B0400000000000000" pitchFamily="50" charset="-128"/>
                <a:ea typeface="BIZ UDPゴシック" panose="020B0400000000000000" pitchFamily="50" charset="-128"/>
                <a:cs typeface="Yu Gothic UI Light"/>
              </a:rPr>
              <a:t>“SOAR”</a:t>
            </a:r>
            <a:endParaRPr lang="en-US" sz="400" dirty="0">
              <a:latin typeface="BIZ UDPゴシック" panose="020B0400000000000000" pitchFamily="50" charset="-128"/>
              <a:ea typeface="BIZ UDPゴシック" panose="020B0400000000000000" pitchFamily="50" charset="-128"/>
              <a:cs typeface="Yu Gothic UI Light"/>
            </a:endParaRPr>
          </a:p>
          <a:p>
            <a:pPr algn="ctr">
              <a:lnSpc>
                <a:spcPts val="480"/>
              </a:lnSpc>
            </a:pPr>
            <a:r>
              <a:rPr sz="550" b="0" spc="40" dirty="0">
                <a:latin typeface="BIZ UDPゴシック" panose="020B0400000000000000" pitchFamily="50" charset="-128"/>
                <a:ea typeface="BIZ UDPゴシック" panose="020B0400000000000000" pitchFamily="50" charset="-128"/>
                <a:cs typeface="Yu Gothic UI Light"/>
              </a:rPr>
              <a:t>http://www.shinshu-u.ac.jp/soar</a:t>
            </a:r>
            <a:endParaRPr sz="550" dirty="0">
              <a:latin typeface="BIZ UDPゴシック" panose="020B0400000000000000" pitchFamily="50" charset="-128"/>
              <a:ea typeface="BIZ UDPゴシック" panose="020B0400000000000000" pitchFamily="50" charset="-128"/>
              <a:cs typeface="Yu Gothic UI Light"/>
            </a:endParaRPr>
          </a:p>
        </p:txBody>
      </p:sp>
      <p:graphicFrame>
        <p:nvGraphicFramePr>
          <p:cNvPr id="31" name="表 30"/>
          <p:cNvGraphicFramePr>
            <a:graphicFrameLocks noGrp="1"/>
          </p:cNvGraphicFramePr>
          <p:nvPr>
            <p:extLst>
              <p:ext uri="{D42A27DB-BD31-4B8C-83A1-F6EECF244321}">
                <p14:modId xmlns:p14="http://schemas.microsoft.com/office/powerpoint/2010/main" val="1609485551"/>
              </p:ext>
            </p:extLst>
          </p:nvPr>
        </p:nvGraphicFramePr>
        <p:xfrm>
          <a:off x="622684" y="5042974"/>
          <a:ext cx="1936366" cy="1256319"/>
        </p:xfrm>
        <a:graphic>
          <a:graphicData uri="http://schemas.openxmlformats.org/drawingml/2006/table">
            <a:tbl>
              <a:tblPr firstRow="1" bandRow="1">
                <a:tableStyleId>{5C22544A-7EE6-4342-B048-85BDC9FD1C3A}</a:tableStyleId>
              </a:tblPr>
              <a:tblGrid>
                <a:gridCol w="308631">
                  <a:extLst>
                    <a:ext uri="{9D8B030D-6E8A-4147-A177-3AD203B41FA5}">
                      <a16:colId xmlns:a16="http://schemas.microsoft.com/office/drawing/2014/main" val="20000"/>
                    </a:ext>
                  </a:extLst>
                </a:gridCol>
                <a:gridCol w="224381">
                  <a:extLst>
                    <a:ext uri="{9D8B030D-6E8A-4147-A177-3AD203B41FA5}">
                      <a16:colId xmlns:a16="http://schemas.microsoft.com/office/drawing/2014/main" val="20001"/>
                    </a:ext>
                  </a:extLst>
                </a:gridCol>
                <a:gridCol w="1403354">
                  <a:extLst>
                    <a:ext uri="{9D8B030D-6E8A-4147-A177-3AD203B41FA5}">
                      <a16:colId xmlns:a16="http://schemas.microsoft.com/office/drawing/2014/main" val="20002"/>
                    </a:ext>
                  </a:extLst>
                </a:gridCol>
              </a:tblGrid>
              <a:tr h="128547">
                <a:tc>
                  <a:txBody>
                    <a:bodyPr/>
                    <a:lstStyle/>
                    <a:p>
                      <a:pPr marL="0" marR="0" lvl="0" indent="0" algn="dist" defTabSz="914400" eaLnBrk="1" fontAlgn="auto" latinLnBrk="0" hangingPunct="1">
                        <a:lnSpc>
                          <a:spcPct val="100000"/>
                        </a:lnSpc>
                        <a:spcBef>
                          <a:spcPts val="0"/>
                        </a:spcBef>
                        <a:spcAft>
                          <a:spcPts val="0"/>
                        </a:spcAft>
                        <a:buClrTx/>
                        <a:buSzTx/>
                        <a:buFontTx/>
                        <a:buNone/>
                        <a:tabLst/>
                        <a:defRPr/>
                      </a:pPr>
                      <a:r>
                        <a:rPr lang="ja-JP" altLang="en-US" sz="450" spc="-105" dirty="0">
                          <a:solidFill>
                            <a:srgbClr val="0000FF"/>
                          </a:solidFill>
                          <a:latin typeface="BIZ UDPゴシック" panose="020B0400000000000000" pitchFamily="50" charset="-128"/>
                          <a:ea typeface="BIZ UDPゴシック" panose="020B0400000000000000" pitchFamily="50" charset="-128"/>
                          <a:cs typeface="Arial Unicode MS"/>
                        </a:rPr>
                        <a:t>■</a:t>
                      </a:r>
                      <a:r>
                        <a:rPr lang="ja-JP" altLang="en-US" sz="450" b="0" spc="-100" dirty="0">
                          <a:solidFill>
                            <a:schemeClr val="tx1"/>
                          </a:solidFill>
                          <a:latin typeface="BIZ UDPゴシック" panose="020B0400000000000000" pitchFamily="50" charset="-128"/>
                          <a:ea typeface="BIZ UDPゴシック" panose="020B0400000000000000" pitchFamily="50" charset="-128"/>
                          <a:cs typeface="Yu Gothic UI Light"/>
                        </a:rPr>
                        <a:t>職       名 </a:t>
                      </a:r>
                      <a:endParaRPr kumimoji="1" lang="ja-JP" altLang="en-US" sz="450" spc="-100" dirty="0">
                        <a:solidFill>
                          <a:schemeClr val="tx1"/>
                        </a:solidFill>
                        <a:latin typeface="BIZ UDPゴシック" panose="020B0400000000000000" pitchFamily="50" charset="-128"/>
                        <a:ea typeface="BIZ UDPゴシック" panose="020B0400000000000000" pitchFamily="50" charset="-128"/>
                      </a:endParaRP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kumimoji="1" lang="zh-CN" altLang="en-US" sz="450" b="0" dirty="0">
                          <a:solidFill>
                            <a:schemeClr val="tx1"/>
                          </a:solidFill>
                          <a:latin typeface="BIZ UDPゴシック" panose="020B0400000000000000" pitchFamily="50" charset="-128"/>
                          <a:ea typeface="BIZ UDPゴシック" panose="020B0400000000000000" pitchFamily="50" charset="-128"/>
                        </a:rPr>
                        <a:t>学術研究院教授（工学系）／学術博士／拠点長 </a:t>
                      </a:r>
                    </a:p>
                    <a:p>
                      <a:endParaRPr kumimoji="1" lang="zh-CN" altLang="en-US" sz="450" b="0" dirty="0">
                        <a:solidFill>
                          <a:schemeClr val="tx1"/>
                        </a:solidFill>
                        <a:latin typeface="BIZ UDPゴシック" panose="020B0400000000000000" pitchFamily="50" charset="-128"/>
                        <a:ea typeface="BIZ UDPゴシック" panose="020B0400000000000000" pitchFamily="50" charset="-128"/>
                      </a:endParaRPr>
                    </a:p>
                  </a:txBody>
                  <a:tcPr marL="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extLst>
                  <a:ext uri="{0D108BD9-81ED-4DB2-BD59-A6C34878D82A}">
                    <a16:rowId xmlns:a16="http://schemas.microsoft.com/office/drawing/2014/main" val="10000"/>
                  </a:ext>
                </a:extLst>
              </a:tr>
              <a:tr h="716292">
                <a:tc>
                  <a:txBody>
                    <a:bodyPr/>
                    <a:lstStyle/>
                    <a:p>
                      <a:pPr algn="dist"/>
                      <a:r>
                        <a:rPr lang="ja-JP" altLang="en-US" sz="450" spc="-105" dirty="0">
                          <a:solidFill>
                            <a:srgbClr val="0000FF"/>
                          </a:solidFill>
                          <a:latin typeface="BIZ UDPゴシック" panose="020B0400000000000000" pitchFamily="50" charset="-128"/>
                          <a:ea typeface="BIZ UDPゴシック" panose="020B0400000000000000" pitchFamily="50" charset="-128"/>
                          <a:cs typeface="Arial Unicode MS"/>
                        </a:rPr>
                        <a:t>■</a:t>
                      </a:r>
                      <a:r>
                        <a:rPr kumimoji="1" lang="ja-JP" altLang="en-US" sz="450" spc="-100" dirty="0">
                          <a:solidFill>
                            <a:schemeClr val="tx1"/>
                          </a:solidFill>
                          <a:latin typeface="BIZ UDPゴシック" panose="020B0400000000000000" pitchFamily="50" charset="-128"/>
                          <a:ea typeface="BIZ UDPゴシック" panose="020B0400000000000000" pitchFamily="50" charset="-128"/>
                        </a:rPr>
                        <a:t>経   歴</a:t>
                      </a:r>
                      <a:endParaRPr kumimoji="1" lang="en-US" altLang="ja-JP" sz="450" spc="-100" dirty="0">
                        <a:solidFill>
                          <a:schemeClr val="tx1"/>
                        </a:solidFill>
                        <a:latin typeface="BIZ UDPゴシック" panose="020B0400000000000000" pitchFamily="50" charset="-128"/>
                        <a:ea typeface="BIZ UDPゴシック" panose="020B0400000000000000" pitchFamily="50" charset="-128"/>
                      </a:endParaRPr>
                    </a:p>
                    <a:p>
                      <a:pPr algn="dist"/>
                      <a:endParaRPr kumimoji="1" lang="ja-JP" altLang="en-US" sz="450" spc="-100" dirty="0">
                        <a:solidFill>
                          <a:schemeClr val="tx1"/>
                        </a:solidFill>
                        <a:latin typeface="BIZ UDPゴシック" panose="020B0400000000000000" pitchFamily="50" charset="-128"/>
                        <a:ea typeface="BIZ UDPゴシック" panose="020B0400000000000000" pitchFamily="50" charset="-128"/>
                      </a:endParaRP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450" spc="-100" baseline="0" dirty="0">
                          <a:solidFill>
                            <a:schemeClr val="tx1"/>
                          </a:solidFill>
                          <a:latin typeface="BIZ UDPゴシック" panose="020B0400000000000000" pitchFamily="50" charset="-128"/>
                          <a:ea typeface="BIZ UDPゴシック" panose="020B0400000000000000" pitchFamily="50" charset="-128"/>
                        </a:rPr>
                        <a:t>1989</a:t>
                      </a:r>
                      <a:r>
                        <a:rPr kumimoji="1" lang="ja-JP" altLang="en-US" sz="450" spc="-100" baseline="0" dirty="0">
                          <a:solidFill>
                            <a:schemeClr val="tx1"/>
                          </a:solidFill>
                          <a:latin typeface="BIZ UDPゴシック" panose="020B0400000000000000" pitchFamily="50" charset="-128"/>
                          <a:ea typeface="BIZ UDPゴシック" panose="020B0400000000000000" pitchFamily="50" charset="-128"/>
                        </a:rPr>
                        <a:t>年</a:t>
                      </a: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450" spc="-100" baseline="0" dirty="0">
                          <a:solidFill>
                            <a:schemeClr val="tx1"/>
                          </a:solidFill>
                          <a:latin typeface="BIZ UDPゴシック" panose="020B0400000000000000" pitchFamily="50" charset="-128"/>
                          <a:ea typeface="BIZ UDPゴシック" panose="020B0400000000000000" pitchFamily="50" charset="-128"/>
                        </a:rPr>
                        <a:t>1989</a:t>
                      </a:r>
                      <a:r>
                        <a:rPr kumimoji="1" lang="ja-JP" altLang="en-US" sz="450" spc="-100" baseline="0" dirty="0">
                          <a:solidFill>
                            <a:schemeClr val="tx1"/>
                          </a:solidFill>
                          <a:latin typeface="BIZ UDPゴシック" panose="020B0400000000000000" pitchFamily="50" charset="-128"/>
                          <a:ea typeface="BIZ UDPゴシック" panose="020B0400000000000000" pitchFamily="50" charset="-128"/>
                        </a:rPr>
                        <a:t>年</a:t>
                      </a: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450" spc="-100" baseline="0" dirty="0">
                          <a:solidFill>
                            <a:schemeClr val="tx1"/>
                          </a:solidFill>
                          <a:latin typeface="BIZ UDPゴシック" panose="020B0400000000000000" pitchFamily="50" charset="-128"/>
                          <a:ea typeface="BIZ UDPゴシック" panose="020B0400000000000000" pitchFamily="50" charset="-128"/>
                        </a:rPr>
                        <a:t>1996</a:t>
                      </a:r>
                      <a:r>
                        <a:rPr kumimoji="1" lang="ja-JP" altLang="en-US" sz="450" spc="-100" baseline="0" dirty="0">
                          <a:solidFill>
                            <a:schemeClr val="tx1"/>
                          </a:solidFill>
                          <a:latin typeface="BIZ UDPゴシック" panose="020B0400000000000000" pitchFamily="50" charset="-128"/>
                          <a:ea typeface="BIZ UDPゴシック" panose="020B0400000000000000" pitchFamily="50" charset="-128"/>
                        </a:rPr>
                        <a:t>年</a:t>
                      </a: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450" spc="-100" baseline="0" dirty="0">
                          <a:solidFill>
                            <a:schemeClr val="tx1"/>
                          </a:solidFill>
                          <a:latin typeface="BIZ UDPゴシック" panose="020B0400000000000000" pitchFamily="50" charset="-128"/>
                          <a:ea typeface="BIZ UDPゴシック" panose="020B0400000000000000" pitchFamily="50" charset="-128"/>
                        </a:rPr>
                        <a:t>2005</a:t>
                      </a:r>
                      <a:r>
                        <a:rPr kumimoji="1" lang="ja-JP" altLang="en-US" sz="450" spc="-100" baseline="0" dirty="0">
                          <a:solidFill>
                            <a:schemeClr val="tx1"/>
                          </a:solidFill>
                          <a:latin typeface="BIZ UDPゴシック" panose="020B0400000000000000" pitchFamily="50" charset="-128"/>
                          <a:ea typeface="BIZ UDPゴシック" panose="020B0400000000000000" pitchFamily="50" charset="-128"/>
                        </a:rPr>
                        <a:t>年</a:t>
                      </a: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450" spc="-100" baseline="0" dirty="0">
                          <a:solidFill>
                            <a:schemeClr val="tx1"/>
                          </a:solidFill>
                          <a:latin typeface="BIZ UDPゴシック" panose="020B0400000000000000" pitchFamily="50" charset="-128"/>
                          <a:ea typeface="BIZ UDPゴシック" panose="020B0400000000000000" pitchFamily="50" charset="-128"/>
                        </a:rPr>
                        <a:t>2012</a:t>
                      </a:r>
                      <a:r>
                        <a:rPr kumimoji="1" lang="ja-JP" altLang="en-US" sz="450" spc="-100" baseline="0" dirty="0">
                          <a:solidFill>
                            <a:schemeClr val="tx1"/>
                          </a:solidFill>
                          <a:latin typeface="BIZ UDPゴシック" panose="020B0400000000000000" pitchFamily="50" charset="-128"/>
                          <a:ea typeface="BIZ UDPゴシック" panose="020B0400000000000000" pitchFamily="50" charset="-128"/>
                        </a:rPr>
                        <a:t>年</a:t>
                      </a: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450" spc="-100" baseline="0" dirty="0">
                          <a:solidFill>
                            <a:schemeClr val="tx1"/>
                          </a:solidFill>
                          <a:latin typeface="BIZ UDPゴシック" panose="020B0400000000000000" pitchFamily="50" charset="-128"/>
                          <a:ea typeface="BIZ UDPゴシック" panose="020B0400000000000000" pitchFamily="50" charset="-128"/>
                        </a:rPr>
                        <a:t>2013</a:t>
                      </a:r>
                      <a:r>
                        <a:rPr kumimoji="1" lang="ja-JP" altLang="en-US" sz="450" spc="-100" baseline="0" dirty="0">
                          <a:solidFill>
                            <a:schemeClr val="tx1"/>
                          </a:solidFill>
                          <a:latin typeface="BIZ UDPゴシック" panose="020B0400000000000000" pitchFamily="50" charset="-128"/>
                          <a:ea typeface="BIZ UDPゴシック" panose="020B0400000000000000" pitchFamily="50" charset="-128"/>
                        </a:rPr>
                        <a:t>年</a:t>
                      </a: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450" spc="-100" baseline="0" dirty="0">
                          <a:solidFill>
                            <a:schemeClr val="tx1"/>
                          </a:solidFill>
                          <a:latin typeface="BIZ UDPゴシック" panose="020B0400000000000000" pitchFamily="50" charset="-128"/>
                          <a:ea typeface="BIZ UDPゴシック" panose="020B0400000000000000" pitchFamily="50" charset="-128"/>
                        </a:rPr>
                        <a:t>2018</a:t>
                      </a:r>
                      <a:r>
                        <a:rPr kumimoji="1" lang="ja-JP" altLang="en-US" sz="450" spc="-100" baseline="0" dirty="0">
                          <a:solidFill>
                            <a:schemeClr val="tx1"/>
                          </a:solidFill>
                          <a:latin typeface="BIZ UDPゴシック" panose="020B0400000000000000" pitchFamily="50" charset="-128"/>
                          <a:ea typeface="BIZ UDPゴシック" panose="020B0400000000000000" pitchFamily="50" charset="-128"/>
                        </a:rPr>
                        <a:t>年</a:t>
                      </a: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450" spc="-100" baseline="0" dirty="0">
                          <a:solidFill>
                            <a:schemeClr val="tx1"/>
                          </a:solidFill>
                          <a:latin typeface="BIZ UDPゴシック" panose="020B0400000000000000" pitchFamily="50" charset="-128"/>
                          <a:ea typeface="BIZ UDPゴシック" panose="020B0400000000000000" pitchFamily="50" charset="-128"/>
                        </a:rPr>
                        <a:t>2019</a:t>
                      </a:r>
                      <a:r>
                        <a:rPr kumimoji="1" lang="ja-JP" altLang="en-US" sz="450" spc="-100" baseline="0" dirty="0">
                          <a:solidFill>
                            <a:schemeClr val="tx1"/>
                          </a:solidFill>
                          <a:latin typeface="BIZ UDPゴシック" panose="020B0400000000000000" pitchFamily="50" charset="-128"/>
                          <a:ea typeface="BIZ UDPゴシック" panose="020B0400000000000000" pitchFamily="50" charset="-128"/>
                        </a:rPr>
                        <a:t>年</a:t>
                      </a:r>
                      <a:endParaRPr kumimoji="1" lang="en-US" altLang="ja-JP" sz="45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450" spc="-100" baseline="0" dirty="0">
                          <a:solidFill>
                            <a:schemeClr val="tx1"/>
                          </a:solidFill>
                          <a:latin typeface="BIZ UDPゴシック" panose="020B0400000000000000" pitchFamily="50" charset="-128"/>
                          <a:ea typeface="BIZ UDPゴシック" panose="020B0400000000000000" pitchFamily="50" charset="-128"/>
                        </a:rPr>
                        <a:t>2022</a:t>
                      </a:r>
                      <a:r>
                        <a:rPr kumimoji="1" lang="ja-JP" altLang="en-US" sz="450" spc="-100" baseline="0" dirty="0">
                          <a:solidFill>
                            <a:schemeClr val="tx1"/>
                          </a:solidFill>
                          <a:latin typeface="BIZ UDPゴシック" panose="020B0400000000000000" pitchFamily="50" charset="-128"/>
                          <a:ea typeface="BIZ UDPゴシック" panose="020B0400000000000000" pitchFamily="50" charset="-128"/>
                        </a:rPr>
                        <a:t>年</a:t>
                      </a: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450" dirty="0">
                          <a:solidFill>
                            <a:schemeClr val="tx1"/>
                          </a:solidFill>
                          <a:latin typeface="BIZ UDPゴシック" panose="020B0400000000000000" pitchFamily="50" charset="-128"/>
                          <a:ea typeface="BIZ UDPゴシック" panose="020B0400000000000000" pitchFamily="50" charset="-128"/>
                        </a:rPr>
                        <a:t>千葉大学大学院自然科学研究科博士課程修了</a:t>
                      </a:r>
                    </a:p>
                    <a:p>
                      <a:r>
                        <a:rPr kumimoji="1" lang="ja-JP" altLang="en-US" sz="450" dirty="0">
                          <a:solidFill>
                            <a:schemeClr val="tx1"/>
                          </a:solidFill>
                          <a:latin typeface="BIZ UDPゴシック" panose="020B0400000000000000" pitchFamily="50" charset="-128"/>
                          <a:ea typeface="BIZ UDPゴシック" panose="020B0400000000000000" pitchFamily="50" charset="-128"/>
                        </a:rPr>
                        <a:t>（株）東芝</a:t>
                      </a:r>
                    </a:p>
                    <a:p>
                      <a:r>
                        <a:rPr kumimoji="1" lang="ja-JP" altLang="en-US" sz="450" dirty="0">
                          <a:solidFill>
                            <a:schemeClr val="tx1"/>
                          </a:solidFill>
                          <a:latin typeface="BIZ UDPゴシック" panose="020B0400000000000000" pitchFamily="50" charset="-128"/>
                          <a:ea typeface="BIZ UDPゴシック" panose="020B0400000000000000" pitchFamily="50" charset="-128"/>
                        </a:rPr>
                        <a:t>信州大学工学部助教授</a:t>
                      </a:r>
                    </a:p>
                    <a:p>
                      <a:r>
                        <a:rPr kumimoji="1" lang="ja-JP" altLang="en-US" sz="450" dirty="0">
                          <a:solidFill>
                            <a:schemeClr val="tx1"/>
                          </a:solidFill>
                          <a:latin typeface="BIZ UDPゴシック" panose="020B0400000000000000" pitchFamily="50" charset="-128"/>
                          <a:ea typeface="BIZ UDPゴシック" panose="020B0400000000000000" pitchFamily="50" charset="-128"/>
                        </a:rPr>
                        <a:t>信州大学工学部教授</a:t>
                      </a:r>
                    </a:p>
                    <a:p>
                      <a:r>
                        <a:rPr kumimoji="1" lang="ja-JP" altLang="en-US" sz="450" dirty="0">
                          <a:solidFill>
                            <a:schemeClr val="tx1"/>
                          </a:solidFill>
                          <a:latin typeface="BIZ UDPゴシック" panose="020B0400000000000000" pitchFamily="50" charset="-128"/>
                          <a:ea typeface="BIZ UDPゴシック" panose="020B0400000000000000" pitchFamily="50" charset="-128"/>
                        </a:rPr>
                        <a:t>学長補佐</a:t>
                      </a:r>
                    </a:p>
                    <a:p>
                      <a:r>
                        <a:rPr kumimoji="1" lang="ja-JP" altLang="en-US" sz="450" dirty="0">
                          <a:solidFill>
                            <a:schemeClr val="tx1"/>
                          </a:solidFill>
                          <a:latin typeface="BIZ UDPゴシック" panose="020B0400000000000000" pitchFamily="50" charset="-128"/>
                          <a:ea typeface="BIZ UDPゴシック" panose="020B0400000000000000" pitchFamily="50" charset="-128"/>
                        </a:rPr>
                        <a:t>工学部副学部長</a:t>
                      </a:r>
                    </a:p>
                    <a:p>
                      <a:r>
                        <a:rPr kumimoji="1" lang="ja-JP" altLang="en-US" sz="450" dirty="0">
                          <a:solidFill>
                            <a:schemeClr val="tx1"/>
                          </a:solidFill>
                          <a:latin typeface="BIZ UDPゴシック" panose="020B0400000000000000" pitchFamily="50" charset="-128"/>
                          <a:ea typeface="BIZ UDPゴシック" panose="020B0400000000000000" pitchFamily="50" charset="-128"/>
                        </a:rPr>
                        <a:t>評議員</a:t>
                      </a:r>
                    </a:p>
                    <a:p>
                      <a:r>
                        <a:rPr kumimoji="1" lang="ja-JP" altLang="en-US" sz="450" dirty="0">
                          <a:solidFill>
                            <a:schemeClr val="tx1"/>
                          </a:solidFill>
                          <a:latin typeface="BIZ UDPゴシック" panose="020B0400000000000000" pitchFamily="50" charset="-128"/>
                          <a:ea typeface="BIZ UDPゴシック" panose="020B0400000000000000" pitchFamily="50" charset="-128"/>
                        </a:rPr>
                        <a:t>航空宇宙システム研究拠点副拠点長、基盤技術部門長</a:t>
                      </a:r>
                    </a:p>
                    <a:p>
                      <a:r>
                        <a:rPr kumimoji="1" lang="ja-JP" altLang="en-US" sz="450" dirty="0">
                          <a:solidFill>
                            <a:schemeClr val="tx1"/>
                          </a:solidFill>
                          <a:latin typeface="BIZ UDPゴシック" panose="020B0400000000000000" pitchFamily="50" charset="-128"/>
                          <a:ea typeface="BIZ UDPゴシック" panose="020B0400000000000000" pitchFamily="50" charset="-128"/>
                        </a:rPr>
                        <a:t>航空宇宙システム研究拠点長</a:t>
                      </a:r>
                      <a:endParaRPr kumimoji="1" lang="en-US" altLang="ja-JP" sz="450" dirty="0">
                        <a:solidFill>
                          <a:schemeClr val="tx1"/>
                        </a:solidFill>
                        <a:latin typeface="BIZ UDPゴシック" panose="020B0400000000000000" pitchFamily="50" charset="-128"/>
                        <a:ea typeface="BIZ UDPゴシック" panose="020B0400000000000000" pitchFamily="50" charset="-128"/>
                      </a:endParaRPr>
                    </a:p>
                    <a:p>
                      <a:endParaRPr kumimoji="1" lang="zh-CN" altLang="en-US" sz="450" dirty="0">
                        <a:solidFill>
                          <a:schemeClr val="tx1"/>
                        </a:solidFill>
                        <a:latin typeface="BIZ UDPゴシック" panose="020B0400000000000000" pitchFamily="50" charset="-128"/>
                        <a:ea typeface="BIZ UDPゴシック" panose="020B0400000000000000" pitchFamily="50" charset="-128"/>
                      </a:endParaRP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8547">
                <a:tc>
                  <a:txBody>
                    <a:bodyPr/>
                    <a:lstStyle/>
                    <a:p>
                      <a:pPr algn="just"/>
                      <a:r>
                        <a:rPr lang="ja-JP" altLang="en-US" sz="450" spc="-105" dirty="0">
                          <a:solidFill>
                            <a:srgbClr val="0000FF"/>
                          </a:solidFill>
                          <a:latin typeface="BIZ UDPゴシック" panose="020B0400000000000000" pitchFamily="50" charset="-128"/>
                          <a:ea typeface="BIZ UDPゴシック" panose="020B0400000000000000" pitchFamily="50" charset="-128"/>
                          <a:cs typeface="Arial Unicode MS"/>
                        </a:rPr>
                        <a:t>■</a:t>
                      </a:r>
                      <a:r>
                        <a:rPr kumimoji="1" lang="ja-JP" altLang="en-US" sz="450" spc="-100" dirty="0">
                          <a:solidFill>
                            <a:schemeClr val="tx1"/>
                          </a:solidFill>
                          <a:latin typeface="BIZ UDPゴシック" panose="020B0400000000000000" pitchFamily="50" charset="-128"/>
                          <a:ea typeface="BIZ UDPゴシック" panose="020B0400000000000000" pitchFamily="50" charset="-128"/>
                        </a:rPr>
                        <a:t>研  究  分  野 </a:t>
                      </a: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kumimoji="1" lang="ja-JP" altLang="en-US" sz="450" dirty="0">
                          <a:solidFill>
                            <a:schemeClr val="tx1"/>
                          </a:solidFill>
                          <a:latin typeface="BIZ UDPゴシック" panose="020B0400000000000000" pitchFamily="50" charset="-128"/>
                          <a:ea typeface="BIZ UDPゴシック" panose="020B0400000000000000" pitchFamily="50" charset="-128"/>
                        </a:rPr>
                        <a:t>高周波磁性材料、高周波電力磁気応用、磁気利用センシング</a:t>
                      </a: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extLst>
                  <a:ext uri="{0D108BD9-81ED-4DB2-BD59-A6C34878D82A}">
                    <a16:rowId xmlns:a16="http://schemas.microsoft.com/office/drawing/2014/main" val="10002"/>
                  </a:ext>
                </a:extLst>
              </a:tr>
              <a:tr h="178894">
                <a:tc>
                  <a:txBody>
                    <a:bodyPr/>
                    <a:lstStyle/>
                    <a:p>
                      <a:pPr marL="0" marR="0" lvl="0" indent="0" algn="dist" defTabSz="914400" eaLnBrk="1" fontAlgn="auto" latinLnBrk="0" hangingPunct="1">
                        <a:lnSpc>
                          <a:spcPct val="100000"/>
                        </a:lnSpc>
                        <a:spcBef>
                          <a:spcPts val="0"/>
                        </a:spcBef>
                        <a:spcAft>
                          <a:spcPts val="0"/>
                        </a:spcAft>
                        <a:buClrTx/>
                        <a:buSzTx/>
                        <a:buFontTx/>
                        <a:buNone/>
                        <a:tabLst/>
                        <a:defRPr/>
                      </a:pPr>
                      <a:r>
                        <a:rPr lang="ja-JP" altLang="en-US" sz="450" spc="-105" dirty="0">
                          <a:solidFill>
                            <a:srgbClr val="0000FF"/>
                          </a:solidFill>
                          <a:latin typeface="BIZ UDPゴシック" panose="020B0400000000000000" pitchFamily="50" charset="-128"/>
                          <a:ea typeface="BIZ UDPゴシック" panose="020B0400000000000000" pitchFamily="50" charset="-128"/>
                          <a:cs typeface="Arial Unicode MS"/>
                        </a:rPr>
                        <a:t>■</a:t>
                      </a:r>
                      <a:r>
                        <a:rPr kumimoji="1" lang="ja-JP" altLang="en-US" sz="450" spc="-100" dirty="0">
                          <a:solidFill>
                            <a:schemeClr val="tx1"/>
                          </a:solidFill>
                          <a:latin typeface="BIZ UDPゴシック" panose="020B0400000000000000" pitchFamily="50" charset="-128"/>
                          <a:ea typeface="BIZ UDPゴシック" panose="020B0400000000000000" pitchFamily="50" charset="-128"/>
                        </a:rPr>
                        <a:t>研 究 テーマ </a:t>
                      </a:r>
                    </a:p>
                    <a:p>
                      <a:pPr algn="dist"/>
                      <a:endParaRPr kumimoji="1" lang="ja-JP" altLang="en-US" sz="450" spc="-100" baseline="0" dirty="0">
                        <a:solidFill>
                          <a:schemeClr val="tx1"/>
                        </a:solidFill>
                        <a:latin typeface="BIZ UDPゴシック" panose="020B0400000000000000" pitchFamily="50" charset="-128"/>
                        <a:ea typeface="BIZ UDPゴシック" panose="020B0400000000000000" pitchFamily="50" charset="-128"/>
                      </a:endParaRP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kumimoji="1" lang="en-US" altLang="ja-JP" sz="450" dirty="0">
                          <a:solidFill>
                            <a:schemeClr val="tx1"/>
                          </a:solidFill>
                          <a:latin typeface="BIZ UDPゴシック" panose="020B0400000000000000" pitchFamily="50" charset="-128"/>
                          <a:ea typeface="BIZ UDPゴシック" panose="020B0400000000000000" pitchFamily="50" charset="-128"/>
                        </a:rPr>
                        <a:t>Beyond MHz</a:t>
                      </a:r>
                      <a:r>
                        <a:rPr kumimoji="1" lang="ja-JP" altLang="en-US" sz="450" dirty="0">
                          <a:solidFill>
                            <a:schemeClr val="tx1"/>
                          </a:solidFill>
                          <a:latin typeface="BIZ UDPゴシック" panose="020B0400000000000000" pitchFamily="50" charset="-128"/>
                          <a:ea typeface="BIZ UDPゴシック" panose="020B0400000000000000" pitchFamily="50" charset="-128"/>
                        </a:rPr>
                        <a:t>帯</a:t>
                      </a:r>
                      <a:r>
                        <a:rPr kumimoji="1" lang="en-US" altLang="ja-JP" sz="450" dirty="0">
                          <a:solidFill>
                            <a:schemeClr val="tx1"/>
                          </a:solidFill>
                          <a:latin typeface="BIZ UDPゴシック" panose="020B0400000000000000" pitchFamily="50" charset="-128"/>
                          <a:ea typeface="BIZ UDPゴシック" panose="020B0400000000000000" pitchFamily="50" charset="-128"/>
                        </a:rPr>
                        <a:t>Fe</a:t>
                      </a:r>
                      <a:r>
                        <a:rPr kumimoji="1" lang="ja-JP" altLang="en-US" sz="450" dirty="0">
                          <a:solidFill>
                            <a:schemeClr val="tx1"/>
                          </a:solidFill>
                          <a:latin typeface="BIZ UDPゴシック" panose="020B0400000000000000" pitchFamily="50" charset="-128"/>
                          <a:ea typeface="BIZ UDPゴシック" panose="020B0400000000000000" pitchFamily="50" charset="-128"/>
                        </a:rPr>
                        <a:t>系コンポジット磁心材料の開発と 高周波電力変換用プレーナリアクトル／トランスへの 応用、ファラデー効果型光プローブ磁気センサの開発 など</a:t>
                      </a:r>
                    </a:p>
                    <a:p>
                      <a:endParaRPr kumimoji="1" lang="ja-JP" altLang="en-US" sz="450" dirty="0">
                        <a:solidFill>
                          <a:schemeClr val="tx1"/>
                        </a:solidFill>
                        <a:latin typeface="BIZ UDPゴシック" panose="020B0400000000000000" pitchFamily="50" charset="-128"/>
                        <a:ea typeface="BIZ UDPゴシック" panose="020B0400000000000000" pitchFamily="50" charset="-128"/>
                      </a:endParaRP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extLst>
                  <a:ext uri="{0D108BD9-81ED-4DB2-BD59-A6C34878D82A}">
                    <a16:rowId xmlns:a16="http://schemas.microsoft.com/office/drawing/2014/main" val="10003"/>
                  </a:ext>
                </a:extLst>
              </a:tr>
            </a:tbl>
          </a:graphicData>
        </a:graphic>
      </p:graphicFrame>
      <p:graphicFrame>
        <p:nvGraphicFramePr>
          <p:cNvPr id="32" name="表 31"/>
          <p:cNvGraphicFramePr>
            <a:graphicFrameLocks noGrp="1"/>
          </p:cNvGraphicFramePr>
          <p:nvPr>
            <p:extLst>
              <p:ext uri="{D42A27DB-BD31-4B8C-83A1-F6EECF244321}">
                <p14:modId xmlns:p14="http://schemas.microsoft.com/office/powerpoint/2010/main" val="1171929724"/>
              </p:ext>
            </p:extLst>
          </p:nvPr>
        </p:nvGraphicFramePr>
        <p:xfrm>
          <a:off x="622684" y="6316671"/>
          <a:ext cx="2164967" cy="1468429"/>
        </p:xfrm>
        <a:graphic>
          <a:graphicData uri="http://schemas.openxmlformats.org/drawingml/2006/table">
            <a:tbl>
              <a:tblPr firstRow="1" bandRow="1">
                <a:tableStyleId>{5C22544A-7EE6-4342-B048-85BDC9FD1C3A}</a:tableStyleId>
              </a:tblPr>
              <a:tblGrid>
                <a:gridCol w="285949">
                  <a:extLst>
                    <a:ext uri="{9D8B030D-6E8A-4147-A177-3AD203B41FA5}">
                      <a16:colId xmlns:a16="http://schemas.microsoft.com/office/drawing/2014/main" val="20000"/>
                    </a:ext>
                  </a:extLst>
                </a:gridCol>
                <a:gridCol w="203579">
                  <a:extLst>
                    <a:ext uri="{9D8B030D-6E8A-4147-A177-3AD203B41FA5}">
                      <a16:colId xmlns:a16="http://schemas.microsoft.com/office/drawing/2014/main" val="20001"/>
                    </a:ext>
                  </a:extLst>
                </a:gridCol>
                <a:gridCol w="1675439">
                  <a:extLst>
                    <a:ext uri="{9D8B030D-6E8A-4147-A177-3AD203B41FA5}">
                      <a16:colId xmlns:a16="http://schemas.microsoft.com/office/drawing/2014/main" val="20002"/>
                    </a:ext>
                  </a:extLst>
                </a:gridCol>
              </a:tblGrid>
              <a:tr h="127309">
                <a:tc>
                  <a:txBody>
                    <a:bodyPr/>
                    <a:lstStyle/>
                    <a:p>
                      <a:pPr algn="dist"/>
                      <a:r>
                        <a:rPr lang="ja-JP" altLang="en-US" sz="400" spc="-105" dirty="0">
                          <a:solidFill>
                            <a:srgbClr val="0000FF"/>
                          </a:solidFill>
                          <a:latin typeface="BIZ UDPゴシック" panose="020B0400000000000000" pitchFamily="50" charset="-128"/>
                          <a:ea typeface="BIZ UDPゴシック" panose="020B0400000000000000" pitchFamily="50" charset="-128"/>
                          <a:cs typeface="Arial Unicode MS"/>
                        </a:rPr>
                        <a:t>■</a:t>
                      </a:r>
                      <a:r>
                        <a:rPr lang="en-US" altLang="ja-JP" sz="400" b="0" spc="-100" dirty="0">
                          <a:solidFill>
                            <a:schemeClr val="tx1"/>
                          </a:solidFill>
                          <a:latin typeface="BIZ UDPゴシック" panose="020B0400000000000000" pitchFamily="50" charset="-128"/>
                          <a:ea typeface="BIZ UDPゴシック" panose="020B0400000000000000" pitchFamily="50" charset="-128"/>
                          <a:cs typeface="Yu Gothic UI Light"/>
                        </a:rPr>
                        <a:t>Position</a:t>
                      </a:r>
                      <a:r>
                        <a:rPr lang="ja-JP" altLang="en-US" sz="400" b="0" spc="-100" dirty="0">
                          <a:solidFill>
                            <a:schemeClr val="tx1"/>
                          </a:solidFill>
                          <a:latin typeface="BIZ UDPゴシック" panose="020B0400000000000000" pitchFamily="50" charset="-128"/>
                          <a:ea typeface="BIZ UDPゴシック" panose="020B0400000000000000" pitchFamily="50" charset="-128"/>
                          <a:cs typeface="Yu Gothic UI Light"/>
                        </a:rPr>
                        <a:t> </a:t>
                      </a:r>
                      <a:endParaRPr kumimoji="1" lang="ja-JP" altLang="en-US" sz="400" spc="-100" dirty="0">
                        <a:solidFill>
                          <a:schemeClr val="tx1"/>
                        </a:solidFill>
                        <a:latin typeface="BIZ UDPゴシック" panose="020B0400000000000000" pitchFamily="50" charset="-128"/>
                        <a:ea typeface="BIZ UDPゴシック" panose="020B0400000000000000" pitchFamily="50" charset="-128"/>
                      </a:endParaRP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l"/>
                      <a:r>
                        <a:rPr kumimoji="1" lang="en-US" altLang="zh-CN" sz="400" b="0" dirty="0">
                          <a:solidFill>
                            <a:schemeClr val="tx1"/>
                          </a:solidFill>
                          <a:latin typeface="BIZ UDPゴシック" panose="020B0400000000000000" pitchFamily="50" charset="-128"/>
                          <a:ea typeface="BIZ UDPゴシック" panose="020B0400000000000000" pitchFamily="50" charset="-128"/>
                        </a:rPr>
                        <a:t>Academic Assembly Professor, Ph.D. in Electrical Engineering </a:t>
                      </a:r>
                    </a:p>
                    <a:p>
                      <a:pPr algn="l"/>
                      <a:endParaRPr kumimoji="1" lang="en-US" altLang="zh-CN" sz="400" b="0" dirty="0">
                        <a:solidFill>
                          <a:schemeClr val="tx1"/>
                        </a:solidFill>
                        <a:latin typeface="BIZ UDPゴシック" panose="020B0400000000000000" pitchFamily="50" charset="-128"/>
                        <a:ea typeface="BIZ UDPゴシック" panose="020B0400000000000000" pitchFamily="50" charset="-128"/>
                      </a:endParaRP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extLst>
                  <a:ext uri="{0D108BD9-81ED-4DB2-BD59-A6C34878D82A}">
                    <a16:rowId xmlns:a16="http://schemas.microsoft.com/office/drawing/2014/main" val="10000"/>
                  </a:ext>
                </a:extLst>
              </a:tr>
              <a:tr h="807720">
                <a:tc>
                  <a:txBody>
                    <a:bodyPr/>
                    <a:lstStyle/>
                    <a:p>
                      <a:pPr algn="dist"/>
                      <a:r>
                        <a:rPr lang="ja-JP" altLang="en-US" sz="400" spc="-105" dirty="0">
                          <a:solidFill>
                            <a:srgbClr val="0000FF"/>
                          </a:solidFill>
                          <a:latin typeface="BIZ UDPゴシック" panose="020B0400000000000000" pitchFamily="50" charset="-128"/>
                          <a:ea typeface="BIZ UDPゴシック" panose="020B0400000000000000" pitchFamily="50" charset="-128"/>
                          <a:cs typeface="Arial Unicode MS"/>
                        </a:rPr>
                        <a:t>■</a:t>
                      </a:r>
                      <a:r>
                        <a:rPr kumimoji="1" lang="en-US" altLang="ja-JP" sz="400" spc="-100" dirty="0">
                          <a:solidFill>
                            <a:schemeClr val="tx1"/>
                          </a:solidFill>
                          <a:latin typeface="BIZ UDPゴシック" panose="020B0400000000000000" pitchFamily="50" charset="-128"/>
                          <a:ea typeface="BIZ UDPゴシック" panose="020B0400000000000000" pitchFamily="50" charset="-128"/>
                        </a:rPr>
                        <a:t>Career</a:t>
                      </a: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400" spc="-100" baseline="0" dirty="0">
                          <a:solidFill>
                            <a:schemeClr val="tx1"/>
                          </a:solidFill>
                          <a:latin typeface="BIZ UDPゴシック" panose="020B0400000000000000" pitchFamily="50" charset="-128"/>
                          <a:ea typeface="BIZ UDPゴシック" panose="020B0400000000000000" pitchFamily="50" charset="-128"/>
                        </a:rPr>
                        <a:t>1989</a:t>
                      </a:r>
                      <a:endParaRPr kumimoji="1" lang="ja-JP" altLang="en-US" sz="40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endParaRPr kumimoji="1" lang="ja-JP" altLang="en-US" sz="40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400" spc="-100" baseline="0" dirty="0">
                          <a:solidFill>
                            <a:schemeClr val="tx1"/>
                          </a:solidFill>
                          <a:latin typeface="BIZ UDPゴシック" panose="020B0400000000000000" pitchFamily="50" charset="-128"/>
                          <a:ea typeface="BIZ UDPゴシック" panose="020B0400000000000000" pitchFamily="50" charset="-128"/>
                        </a:rPr>
                        <a:t>1989</a:t>
                      </a:r>
                      <a:endParaRPr kumimoji="1" lang="ja-JP" altLang="en-US" sz="40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400" spc="-100" baseline="0" dirty="0">
                          <a:solidFill>
                            <a:schemeClr val="tx1"/>
                          </a:solidFill>
                          <a:latin typeface="BIZ UDPゴシック" panose="020B0400000000000000" pitchFamily="50" charset="-128"/>
                          <a:ea typeface="BIZ UDPゴシック" panose="020B0400000000000000" pitchFamily="50" charset="-128"/>
                        </a:rPr>
                        <a:t>1996</a:t>
                      </a:r>
                    </a:p>
                    <a:p>
                      <a:pPr marL="0" marR="0" lvl="0" indent="0" algn="dist" defTabSz="914400" eaLnBrk="1" fontAlgn="auto" latinLnBrk="0" hangingPunct="1">
                        <a:lnSpc>
                          <a:spcPct val="100000"/>
                        </a:lnSpc>
                        <a:spcBef>
                          <a:spcPts val="0"/>
                        </a:spcBef>
                        <a:spcAft>
                          <a:spcPts val="0"/>
                        </a:spcAft>
                        <a:buClrTx/>
                        <a:buSzTx/>
                        <a:buFontTx/>
                        <a:buNone/>
                        <a:tabLst/>
                        <a:defRPr/>
                      </a:pPr>
                      <a:endParaRPr kumimoji="1" lang="ja-JP" altLang="en-US" sz="40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400" spc="-100" baseline="0" dirty="0">
                          <a:solidFill>
                            <a:schemeClr val="tx1"/>
                          </a:solidFill>
                          <a:latin typeface="BIZ UDPゴシック" panose="020B0400000000000000" pitchFamily="50" charset="-128"/>
                          <a:ea typeface="BIZ UDPゴシック" panose="020B0400000000000000" pitchFamily="50" charset="-128"/>
                        </a:rPr>
                        <a:t>2005</a:t>
                      </a:r>
                    </a:p>
                    <a:p>
                      <a:pPr marL="0" marR="0" lvl="0" indent="0" algn="dist" defTabSz="914400" eaLnBrk="1" fontAlgn="auto" latinLnBrk="0" hangingPunct="1">
                        <a:lnSpc>
                          <a:spcPct val="100000"/>
                        </a:lnSpc>
                        <a:spcBef>
                          <a:spcPts val="0"/>
                        </a:spcBef>
                        <a:spcAft>
                          <a:spcPts val="0"/>
                        </a:spcAft>
                        <a:buClrTx/>
                        <a:buSzTx/>
                        <a:buFontTx/>
                        <a:buNone/>
                        <a:tabLst/>
                        <a:defRPr/>
                      </a:pPr>
                      <a:endParaRPr kumimoji="1" lang="ja-JP" altLang="en-US" sz="40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400" spc="-100" baseline="0" dirty="0">
                          <a:solidFill>
                            <a:schemeClr val="tx1"/>
                          </a:solidFill>
                          <a:latin typeface="BIZ UDPゴシック" panose="020B0400000000000000" pitchFamily="50" charset="-128"/>
                          <a:ea typeface="BIZ UDPゴシック" panose="020B0400000000000000" pitchFamily="50" charset="-128"/>
                        </a:rPr>
                        <a:t>2012</a:t>
                      </a:r>
                      <a:endParaRPr kumimoji="1" lang="ja-JP" altLang="en-US" sz="40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400" spc="-100" baseline="0" dirty="0">
                          <a:solidFill>
                            <a:schemeClr val="tx1"/>
                          </a:solidFill>
                          <a:latin typeface="BIZ UDPゴシック" panose="020B0400000000000000" pitchFamily="50" charset="-128"/>
                          <a:ea typeface="BIZ UDPゴシック" panose="020B0400000000000000" pitchFamily="50" charset="-128"/>
                        </a:rPr>
                        <a:t>2013</a:t>
                      </a: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400" spc="-100" baseline="0" dirty="0">
                          <a:solidFill>
                            <a:schemeClr val="tx1"/>
                          </a:solidFill>
                          <a:latin typeface="BIZ UDPゴシック" panose="020B0400000000000000" pitchFamily="50" charset="-128"/>
                          <a:ea typeface="BIZ UDPゴシック" panose="020B0400000000000000" pitchFamily="50" charset="-128"/>
                        </a:rPr>
                        <a:t>2018</a:t>
                      </a:r>
                      <a:endParaRPr kumimoji="1" lang="ja-JP" altLang="en-US" sz="40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400" spc="-100" baseline="0" dirty="0">
                          <a:solidFill>
                            <a:schemeClr val="tx1"/>
                          </a:solidFill>
                          <a:latin typeface="BIZ UDPゴシック" panose="020B0400000000000000" pitchFamily="50" charset="-128"/>
                          <a:ea typeface="BIZ UDPゴシック" panose="020B0400000000000000" pitchFamily="50" charset="-128"/>
                        </a:rPr>
                        <a:t>2019</a:t>
                      </a:r>
                    </a:p>
                    <a:p>
                      <a:pPr marL="0" marR="0" lvl="0" indent="0" algn="dist" defTabSz="914400" eaLnBrk="1" fontAlgn="auto" latinLnBrk="0" hangingPunct="1">
                        <a:lnSpc>
                          <a:spcPct val="100000"/>
                        </a:lnSpc>
                        <a:spcBef>
                          <a:spcPts val="0"/>
                        </a:spcBef>
                        <a:spcAft>
                          <a:spcPts val="0"/>
                        </a:spcAft>
                        <a:buClrTx/>
                        <a:buSzTx/>
                        <a:buFontTx/>
                        <a:buNone/>
                        <a:tabLst/>
                        <a:defRPr/>
                      </a:pPr>
                      <a:endParaRPr kumimoji="1" lang="en-US" altLang="ja-JP" sz="40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400" spc="-100" baseline="0" dirty="0">
                          <a:solidFill>
                            <a:schemeClr val="tx1"/>
                          </a:solidFill>
                          <a:latin typeface="BIZ UDPゴシック" panose="020B0400000000000000" pitchFamily="50" charset="-128"/>
                          <a:ea typeface="BIZ UDPゴシック" panose="020B0400000000000000" pitchFamily="50" charset="-128"/>
                        </a:rPr>
                        <a:t>2022</a:t>
                      </a:r>
                      <a:endParaRPr kumimoji="1" lang="ja-JP" altLang="en-US" sz="400" spc="-100" baseline="0" dirty="0">
                        <a:solidFill>
                          <a:schemeClr val="tx1"/>
                        </a:solidFill>
                        <a:latin typeface="BIZ UDPゴシック" panose="020B0400000000000000" pitchFamily="50" charset="-128"/>
                        <a:ea typeface="BIZ UDPゴシック" panose="020B0400000000000000" pitchFamily="50" charset="-128"/>
                      </a:endParaRP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en-US" altLang="ja-JP" sz="400" dirty="0">
                          <a:solidFill>
                            <a:schemeClr val="tx1"/>
                          </a:solidFill>
                          <a:latin typeface="BIZ UDPゴシック" panose="020B0400000000000000" pitchFamily="50" charset="-128"/>
                          <a:ea typeface="BIZ UDPゴシック" panose="020B0400000000000000" pitchFamily="50" charset="-128"/>
                        </a:rPr>
                        <a:t>Completed Doctoral Program at Graduate School of</a:t>
                      </a:r>
                      <a:r>
                        <a:rPr kumimoji="1" lang="ja-JP" altLang="en-US" sz="400" baseline="0" dirty="0">
                          <a:solidFill>
                            <a:schemeClr val="tx1"/>
                          </a:solidFill>
                          <a:latin typeface="BIZ UDPゴシック" panose="020B0400000000000000" pitchFamily="50" charset="-128"/>
                          <a:ea typeface="BIZ UDPゴシック" panose="020B0400000000000000" pitchFamily="50" charset="-128"/>
                        </a:rPr>
                        <a:t> </a:t>
                      </a:r>
                      <a:r>
                        <a:rPr kumimoji="1" lang="en-US" altLang="ja-JP" sz="400" dirty="0">
                          <a:solidFill>
                            <a:schemeClr val="tx1"/>
                          </a:solidFill>
                          <a:latin typeface="BIZ UDPゴシック" panose="020B0400000000000000" pitchFamily="50" charset="-128"/>
                          <a:ea typeface="BIZ UDPゴシック" panose="020B0400000000000000" pitchFamily="50" charset="-128"/>
                        </a:rPr>
                        <a:t>Science and Technology, Chiba University</a:t>
                      </a:r>
                    </a:p>
                    <a:p>
                      <a:pPr algn="l"/>
                      <a:r>
                        <a:rPr kumimoji="1" lang="en-US" altLang="ja-JP" sz="400" dirty="0">
                          <a:solidFill>
                            <a:schemeClr val="tx1"/>
                          </a:solidFill>
                          <a:latin typeface="BIZ UDPゴシック" panose="020B0400000000000000" pitchFamily="50" charset="-128"/>
                          <a:ea typeface="BIZ UDPゴシック" panose="020B0400000000000000" pitchFamily="50" charset="-128"/>
                        </a:rPr>
                        <a:t>TOSHIBA Corporation</a:t>
                      </a:r>
                    </a:p>
                    <a:p>
                      <a:pPr algn="l"/>
                      <a:r>
                        <a:rPr kumimoji="1" lang="en-US" altLang="ja-JP" sz="400" dirty="0">
                          <a:solidFill>
                            <a:schemeClr val="tx1"/>
                          </a:solidFill>
                          <a:latin typeface="BIZ UDPゴシック" panose="020B0400000000000000" pitchFamily="50" charset="-128"/>
                          <a:ea typeface="BIZ UDPゴシック" panose="020B0400000000000000" pitchFamily="50" charset="-128"/>
                        </a:rPr>
                        <a:t>Associate Professor, Faculty of Engineering, Shinshu  University</a:t>
                      </a:r>
                    </a:p>
                    <a:p>
                      <a:pPr algn="l"/>
                      <a:r>
                        <a:rPr kumimoji="1" lang="en-US" altLang="ja-JP" sz="400" dirty="0">
                          <a:solidFill>
                            <a:schemeClr val="tx1"/>
                          </a:solidFill>
                          <a:latin typeface="BIZ UDPゴシック" panose="020B0400000000000000" pitchFamily="50" charset="-128"/>
                          <a:ea typeface="BIZ UDPゴシック" panose="020B0400000000000000" pitchFamily="50" charset="-128"/>
                        </a:rPr>
                        <a:t>Professor, Faculty of Engineering, Shinshu University</a:t>
                      </a:r>
                    </a:p>
                    <a:p>
                      <a:pPr algn="l"/>
                      <a:r>
                        <a:rPr kumimoji="1" lang="en-US" altLang="ja-JP" sz="400" dirty="0">
                          <a:solidFill>
                            <a:schemeClr val="tx1"/>
                          </a:solidFill>
                          <a:latin typeface="BIZ UDPゴシック" panose="020B0400000000000000" pitchFamily="50" charset="-128"/>
                          <a:ea typeface="BIZ UDPゴシック" panose="020B0400000000000000" pitchFamily="50" charset="-128"/>
                        </a:rPr>
                        <a:t>Adviser to the President of Shinshu University</a:t>
                      </a:r>
                    </a:p>
                    <a:p>
                      <a:pPr algn="l"/>
                      <a:r>
                        <a:rPr kumimoji="1" lang="en-US" altLang="ja-JP" sz="400" dirty="0">
                          <a:solidFill>
                            <a:schemeClr val="tx1"/>
                          </a:solidFill>
                          <a:latin typeface="BIZ UDPゴシック" panose="020B0400000000000000" pitchFamily="50" charset="-128"/>
                          <a:ea typeface="BIZ UDPゴシック" panose="020B0400000000000000" pitchFamily="50" charset="-128"/>
                        </a:rPr>
                        <a:t>Deputy Dean of the Faculty of Engineering, Shinshu  University</a:t>
                      </a:r>
                    </a:p>
                    <a:p>
                      <a:pPr algn="l"/>
                      <a:r>
                        <a:rPr kumimoji="1" lang="en-US" altLang="ja-JP" sz="400" dirty="0">
                          <a:solidFill>
                            <a:schemeClr val="tx1"/>
                          </a:solidFill>
                          <a:latin typeface="BIZ UDPゴシック" panose="020B0400000000000000" pitchFamily="50" charset="-128"/>
                          <a:ea typeface="BIZ UDPゴシック" panose="020B0400000000000000" pitchFamily="50" charset="-128"/>
                        </a:rPr>
                        <a:t>Trustee of Shinshu University</a:t>
                      </a:r>
                    </a:p>
                    <a:p>
                      <a:pPr algn="l"/>
                      <a:r>
                        <a:rPr kumimoji="1" lang="en-US" altLang="ja-JP" sz="400" dirty="0">
                          <a:solidFill>
                            <a:schemeClr val="tx1"/>
                          </a:solidFill>
                          <a:latin typeface="BIZ UDPゴシック" panose="020B0400000000000000" pitchFamily="50" charset="-128"/>
                          <a:ea typeface="BIZ UDPゴシック" panose="020B0400000000000000" pitchFamily="50" charset="-128"/>
                        </a:rPr>
                        <a:t>Deputy Director of the Research Center for Aerospace Systems, Chief of the Fundamental  Technologies Group</a:t>
                      </a:r>
                    </a:p>
                    <a:p>
                      <a:pPr algn="l"/>
                      <a:r>
                        <a:rPr kumimoji="1" lang="en-US" altLang="ja-JP" sz="400" dirty="0">
                          <a:solidFill>
                            <a:schemeClr val="tx1"/>
                          </a:solidFill>
                          <a:latin typeface="BIZ UDPゴシック" panose="020B0400000000000000" pitchFamily="50" charset="-128"/>
                          <a:ea typeface="BIZ UDPゴシック" panose="020B0400000000000000" pitchFamily="50" charset="-128"/>
                        </a:rPr>
                        <a:t>Director of the Research Center for Aerospace Systems</a:t>
                      </a:r>
                    </a:p>
                    <a:p>
                      <a:pPr algn="l"/>
                      <a:endParaRPr kumimoji="1" lang="en-US" altLang="ja-JP" sz="400" dirty="0">
                        <a:solidFill>
                          <a:schemeClr val="tx1"/>
                        </a:solidFill>
                        <a:latin typeface="BIZ UDPゴシック" panose="020B0400000000000000" pitchFamily="50" charset="-128"/>
                        <a:ea typeface="BIZ UDPゴシック" panose="020B0400000000000000" pitchFamily="50" charset="-128"/>
                      </a:endParaRP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6200">
                <a:tc>
                  <a:txBody>
                    <a:bodyPr/>
                    <a:lstStyle/>
                    <a:p>
                      <a:pPr algn="dist"/>
                      <a:r>
                        <a:rPr lang="ja-JP" altLang="en-US" sz="400" spc="-105" dirty="0">
                          <a:solidFill>
                            <a:srgbClr val="0000FF"/>
                          </a:solidFill>
                          <a:latin typeface="BIZ UDPゴシック" panose="020B0400000000000000" pitchFamily="50" charset="-128"/>
                          <a:ea typeface="BIZ UDPゴシック" panose="020B0400000000000000" pitchFamily="50" charset="-128"/>
                          <a:cs typeface="Arial Unicode MS"/>
                        </a:rPr>
                        <a:t>■</a:t>
                      </a:r>
                      <a:r>
                        <a:rPr kumimoji="1" lang="en-US" altLang="ja-JP" sz="400" spc="-100" baseline="0" dirty="0">
                          <a:solidFill>
                            <a:schemeClr val="tx1"/>
                          </a:solidFill>
                          <a:latin typeface="BIZ UDPゴシック" panose="020B0400000000000000" pitchFamily="50" charset="-128"/>
                          <a:ea typeface="BIZ UDPゴシック" panose="020B0400000000000000" pitchFamily="50" charset="-128"/>
                        </a:rPr>
                        <a:t>Research </a:t>
                      </a:r>
                    </a:p>
                    <a:p>
                      <a:pPr algn="dist"/>
                      <a:r>
                        <a:rPr kumimoji="1" lang="en-US" altLang="ja-JP" sz="400" spc="-100" baseline="0" dirty="0">
                          <a:solidFill>
                            <a:schemeClr val="tx1"/>
                          </a:solidFill>
                          <a:latin typeface="BIZ UDPゴシック" panose="020B0400000000000000" pitchFamily="50" charset="-128"/>
                          <a:ea typeface="BIZ UDPゴシック" panose="020B0400000000000000" pitchFamily="50" charset="-128"/>
                        </a:rPr>
                        <a:t>           Field</a:t>
                      </a:r>
                      <a:endParaRPr kumimoji="1" lang="ja-JP" altLang="en-US" sz="400" spc="-100" baseline="0" dirty="0">
                        <a:solidFill>
                          <a:schemeClr val="tx1"/>
                        </a:solidFill>
                        <a:latin typeface="BIZ UDPゴシック" panose="020B0400000000000000" pitchFamily="50" charset="-128"/>
                        <a:ea typeface="BIZ UDPゴシック" panose="020B0400000000000000" pitchFamily="50" charset="-128"/>
                      </a:endParaRP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l"/>
                      <a:r>
                        <a:rPr kumimoji="1" lang="en-US" altLang="ja-JP" sz="400" dirty="0">
                          <a:solidFill>
                            <a:schemeClr val="tx1"/>
                          </a:solidFill>
                          <a:latin typeface="BIZ UDPゴシック" panose="020B0400000000000000" pitchFamily="50" charset="-128"/>
                          <a:ea typeface="BIZ UDPゴシック" panose="020B0400000000000000" pitchFamily="50" charset="-128"/>
                        </a:rPr>
                        <a:t>High Frequency Magnetic Materials, High Frequency Power  Magnetics, Magnetic Sensor</a:t>
                      </a:r>
                    </a:p>
                    <a:p>
                      <a:pPr algn="l"/>
                      <a:endParaRPr kumimoji="1" lang="en-US" altLang="ja-JP" sz="400" dirty="0">
                        <a:solidFill>
                          <a:schemeClr val="tx1"/>
                        </a:solidFill>
                        <a:latin typeface="BIZ UDPゴシック" panose="020B0400000000000000" pitchFamily="50" charset="-128"/>
                        <a:ea typeface="BIZ UDPゴシック" panose="020B0400000000000000" pitchFamily="50" charset="-128"/>
                      </a:endParaRP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extLst>
                  <a:ext uri="{0D108BD9-81ED-4DB2-BD59-A6C34878D82A}">
                    <a16:rowId xmlns:a16="http://schemas.microsoft.com/office/drawing/2014/main" val="10002"/>
                  </a:ext>
                </a:extLst>
              </a:tr>
              <a:tr h="76200">
                <a:tc>
                  <a:txBody>
                    <a:bodyPr/>
                    <a:lstStyle/>
                    <a:p>
                      <a:pPr algn="dist"/>
                      <a:r>
                        <a:rPr lang="ja-JP" altLang="en-US" sz="400" spc="-105" dirty="0">
                          <a:solidFill>
                            <a:srgbClr val="0000FF"/>
                          </a:solidFill>
                          <a:latin typeface="BIZ UDPゴシック" panose="020B0400000000000000" pitchFamily="50" charset="-128"/>
                          <a:ea typeface="BIZ UDPゴシック" panose="020B0400000000000000" pitchFamily="50" charset="-128"/>
                          <a:cs typeface="Arial Unicode MS"/>
                        </a:rPr>
                        <a:t>■</a:t>
                      </a:r>
                      <a:r>
                        <a:rPr kumimoji="1" lang="en-US" altLang="ja-JP" sz="400" spc="-100" baseline="0" dirty="0">
                          <a:solidFill>
                            <a:schemeClr val="tx1"/>
                          </a:solidFill>
                          <a:latin typeface="BIZ UDPゴシック" panose="020B0400000000000000" pitchFamily="50" charset="-128"/>
                          <a:ea typeface="BIZ UDPゴシック" panose="020B0400000000000000" pitchFamily="50" charset="-128"/>
                        </a:rPr>
                        <a:t>Research     </a:t>
                      </a:r>
                    </a:p>
                    <a:p>
                      <a:pPr algn="dist"/>
                      <a:r>
                        <a:rPr kumimoji="1" lang="en-US" altLang="ja-JP" sz="400" spc="-100" baseline="0" dirty="0">
                          <a:solidFill>
                            <a:schemeClr val="tx1"/>
                          </a:solidFill>
                          <a:latin typeface="BIZ UDPゴシック" panose="020B0400000000000000" pitchFamily="50" charset="-128"/>
                          <a:ea typeface="BIZ UDPゴシック" panose="020B0400000000000000" pitchFamily="50" charset="-128"/>
                        </a:rPr>
                        <a:t>         Theme</a:t>
                      </a:r>
                      <a:endParaRPr kumimoji="1" lang="ja-JP" altLang="en-US" sz="400" spc="-100" baseline="0" dirty="0">
                        <a:solidFill>
                          <a:schemeClr val="tx1"/>
                        </a:solidFill>
                        <a:latin typeface="BIZ UDPゴシック" panose="020B0400000000000000" pitchFamily="50" charset="-128"/>
                        <a:ea typeface="BIZ UDPゴシック" panose="020B0400000000000000" pitchFamily="50" charset="-128"/>
                      </a:endParaRPr>
                    </a:p>
                    <a:p>
                      <a:pPr algn="dist"/>
                      <a:endParaRPr kumimoji="1" lang="ja-JP" altLang="en-US" sz="400" spc="-100" baseline="0" dirty="0">
                        <a:solidFill>
                          <a:schemeClr val="tx1"/>
                        </a:solidFill>
                        <a:latin typeface="BIZ UDPゴシック" panose="020B0400000000000000" pitchFamily="50" charset="-128"/>
                        <a:ea typeface="BIZ UDPゴシック" panose="020B0400000000000000" pitchFamily="50" charset="-128"/>
                      </a:endParaRP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1" lang="en-US" altLang="ja-JP" sz="400" dirty="0">
                          <a:solidFill>
                            <a:schemeClr val="tx1"/>
                          </a:solidFill>
                          <a:latin typeface="BIZ UDPゴシック" panose="020B0400000000000000" pitchFamily="50" charset="-128"/>
                          <a:ea typeface="BIZ UDPゴシック" panose="020B0400000000000000" pitchFamily="50" charset="-128"/>
                        </a:rPr>
                        <a:t>Development of Fe-based Composite Magnetic Core  Materials and Their Application to the Planar Reactor and Transformer for Beyond MHz High Frequency Power Conversion, Development of Faraday Effect Optical Probe Magnetic Sensor, etc.</a:t>
                      </a:r>
                    </a:p>
                    <a:p>
                      <a:pPr algn="l"/>
                      <a:endParaRPr kumimoji="1" lang="en-US" altLang="ja-JP" sz="400" dirty="0">
                        <a:solidFill>
                          <a:schemeClr val="tx1"/>
                        </a:solidFill>
                        <a:latin typeface="BIZ UDPゴシック" panose="020B0400000000000000" pitchFamily="50" charset="-128"/>
                        <a:ea typeface="BIZ UDPゴシック" panose="020B0400000000000000" pitchFamily="50" charset="-128"/>
                      </a:endParaRP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extLst>
                  <a:ext uri="{0D108BD9-81ED-4DB2-BD59-A6C34878D82A}">
                    <a16:rowId xmlns:a16="http://schemas.microsoft.com/office/drawing/2014/main" val="10003"/>
                  </a:ext>
                </a:extLst>
              </a:tr>
            </a:tbl>
          </a:graphicData>
        </a:graphic>
      </p:graphicFrame>
      <p:pic>
        <p:nvPicPr>
          <p:cNvPr id="3" name="図 2"/>
          <p:cNvPicPr>
            <a:picLocks noChangeAspect="1"/>
          </p:cNvPicPr>
          <p:nvPr/>
        </p:nvPicPr>
        <p:blipFill rotWithShape="1">
          <a:blip r:embed="rId5" cstate="print">
            <a:extLst>
              <a:ext uri="{28A0092B-C50C-407E-A947-70E740481C1C}">
                <a14:useLocalDpi xmlns:a14="http://schemas.microsoft.com/office/drawing/2010/main" val="0"/>
              </a:ext>
            </a:extLst>
          </a:blip>
          <a:srcRect b="20582"/>
          <a:stretch/>
        </p:blipFill>
        <p:spPr>
          <a:xfrm>
            <a:off x="1130715" y="3029343"/>
            <a:ext cx="1193677" cy="1263685"/>
          </a:xfrm>
          <a:prstGeom prst="rect">
            <a:avLst/>
          </a:prstGeom>
        </p:spPr>
      </p:pic>
      <p:sp>
        <p:nvSpPr>
          <p:cNvPr id="27" name="object 23"/>
          <p:cNvSpPr/>
          <p:nvPr/>
        </p:nvSpPr>
        <p:spPr>
          <a:xfrm flipV="1">
            <a:off x="558336" y="4951430"/>
            <a:ext cx="2477428" cy="45719"/>
          </a:xfrm>
          <a:custGeom>
            <a:avLst/>
            <a:gdLst/>
            <a:ahLst/>
            <a:cxnLst/>
            <a:rect l="l" t="t" r="r" b="b"/>
            <a:pathLst>
              <a:path w="2893059">
                <a:moveTo>
                  <a:pt x="2892679" y="0"/>
                </a:moveTo>
                <a:lnTo>
                  <a:pt x="0" y="0"/>
                </a:lnTo>
              </a:path>
            </a:pathLst>
          </a:custGeom>
          <a:ln w="3810">
            <a:solidFill>
              <a:srgbClr val="3E3A39"/>
            </a:solidFill>
          </a:ln>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29" name="object 19"/>
          <p:cNvSpPr/>
          <p:nvPr/>
        </p:nvSpPr>
        <p:spPr>
          <a:xfrm>
            <a:off x="608927" y="7907704"/>
            <a:ext cx="756000" cy="897796"/>
          </a:xfrm>
          <a:prstGeom prst="rect">
            <a:avLst/>
          </a:prstGeom>
          <a:blipFill>
            <a:blip r:embed="rId6" cstate="print"/>
            <a:srcRect/>
            <a:stretch>
              <a:fillRect l="-23326" r="-10476"/>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33" name="object 5"/>
          <p:cNvSpPr txBox="1"/>
          <p:nvPr/>
        </p:nvSpPr>
        <p:spPr>
          <a:xfrm>
            <a:off x="498352" y="8802315"/>
            <a:ext cx="1011375" cy="936795"/>
          </a:xfrm>
          <a:prstGeom prst="rect">
            <a:avLst/>
          </a:prstGeom>
        </p:spPr>
        <p:txBody>
          <a:bodyPr vert="horz" wrap="square" lIns="0" tIns="46355" rIns="0" bIns="0" rtlCol="0">
            <a:spAutoFit/>
          </a:bodyPr>
          <a:lstStyle/>
          <a:p>
            <a:pPr marR="1905" algn="ctr">
              <a:lnSpc>
                <a:spcPct val="100000"/>
              </a:lnSpc>
              <a:spcBef>
                <a:spcPts val="365"/>
              </a:spcBef>
            </a:pPr>
            <a:r>
              <a:rPr sz="600" b="0" spc="35" dirty="0" err="1">
                <a:solidFill>
                  <a:srgbClr val="3E3A39"/>
                </a:solidFill>
                <a:latin typeface="BIZ UDPゴシック" panose="020B0400000000000000" pitchFamily="50" charset="-128"/>
                <a:ea typeface="BIZ UDPゴシック" panose="020B0400000000000000" pitchFamily="50" charset="-128"/>
                <a:cs typeface="Yu Gothic UI Light"/>
              </a:rPr>
              <a:t>航空宇宙システム研究拠点</a:t>
            </a:r>
            <a:r>
              <a:rPr lang="en-US" sz="600" b="0" spc="35" dirty="0">
                <a:solidFill>
                  <a:srgbClr val="3E3A39"/>
                </a:solidFill>
                <a:latin typeface="BIZ UDPゴシック" panose="020B0400000000000000" pitchFamily="50" charset="-128"/>
                <a:ea typeface="BIZ UDPゴシック" panose="020B0400000000000000" pitchFamily="50" charset="-128"/>
                <a:cs typeface="Yu Gothic UI Light"/>
              </a:rPr>
              <a:t> </a:t>
            </a:r>
            <a:r>
              <a:rPr lang="ja-JP" altLang="en-US" sz="600" b="0" spc="35" dirty="0">
                <a:solidFill>
                  <a:srgbClr val="3E3A39"/>
                </a:solidFill>
                <a:latin typeface="BIZ UDPゴシック" panose="020B0400000000000000" pitchFamily="50" charset="-128"/>
                <a:ea typeface="BIZ UDPゴシック" panose="020B0400000000000000" pitchFamily="50" charset="-128"/>
                <a:cs typeface="Yu Gothic UI Light"/>
              </a:rPr>
              <a:t>副拠点長</a:t>
            </a:r>
            <a:endParaRPr sz="600" dirty="0">
              <a:latin typeface="BIZ UDPゴシック" panose="020B0400000000000000" pitchFamily="50" charset="-128"/>
              <a:ea typeface="BIZ UDPゴシック" panose="020B0400000000000000" pitchFamily="50" charset="-128"/>
              <a:cs typeface="Yu Gothic UI Light"/>
            </a:endParaRPr>
          </a:p>
          <a:p>
            <a:pPr marR="5080" algn="ctr"/>
            <a:r>
              <a:rPr lang="en-US" sz="400" spc="15" dirty="0">
                <a:solidFill>
                  <a:srgbClr val="3E3A39"/>
                </a:solidFill>
                <a:latin typeface="BIZ UDPゴシック" panose="020B0400000000000000" pitchFamily="50" charset="-128"/>
                <a:ea typeface="BIZ UDPゴシック" panose="020B0400000000000000" pitchFamily="50" charset="-128"/>
                <a:cs typeface="Yu Gothic UI Light"/>
              </a:rPr>
              <a:t>Deputy </a:t>
            </a:r>
            <a:r>
              <a:rPr sz="400" b="0" spc="15" dirty="0">
                <a:solidFill>
                  <a:srgbClr val="3E3A39"/>
                </a:solidFill>
                <a:latin typeface="BIZ UDPゴシック" panose="020B0400000000000000" pitchFamily="50" charset="-128"/>
                <a:ea typeface="BIZ UDPゴシック" panose="020B0400000000000000" pitchFamily="50" charset="-128"/>
                <a:cs typeface="Yu Gothic UI Light"/>
              </a:rPr>
              <a:t>Director </a:t>
            </a:r>
            <a:r>
              <a:rPr sz="400" b="0" spc="10" dirty="0">
                <a:solidFill>
                  <a:srgbClr val="3E3A39"/>
                </a:solidFill>
                <a:latin typeface="BIZ UDPゴシック" panose="020B0400000000000000" pitchFamily="50" charset="-128"/>
                <a:ea typeface="BIZ UDPゴシック" panose="020B0400000000000000" pitchFamily="50" charset="-128"/>
                <a:cs typeface="Yu Gothic UI Light"/>
              </a:rPr>
              <a:t>of the </a:t>
            </a:r>
            <a:r>
              <a:rPr sz="400" b="0" spc="15" dirty="0">
                <a:solidFill>
                  <a:srgbClr val="3E3A39"/>
                </a:solidFill>
                <a:latin typeface="BIZ UDPゴシック" panose="020B0400000000000000" pitchFamily="50" charset="-128"/>
                <a:ea typeface="BIZ UDPゴシック" panose="020B0400000000000000" pitchFamily="50" charset="-128"/>
                <a:cs typeface="Yu Gothic UI Light"/>
              </a:rPr>
              <a:t>Shinshu University,Research Center </a:t>
            </a:r>
            <a:endParaRPr lang="en-US" sz="400" b="0" spc="15" dirty="0">
              <a:solidFill>
                <a:srgbClr val="3E3A39"/>
              </a:solidFill>
              <a:latin typeface="BIZ UDPゴシック" panose="020B0400000000000000" pitchFamily="50" charset="-128"/>
              <a:ea typeface="BIZ UDPゴシック" panose="020B0400000000000000" pitchFamily="50" charset="-128"/>
              <a:cs typeface="Yu Gothic UI Light"/>
            </a:endParaRPr>
          </a:p>
          <a:p>
            <a:pPr marR="5080" algn="ctr"/>
            <a:r>
              <a:rPr sz="400" b="0" spc="15" dirty="0">
                <a:solidFill>
                  <a:srgbClr val="3E3A39"/>
                </a:solidFill>
                <a:latin typeface="BIZ UDPゴシック" panose="020B0400000000000000" pitchFamily="50" charset="-128"/>
                <a:ea typeface="BIZ UDPゴシック" panose="020B0400000000000000" pitchFamily="50" charset="-128"/>
                <a:cs typeface="Yu Gothic UI Light"/>
              </a:rPr>
              <a:t>For  Aerospace</a:t>
            </a:r>
            <a:r>
              <a:rPr sz="400" b="0" spc="25" dirty="0">
                <a:solidFill>
                  <a:srgbClr val="3E3A39"/>
                </a:solidFill>
                <a:latin typeface="BIZ UDPゴシック" panose="020B0400000000000000" pitchFamily="50" charset="-128"/>
                <a:ea typeface="BIZ UDPゴシック" panose="020B0400000000000000" pitchFamily="50" charset="-128"/>
                <a:cs typeface="Yu Gothic UI Light"/>
              </a:rPr>
              <a:t> </a:t>
            </a:r>
            <a:r>
              <a:rPr sz="400" b="0" spc="15" dirty="0">
                <a:solidFill>
                  <a:srgbClr val="3E3A39"/>
                </a:solidFill>
                <a:latin typeface="BIZ UDPゴシック" panose="020B0400000000000000" pitchFamily="50" charset="-128"/>
                <a:ea typeface="BIZ UDPゴシック" panose="020B0400000000000000" pitchFamily="50" charset="-128"/>
                <a:cs typeface="Yu Gothic UI Light"/>
              </a:rPr>
              <a:t>Systems</a:t>
            </a:r>
            <a:endParaRPr lang="en-US" sz="400" b="0" spc="15" dirty="0">
              <a:solidFill>
                <a:srgbClr val="3E3A39"/>
              </a:solidFill>
              <a:latin typeface="BIZ UDPゴシック" panose="020B0400000000000000" pitchFamily="50" charset="-128"/>
              <a:ea typeface="BIZ UDPゴシック" panose="020B0400000000000000" pitchFamily="50" charset="-128"/>
              <a:cs typeface="Yu Gothic UI Light"/>
            </a:endParaRPr>
          </a:p>
          <a:p>
            <a:pPr marR="5080" algn="ctr"/>
            <a:endParaRPr sz="550" dirty="0">
              <a:latin typeface="BIZ UDPゴシック" panose="020B0400000000000000" pitchFamily="50" charset="-128"/>
              <a:ea typeface="BIZ UDPゴシック" panose="020B0400000000000000" pitchFamily="50" charset="-128"/>
              <a:cs typeface="Yu Gothic UI Light"/>
            </a:endParaRPr>
          </a:p>
          <a:p>
            <a:pPr algn="ctr">
              <a:lnSpc>
                <a:spcPts val="1440"/>
              </a:lnSpc>
              <a:spcBef>
                <a:spcPts val="45"/>
              </a:spcBef>
            </a:pPr>
            <a:r>
              <a:rPr sz="1000" b="0" spc="60" dirty="0">
                <a:solidFill>
                  <a:srgbClr val="3E3A39"/>
                </a:solidFill>
                <a:latin typeface="BIZ UDPゴシック" panose="020B0400000000000000" pitchFamily="50" charset="-128"/>
                <a:ea typeface="BIZ UDPゴシック" panose="020B0400000000000000" pitchFamily="50" charset="-128"/>
                <a:cs typeface="Yu Gothic UI Light"/>
              </a:rPr>
              <a:t>天</a:t>
            </a:r>
            <a:r>
              <a:rPr sz="1000" b="0" dirty="0">
                <a:solidFill>
                  <a:srgbClr val="3E3A39"/>
                </a:solidFill>
                <a:latin typeface="BIZ UDPゴシック" panose="020B0400000000000000" pitchFamily="50" charset="-128"/>
                <a:ea typeface="BIZ UDPゴシック" panose="020B0400000000000000" pitchFamily="50" charset="-128"/>
                <a:cs typeface="Yu Gothic UI Light"/>
              </a:rPr>
              <a:t>野</a:t>
            </a:r>
            <a:r>
              <a:rPr sz="1000" b="0" spc="110" dirty="0">
                <a:solidFill>
                  <a:srgbClr val="3E3A39"/>
                </a:solidFill>
                <a:latin typeface="BIZ UDPゴシック" panose="020B0400000000000000" pitchFamily="50" charset="-128"/>
                <a:ea typeface="BIZ UDPゴシック" panose="020B0400000000000000" pitchFamily="50" charset="-128"/>
                <a:cs typeface="Yu Gothic UI Light"/>
              </a:rPr>
              <a:t> </a:t>
            </a:r>
            <a:r>
              <a:rPr sz="1000" b="0" spc="60" dirty="0">
                <a:solidFill>
                  <a:srgbClr val="3E3A39"/>
                </a:solidFill>
                <a:latin typeface="BIZ UDPゴシック" panose="020B0400000000000000" pitchFamily="50" charset="-128"/>
                <a:ea typeface="BIZ UDPゴシック" panose="020B0400000000000000" pitchFamily="50" charset="-128"/>
                <a:cs typeface="Yu Gothic UI Light"/>
              </a:rPr>
              <a:t>良彦</a:t>
            </a:r>
            <a:endParaRPr sz="1000" dirty="0">
              <a:latin typeface="BIZ UDPゴシック" panose="020B0400000000000000" pitchFamily="50" charset="-128"/>
              <a:ea typeface="BIZ UDPゴシック" panose="020B0400000000000000" pitchFamily="50" charset="-128"/>
              <a:cs typeface="Yu Gothic UI Light"/>
            </a:endParaRPr>
          </a:p>
          <a:p>
            <a:pPr marR="1270" algn="ctr">
              <a:lnSpc>
                <a:spcPts val="1019"/>
              </a:lnSpc>
            </a:pPr>
            <a:r>
              <a:rPr sz="750" b="0" spc="30" dirty="0">
                <a:solidFill>
                  <a:srgbClr val="3E3A39"/>
                </a:solidFill>
                <a:latin typeface="BIZ UDPゴシック" panose="020B0400000000000000" pitchFamily="50" charset="-128"/>
                <a:ea typeface="BIZ UDPゴシック" panose="020B0400000000000000" pitchFamily="50" charset="-128"/>
                <a:cs typeface="Yu Gothic UI Light"/>
              </a:rPr>
              <a:t>AMANO</a:t>
            </a:r>
            <a:r>
              <a:rPr sz="750" b="0" spc="120" dirty="0">
                <a:solidFill>
                  <a:srgbClr val="3E3A39"/>
                </a:solidFill>
                <a:latin typeface="BIZ UDPゴシック" panose="020B0400000000000000" pitchFamily="50" charset="-128"/>
                <a:ea typeface="BIZ UDPゴシック" panose="020B0400000000000000" pitchFamily="50" charset="-128"/>
                <a:cs typeface="Yu Gothic UI Light"/>
              </a:rPr>
              <a:t> </a:t>
            </a:r>
            <a:r>
              <a:rPr sz="750" b="0" spc="40" dirty="0">
                <a:solidFill>
                  <a:srgbClr val="3E3A39"/>
                </a:solidFill>
                <a:latin typeface="BIZ UDPゴシック" panose="020B0400000000000000" pitchFamily="50" charset="-128"/>
                <a:ea typeface="BIZ UDPゴシック" panose="020B0400000000000000" pitchFamily="50" charset="-128"/>
                <a:cs typeface="Yu Gothic UI Light"/>
              </a:rPr>
              <a:t>Yoshihiko</a:t>
            </a:r>
            <a:endParaRPr sz="750" dirty="0">
              <a:latin typeface="BIZ UDPゴシック" panose="020B0400000000000000" pitchFamily="50" charset="-128"/>
              <a:ea typeface="BIZ UDPゴシック" panose="020B0400000000000000" pitchFamily="50" charset="-128"/>
              <a:cs typeface="Yu Gothic UI Light"/>
            </a:endParaRPr>
          </a:p>
        </p:txBody>
      </p:sp>
      <p:graphicFrame>
        <p:nvGraphicFramePr>
          <p:cNvPr id="34" name="表 33"/>
          <p:cNvGraphicFramePr>
            <a:graphicFrameLocks noGrp="1"/>
          </p:cNvGraphicFramePr>
          <p:nvPr>
            <p:extLst>
              <p:ext uri="{D42A27DB-BD31-4B8C-83A1-F6EECF244321}">
                <p14:modId xmlns:p14="http://schemas.microsoft.com/office/powerpoint/2010/main" val="102612136"/>
              </p:ext>
            </p:extLst>
          </p:nvPr>
        </p:nvGraphicFramePr>
        <p:xfrm>
          <a:off x="1507687" y="7903175"/>
          <a:ext cx="1867231" cy="993241"/>
        </p:xfrm>
        <a:graphic>
          <a:graphicData uri="http://schemas.openxmlformats.org/drawingml/2006/table">
            <a:tbl>
              <a:tblPr firstRow="1" bandRow="1">
                <a:tableStyleId>{5C22544A-7EE6-4342-B048-85BDC9FD1C3A}</a:tableStyleId>
              </a:tblPr>
              <a:tblGrid>
                <a:gridCol w="297612">
                  <a:extLst>
                    <a:ext uri="{9D8B030D-6E8A-4147-A177-3AD203B41FA5}">
                      <a16:colId xmlns:a16="http://schemas.microsoft.com/office/drawing/2014/main" val="20000"/>
                    </a:ext>
                  </a:extLst>
                </a:gridCol>
                <a:gridCol w="216370">
                  <a:extLst>
                    <a:ext uri="{9D8B030D-6E8A-4147-A177-3AD203B41FA5}">
                      <a16:colId xmlns:a16="http://schemas.microsoft.com/office/drawing/2014/main" val="20001"/>
                    </a:ext>
                  </a:extLst>
                </a:gridCol>
                <a:gridCol w="1353249">
                  <a:extLst>
                    <a:ext uri="{9D8B030D-6E8A-4147-A177-3AD203B41FA5}">
                      <a16:colId xmlns:a16="http://schemas.microsoft.com/office/drawing/2014/main" val="20002"/>
                    </a:ext>
                  </a:extLst>
                </a:gridCol>
              </a:tblGrid>
              <a:tr h="34325">
                <a:tc>
                  <a:txBody>
                    <a:bodyPr/>
                    <a:lstStyle/>
                    <a:p>
                      <a:pPr marL="0" marR="0" lvl="0" indent="0" algn="dist" defTabSz="914400" eaLnBrk="1" fontAlgn="auto" latinLnBrk="0" hangingPunct="1">
                        <a:lnSpc>
                          <a:spcPct val="100000"/>
                        </a:lnSpc>
                        <a:spcBef>
                          <a:spcPts val="0"/>
                        </a:spcBef>
                        <a:spcAft>
                          <a:spcPts val="0"/>
                        </a:spcAft>
                        <a:buClrTx/>
                        <a:buSzTx/>
                        <a:buFontTx/>
                        <a:buNone/>
                        <a:tabLst/>
                        <a:defRPr/>
                      </a:pPr>
                      <a:r>
                        <a:rPr lang="ja-JP" altLang="en-US" sz="400" spc="-105" dirty="0">
                          <a:solidFill>
                            <a:srgbClr val="0000FF"/>
                          </a:solidFill>
                          <a:latin typeface="BIZ UDPゴシック" panose="020B0400000000000000" pitchFamily="50" charset="-128"/>
                          <a:ea typeface="BIZ UDPゴシック" panose="020B0400000000000000" pitchFamily="50" charset="-128"/>
                          <a:cs typeface="Arial Unicode MS"/>
                        </a:rPr>
                        <a:t>■</a:t>
                      </a:r>
                      <a:r>
                        <a:rPr lang="ja-JP" altLang="en-US" sz="450" b="0" spc="-100" dirty="0">
                          <a:solidFill>
                            <a:schemeClr val="tx1"/>
                          </a:solidFill>
                          <a:latin typeface="BIZ UDPゴシック" panose="020B0400000000000000" pitchFamily="50" charset="-128"/>
                          <a:ea typeface="BIZ UDPゴシック" panose="020B0400000000000000" pitchFamily="50" charset="-128"/>
                          <a:cs typeface="Yu Gothic UI Light"/>
                        </a:rPr>
                        <a:t>職       名</a:t>
                      </a:r>
                      <a:endParaRPr kumimoji="1" lang="ja-JP" altLang="en-US" sz="450" spc="-100" dirty="0">
                        <a:solidFill>
                          <a:schemeClr val="tx1"/>
                        </a:solidFill>
                        <a:latin typeface="BIZ UDPゴシック" panose="020B0400000000000000" pitchFamily="50" charset="-128"/>
                        <a:ea typeface="BIZ UDPゴシック" panose="020B0400000000000000" pitchFamily="50" charset="-128"/>
                      </a:endParaRP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kumimoji="1" lang="zh-CN" altLang="en-US" sz="450" b="0" dirty="0">
                          <a:solidFill>
                            <a:schemeClr val="tx1"/>
                          </a:solidFill>
                          <a:latin typeface="BIZ UDPゴシック" panose="020B0400000000000000" pitchFamily="50" charset="-128"/>
                          <a:ea typeface="BIZ UDPゴシック" panose="020B0400000000000000" pitchFamily="50" charset="-128"/>
                        </a:rPr>
                        <a:t>学術研究院教授（工学系）、工学部長、博士（工学）</a:t>
                      </a:r>
                    </a:p>
                  </a:txBody>
                  <a:tcPr marL="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extLst>
                  <a:ext uri="{0D108BD9-81ED-4DB2-BD59-A6C34878D82A}">
                    <a16:rowId xmlns:a16="http://schemas.microsoft.com/office/drawing/2014/main" val="10000"/>
                  </a:ext>
                </a:extLst>
              </a:tr>
              <a:tr h="567767">
                <a:tc>
                  <a:txBody>
                    <a:bodyPr/>
                    <a:lstStyle/>
                    <a:p>
                      <a:pPr algn="dist"/>
                      <a:r>
                        <a:rPr lang="ja-JP" altLang="en-US" sz="400" spc="-105" dirty="0">
                          <a:solidFill>
                            <a:srgbClr val="0000FF"/>
                          </a:solidFill>
                          <a:latin typeface="BIZ UDPゴシック" panose="020B0400000000000000" pitchFamily="50" charset="-128"/>
                          <a:ea typeface="BIZ UDPゴシック" panose="020B0400000000000000" pitchFamily="50" charset="-128"/>
                          <a:cs typeface="Arial Unicode MS"/>
                        </a:rPr>
                        <a:t>■</a:t>
                      </a:r>
                      <a:r>
                        <a:rPr kumimoji="1" lang="ja-JP" altLang="en-US" sz="450" spc="-100" dirty="0">
                          <a:solidFill>
                            <a:schemeClr val="tx1"/>
                          </a:solidFill>
                          <a:latin typeface="BIZ UDPゴシック" panose="020B0400000000000000" pitchFamily="50" charset="-128"/>
                          <a:ea typeface="BIZ UDPゴシック" panose="020B0400000000000000" pitchFamily="50" charset="-128"/>
                        </a:rPr>
                        <a:t>経   歴</a:t>
                      </a: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1" lang="en-US" altLang="ja-JP" sz="450" spc="-100" baseline="0" dirty="0">
                          <a:solidFill>
                            <a:schemeClr val="tx1"/>
                          </a:solidFill>
                          <a:latin typeface="BIZ UDPゴシック" panose="020B0400000000000000" pitchFamily="50" charset="-128"/>
                          <a:ea typeface="BIZ UDPゴシック" panose="020B0400000000000000" pitchFamily="50" charset="-128"/>
                        </a:rPr>
                        <a:t>1984</a:t>
                      </a:r>
                      <a:r>
                        <a:rPr kumimoji="1" lang="ja-JP" altLang="en-US" sz="450" spc="-100" baseline="0" dirty="0">
                          <a:solidFill>
                            <a:schemeClr val="tx1"/>
                          </a:solidFill>
                          <a:latin typeface="BIZ UDPゴシック" panose="020B0400000000000000" pitchFamily="50" charset="-128"/>
                          <a:ea typeface="BIZ UDPゴシック" panose="020B0400000000000000" pitchFamily="50" charset="-128"/>
                        </a:rPr>
                        <a:t>年</a:t>
                      </a:r>
                      <a:endParaRPr kumimoji="1" lang="en-US" altLang="ja-JP" sz="45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1" lang="en-US" altLang="ja-JP" sz="450" spc="-100" baseline="0" dirty="0">
                          <a:solidFill>
                            <a:schemeClr val="tx1"/>
                          </a:solidFill>
                          <a:latin typeface="BIZ UDPゴシック" panose="020B0400000000000000" pitchFamily="50" charset="-128"/>
                          <a:ea typeface="BIZ UDPゴシック" panose="020B0400000000000000" pitchFamily="50" charset="-128"/>
                        </a:rPr>
                        <a:t>1984</a:t>
                      </a:r>
                      <a:r>
                        <a:rPr kumimoji="1" lang="ja-JP" altLang="en-US" sz="450" spc="-100" baseline="0" dirty="0">
                          <a:solidFill>
                            <a:schemeClr val="tx1"/>
                          </a:solidFill>
                          <a:latin typeface="BIZ UDPゴシック" panose="020B0400000000000000" pitchFamily="50" charset="-128"/>
                          <a:ea typeface="BIZ UDPゴシック" panose="020B0400000000000000" pitchFamily="50" charset="-128"/>
                        </a:rPr>
                        <a:t>年</a:t>
                      </a:r>
                      <a:endParaRPr kumimoji="1" lang="en-US" altLang="ja-JP" sz="45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1" lang="en-US" altLang="ja-JP" sz="450" spc="-100" baseline="0" dirty="0">
                          <a:solidFill>
                            <a:schemeClr val="tx1"/>
                          </a:solidFill>
                          <a:latin typeface="BIZ UDPゴシック" panose="020B0400000000000000" pitchFamily="50" charset="-128"/>
                          <a:ea typeface="BIZ UDPゴシック" panose="020B0400000000000000" pitchFamily="50" charset="-128"/>
                        </a:rPr>
                        <a:t>1994</a:t>
                      </a:r>
                      <a:r>
                        <a:rPr kumimoji="1" lang="ja-JP" altLang="en-US" sz="450" spc="-100" baseline="0" dirty="0">
                          <a:solidFill>
                            <a:schemeClr val="tx1"/>
                          </a:solidFill>
                          <a:latin typeface="BIZ UDPゴシック" panose="020B0400000000000000" pitchFamily="50" charset="-128"/>
                          <a:ea typeface="BIZ UDPゴシック" panose="020B0400000000000000" pitchFamily="50" charset="-128"/>
                        </a:rPr>
                        <a:t>年</a:t>
                      </a:r>
                      <a:endParaRPr kumimoji="1" lang="en-US" altLang="ja-JP" sz="45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1" lang="en-US" altLang="ja-JP" sz="450" spc="-100" baseline="0" dirty="0">
                          <a:solidFill>
                            <a:schemeClr val="tx1"/>
                          </a:solidFill>
                          <a:latin typeface="BIZ UDPゴシック" panose="020B0400000000000000" pitchFamily="50" charset="-128"/>
                          <a:ea typeface="BIZ UDPゴシック" panose="020B0400000000000000" pitchFamily="50" charset="-128"/>
                        </a:rPr>
                        <a:t>1995</a:t>
                      </a:r>
                      <a:r>
                        <a:rPr kumimoji="1" lang="ja-JP" altLang="en-US" sz="450" spc="-100" baseline="0" dirty="0">
                          <a:solidFill>
                            <a:schemeClr val="tx1"/>
                          </a:solidFill>
                          <a:latin typeface="BIZ UDPゴシック" panose="020B0400000000000000" pitchFamily="50" charset="-128"/>
                          <a:ea typeface="BIZ UDPゴシック" panose="020B0400000000000000" pitchFamily="50" charset="-128"/>
                        </a:rPr>
                        <a:t>年</a:t>
                      </a:r>
                      <a:endParaRPr kumimoji="1" lang="en-US" altLang="ja-JP" sz="45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1" lang="en-US" altLang="ja-JP" sz="450" spc="-100" baseline="0" dirty="0">
                          <a:solidFill>
                            <a:schemeClr val="tx1"/>
                          </a:solidFill>
                          <a:latin typeface="BIZ UDPゴシック" panose="020B0400000000000000" pitchFamily="50" charset="-128"/>
                          <a:ea typeface="BIZ UDPゴシック" panose="020B0400000000000000" pitchFamily="50" charset="-128"/>
                        </a:rPr>
                        <a:t>1997</a:t>
                      </a:r>
                      <a:r>
                        <a:rPr kumimoji="1" lang="ja-JP" altLang="en-US" sz="450" spc="-100" baseline="0" dirty="0">
                          <a:solidFill>
                            <a:schemeClr val="tx1"/>
                          </a:solidFill>
                          <a:latin typeface="BIZ UDPゴシック" panose="020B0400000000000000" pitchFamily="50" charset="-128"/>
                          <a:ea typeface="BIZ UDPゴシック" panose="020B0400000000000000" pitchFamily="50" charset="-128"/>
                        </a:rPr>
                        <a:t>年</a:t>
                      </a:r>
                      <a:endParaRPr kumimoji="1" lang="en-US" altLang="ja-JP" sz="45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1" lang="en-US" altLang="ja-JP" sz="450" spc="-100" baseline="0" dirty="0">
                          <a:solidFill>
                            <a:schemeClr val="tx1"/>
                          </a:solidFill>
                          <a:latin typeface="BIZ UDPゴシック" panose="020B0400000000000000" pitchFamily="50" charset="-128"/>
                          <a:ea typeface="BIZ UDPゴシック" panose="020B0400000000000000" pitchFamily="50" charset="-128"/>
                        </a:rPr>
                        <a:t>2005</a:t>
                      </a:r>
                      <a:r>
                        <a:rPr kumimoji="1" lang="ja-JP" altLang="en-US" sz="450" spc="-100" baseline="0" dirty="0">
                          <a:solidFill>
                            <a:schemeClr val="tx1"/>
                          </a:solidFill>
                          <a:latin typeface="BIZ UDPゴシック" panose="020B0400000000000000" pitchFamily="50" charset="-128"/>
                          <a:ea typeface="BIZ UDPゴシック" panose="020B0400000000000000" pitchFamily="50" charset="-128"/>
                        </a:rPr>
                        <a:t>年</a:t>
                      </a:r>
                      <a:endParaRPr kumimoji="1" lang="en-US" altLang="ja-JP" sz="45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1" lang="en-US" altLang="ja-JP" sz="450" spc="-100" baseline="0" dirty="0">
                          <a:solidFill>
                            <a:schemeClr val="tx1"/>
                          </a:solidFill>
                          <a:latin typeface="BIZ UDPゴシック" panose="020B0400000000000000" pitchFamily="50" charset="-128"/>
                          <a:ea typeface="BIZ UDPゴシック" panose="020B0400000000000000" pitchFamily="50" charset="-128"/>
                        </a:rPr>
                        <a:t>2018</a:t>
                      </a:r>
                      <a:r>
                        <a:rPr kumimoji="1" lang="ja-JP" altLang="en-US" sz="450" spc="-100" baseline="0" dirty="0">
                          <a:solidFill>
                            <a:schemeClr val="tx1"/>
                          </a:solidFill>
                          <a:latin typeface="BIZ UDPゴシック" panose="020B0400000000000000" pitchFamily="50" charset="-128"/>
                          <a:ea typeface="BIZ UDPゴシック" panose="020B0400000000000000" pitchFamily="50" charset="-128"/>
                        </a:rPr>
                        <a:t>年</a:t>
                      </a:r>
                      <a:endParaRPr kumimoji="1" lang="en-US" altLang="ja-JP" sz="45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1" lang="en-US" altLang="ja-JP" sz="450" spc="-100" baseline="0" dirty="0">
                          <a:solidFill>
                            <a:schemeClr val="tx1"/>
                          </a:solidFill>
                          <a:latin typeface="BIZ UDPゴシック" panose="020B0400000000000000" pitchFamily="50" charset="-128"/>
                          <a:ea typeface="BIZ UDPゴシック" panose="020B0400000000000000" pitchFamily="50" charset="-128"/>
                        </a:rPr>
                        <a:t>2019</a:t>
                      </a:r>
                      <a:r>
                        <a:rPr kumimoji="1" lang="ja-JP" altLang="en-US" sz="450" spc="-100" baseline="0" dirty="0">
                          <a:solidFill>
                            <a:schemeClr val="tx1"/>
                          </a:solidFill>
                          <a:latin typeface="BIZ UDPゴシック" panose="020B0400000000000000" pitchFamily="50" charset="-128"/>
                          <a:ea typeface="BIZ UDPゴシック" panose="020B0400000000000000" pitchFamily="50" charset="-128"/>
                        </a:rPr>
                        <a:t>年</a:t>
                      </a:r>
                      <a:endParaRPr kumimoji="1" lang="en-US" altLang="ja-JP" sz="45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1" lang="en-US" altLang="ja-JP" sz="450" spc="-100" baseline="0" dirty="0">
                          <a:solidFill>
                            <a:schemeClr val="tx1"/>
                          </a:solidFill>
                          <a:latin typeface="BIZ UDPゴシック" panose="020B0400000000000000" pitchFamily="50" charset="-128"/>
                          <a:ea typeface="BIZ UDPゴシック" panose="020B0400000000000000" pitchFamily="50" charset="-128"/>
                        </a:rPr>
                        <a:t>2022</a:t>
                      </a:r>
                      <a:r>
                        <a:rPr kumimoji="1" lang="ja-JP" altLang="en-US" sz="450" spc="-100" baseline="0" dirty="0">
                          <a:solidFill>
                            <a:schemeClr val="tx1"/>
                          </a:solidFill>
                          <a:latin typeface="BIZ UDPゴシック" panose="020B0400000000000000" pitchFamily="50" charset="-128"/>
                          <a:ea typeface="BIZ UDPゴシック" panose="020B0400000000000000" pitchFamily="50" charset="-128"/>
                        </a:rPr>
                        <a:t>年</a:t>
                      </a:r>
                      <a:endParaRPr kumimoji="1" lang="en-US" altLang="ja-JP" sz="450" spc="-100" baseline="0" dirty="0">
                        <a:solidFill>
                          <a:schemeClr val="tx1"/>
                        </a:solidFill>
                        <a:latin typeface="BIZ UDPゴシック" panose="020B0400000000000000" pitchFamily="50" charset="-128"/>
                        <a:ea typeface="BIZ UDPゴシック" panose="020B0400000000000000" pitchFamily="50" charset="-128"/>
                      </a:endParaRP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450" dirty="0">
                          <a:solidFill>
                            <a:schemeClr val="tx1"/>
                          </a:solidFill>
                          <a:latin typeface="BIZ UDPゴシック" panose="020B0400000000000000" pitchFamily="50" charset="-128"/>
                          <a:ea typeface="BIZ UDPゴシック" panose="020B0400000000000000" pitchFamily="50" charset="-128"/>
                        </a:rPr>
                        <a:t>信州大学大学院工学研究科修了</a:t>
                      </a:r>
                    </a:p>
                    <a:p>
                      <a:r>
                        <a:rPr kumimoji="1" lang="ja-JP" altLang="en-US" sz="450" dirty="0">
                          <a:solidFill>
                            <a:schemeClr val="tx1"/>
                          </a:solidFill>
                          <a:latin typeface="BIZ UDPゴシック" panose="020B0400000000000000" pitchFamily="50" charset="-128"/>
                          <a:ea typeface="BIZ UDPゴシック" panose="020B0400000000000000" pitchFamily="50" charset="-128"/>
                        </a:rPr>
                        <a:t>長野県農村工業研究所研究員</a:t>
                      </a:r>
                    </a:p>
                    <a:p>
                      <a:r>
                        <a:rPr kumimoji="1" lang="ja-JP" altLang="en-US" sz="450" dirty="0">
                          <a:solidFill>
                            <a:schemeClr val="tx1"/>
                          </a:solidFill>
                          <a:latin typeface="BIZ UDPゴシック" panose="020B0400000000000000" pitchFamily="50" charset="-128"/>
                          <a:ea typeface="BIZ UDPゴシック" panose="020B0400000000000000" pitchFamily="50" charset="-128"/>
                        </a:rPr>
                        <a:t>信州大学大学院工学系研究科博士課程修了</a:t>
                      </a:r>
                    </a:p>
                    <a:p>
                      <a:r>
                        <a:rPr kumimoji="1" lang="ja-JP" altLang="en-US" sz="450" dirty="0">
                          <a:solidFill>
                            <a:schemeClr val="tx1"/>
                          </a:solidFill>
                          <a:latin typeface="BIZ UDPゴシック" panose="020B0400000000000000" pitchFamily="50" charset="-128"/>
                          <a:ea typeface="BIZ UDPゴシック" panose="020B0400000000000000" pitchFamily="50" charset="-128"/>
                        </a:rPr>
                        <a:t>信州大学工学部助手</a:t>
                      </a:r>
                    </a:p>
                    <a:p>
                      <a:r>
                        <a:rPr kumimoji="1" lang="ja-JP" altLang="en-US" sz="450" dirty="0">
                          <a:solidFill>
                            <a:schemeClr val="tx1"/>
                          </a:solidFill>
                          <a:latin typeface="BIZ UDPゴシック" panose="020B0400000000000000" pitchFamily="50" charset="-128"/>
                          <a:ea typeface="BIZ UDPゴシック" panose="020B0400000000000000" pitchFamily="50" charset="-128"/>
                        </a:rPr>
                        <a:t>信州大学工学部助教授</a:t>
                      </a:r>
                    </a:p>
                    <a:p>
                      <a:r>
                        <a:rPr kumimoji="1" lang="ja-JP" altLang="en-US" sz="450" dirty="0">
                          <a:solidFill>
                            <a:schemeClr val="tx1"/>
                          </a:solidFill>
                          <a:latin typeface="BIZ UDPゴシック" panose="020B0400000000000000" pitchFamily="50" charset="-128"/>
                          <a:ea typeface="BIZ UDPゴシック" panose="020B0400000000000000" pitchFamily="50" charset="-128"/>
                        </a:rPr>
                        <a:t>信州大学工学部教授</a:t>
                      </a:r>
                    </a:p>
                    <a:p>
                      <a:r>
                        <a:rPr kumimoji="1" lang="ja-JP" altLang="en-US" sz="450" dirty="0">
                          <a:solidFill>
                            <a:schemeClr val="tx1"/>
                          </a:solidFill>
                          <a:latin typeface="BIZ UDPゴシック" panose="020B0400000000000000" pitchFamily="50" charset="-128"/>
                          <a:ea typeface="BIZ UDPゴシック" panose="020B0400000000000000" pitchFamily="50" charset="-128"/>
                        </a:rPr>
                        <a:t>信州大学工学部長</a:t>
                      </a:r>
                    </a:p>
                    <a:p>
                      <a:r>
                        <a:rPr kumimoji="1" lang="ja-JP" altLang="en-US" sz="450" dirty="0">
                          <a:solidFill>
                            <a:schemeClr val="tx1"/>
                          </a:solidFill>
                          <a:latin typeface="BIZ UDPゴシック" panose="020B0400000000000000" pitchFamily="50" charset="-128"/>
                          <a:ea typeface="BIZ UDPゴシック" panose="020B0400000000000000" pitchFamily="50" charset="-128"/>
                        </a:rPr>
                        <a:t>航空宇宙システム研究拠点長</a:t>
                      </a:r>
                      <a:endParaRPr kumimoji="1" lang="en-US" altLang="ja-JP" sz="450" dirty="0">
                        <a:solidFill>
                          <a:schemeClr val="tx1"/>
                        </a:solidFill>
                        <a:latin typeface="BIZ UDPゴシック" panose="020B0400000000000000" pitchFamily="50" charset="-128"/>
                        <a:ea typeface="BIZ UDPゴシック" panose="020B0400000000000000" pitchFamily="50" charset="-128"/>
                      </a:endParaRPr>
                    </a:p>
                    <a:p>
                      <a:r>
                        <a:rPr kumimoji="1" lang="ja-JP" altLang="en-US" sz="450" dirty="0">
                          <a:solidFill>
                            <a:schemeClr val="tx1"/>
                          </a:solidFill>
                          <a:latin typeface="BIZ UDPゴシック" panose="020B0400000000000000" pitchFamily="50" charset="-128"/>
                          <a:ea typeface="BIZ UDPゴシック" panose="020B0400000000000000" pitchFamily="50" charset="-128"/>
                        </a:rPr>
                        <a:t>航空宇宙システム研究拠点　副拠点長</a:t>
                      </a:r>
                      <a:endParaRPr kumimoji="1" lang="zh-CN" altLang="en-US" sz="450" dirty="0">
                        <a:solidFill>
                          <a:schemeClr val="tx1"/>
                        </a:solidFill>
                        <a:latin typeface="BIZ UDPゴシック" panose="020B0400000000000000" pitchFamily="50" charset="-128"/>
                        <a:ea typeface="BIZ UDPゴシック" panose="020B0400000000000000" pitchFamily="50" charset="-128"/>
                      </a:endParaRP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8547">
                <a:tc>
                  <a:txBody>
                    <a:bodyPr/>
                    <a:lstStyle/>
                    <a:p>
                      <a:pPr algn="just"/>
                      <a:r>
                        <a:rPr lang="ja-JP" altLang="en-US" sz="400" spc="-105" dirty="0">
                          <a:solidFill>
                            <a:srgbClr val="0000FF"/>
                          </a:solidFill>
                          <a:latin typeface="BIZ UDPゴシック" panose="020B0400000000000000" pitchFamily="50" charset="-128"/>
                          <a:ea typeface="BIZ UDPゴシック" panose="020B0400000000000000" pitchFamily="50" charset="-128"/>
                          <a:cs typeface="Arial Unicode MS"/>
                        </a:rPr>
                        <a:t>■</a:t>
                      </a:r>
                      <a:r>
                        <a:rPr kumimoji="1" lang="ja-JP" altLang="en-US" sz="450" spc="-100" dirty="0">
                          <a:solidFill>
                            <a:schemeClr val="tx1"/>
                          </a:solidFill>
                          <a:latin typeface="BIZ UDPゴシック" panose="020B0400000000000000" pitchFamily="50" charset="-128"/>
                          <a:ea typeface="BIZ UDPゴシック" panose="020B0400000000000000" pitchFamily="50" charset="-128"/>
                        </a:rPr>
                        <a:t>研  究  分  野 </a:t>
                      </a: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kumimoji="1" lang="ja-JP" altLang="en-US" sz="450" dirty="0">
                          <a:solidFill>
                            <a:schemeClr val="tx1"/>
                          </a:solidFill>
                          <a:latin typeface="BIZ UDPゴシック" panose="020B0400000000000000" pitchFamily="50" charset="-128"/>
                          <a:ea typeface="BIZ UDPゴシック" panose="020B0400000000000000" pitchFamily="50" charset="-128"/>
                        </a:rPr>
                        <a:t>生物工学</a:t>
                      </a: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extLst>
                  <a:ext uri="{0D108BD9-81ED-4DB2-BD59-A6C34878D82A}">
                    <a16:rowId xmlns:a16="http://schemas.microsoft.com/office/drawing/2014/main" val="10002"/>
                  </a:ext>
                </a:extLst>
              </a:tr>
              <a:tr h="178894">
                <a:tc>
                  <a:txBody>
                    <a:bodyPr/>
                    <a:lstStyle/>
                    <a:p>
                      <a:pPr algn="dist"/>
                      <a:endParaRPr kumimoji="1" lang="ja-JP" altLang="en-US" sz="450" spc="-100" baseline="0" dirty="0">
                        <a:solidFill>
                          <a:schemeClr val="tx1"/>
                        </a:solidFill>
                        <a:latin typeface="BIZ UDPゴシック" panose="020B0400000000000000" pitchFamily="50" charset="-128"/>
                        <a:ea typeface="BIZ UDPゴシック" panose="020B0400000000000000" pitchFamily="50" charset="-128"/>
                      </a:endParaRP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kumimoji="1" lang="ja-JP" altLang="en-US" sz="450" dirty="0">
                        <a:solidFill>
                          <a:schemeClr val="tx1"/>
                        </a:solidFill>
                        <a:latin typeface="BIZ UDPゴシック" panose="020B0400000000000000" pitchFamily="50" charset="-128"/>
                        <a:ea typeface="BIZ UDPゴシック" panose="020B0400000000000000" pitchFamily="50" charset="-128"/>
                      </a:endParaRP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extLst>
                  <a:ext uri="{0D108BD9-81ED-4DB2-BD59-A6C34878D82A}">
                    <a16:rowId xmlns:a16="http://schemas.microsoft.com/office/drawing/2014/main" val="10003"/>
                  </a:ext>
                </a:extLst>
              </a:tr>
            </a:tbl>
          </a:graphicData>
        </a:graphic>
      </p:graphicFrame>
      <p:graphicFrame>
        <p:nvGraphicFramePr>
          <p:cNvPr id="35" name="表 34"/>
          <p:cNvGraphicFramePr>
            <a:graphicFrameLocks noGrp="1"/>
          </p:cNvGraphicFramePr>
          <p:nvPr>
            <p:extLst>
              <p:ext uri="{D42A27DB-BD31-4B8C-83A1-F6EECF244321}">
                <p14:modId xmlns:p14="http://schemas.microsoft.com/office/powerpoint/2010/main" val="3757550789"/>
              </p:ext>
            </p:extLst>
          </p:nvPr>
        </p:nvGraphicFramePr>
        <p:xfrm>
          <a:off x="1507687" y="8691887"/>
          <a:ext cx="1503121" cy="1404011"/>
        </p:xfrm>
        <a:graphic>
          <a:graphicData uri="http://schemas.openxmlformats.org/drawingml/2006/table">
            <a:tbl>
              <a:tblPr firstRow="1" bandRow="1">
                <a:tableStyleId>{5C22544A-7EE6-4342-B048-85BDC9FD1C3A}</a:tableStyleId>
              </a:tblPr>
              <a:tblGrid>
                <a:gridCol w="299868">
                  <a:extLst>
                    <a:ext uri="{9D8B030D-6E8A-4147-A177-3AD203B41FA5}">
                      <a16:colId xmlns:a16="http://schemas.microsoft.com/office/drawing/2014/main" val="20000"/>
                    </a:ext>
                  </a:extLst>
                </a:gridCol>
                <a:gridCol w="196555">
                  <a:extLst>
                    <a:ext uri="{9D8B030D-6E8A-4147-A177-3AD203B41FA5}">
                      <a16:colId xmlns:a16="http://schemas.microsoft.com/office/drawing/2014/main" val="20001"/>
                    </a:ext>
                  </a:extLst>
                </a:gridCol>
                <a:gridCol w="1006698">
                  <a:extLst>
                    <a:ext uri="{9D8B030D-6E8A-4147-A177-3AD203B41FA5}">
                      <a16:colId xmlns:a16="http://schemas.microsoft.com/office/drawing/2014/main" val="20002"/>
                    </a:ext>
                  </a:extLst>
                </a:gridCol>
              </a:tblGrid>
              <a:tr h="115302">
                <a:tc>
                  <a:txBody>
                    <a:bodyPr/>
                    <a:lstStyle/>
                    <a:p>
                      <a:pPr algn="dist"/>
                      <a:r>
                        <a:rPr lang="ja-JP" altLang="en-US" sz="350" spc="-105" dirty="0">
                          <a:solidFill>
                            <a:srgbClr val="0000FF"/>
                          </a:solidFill>
                          <a:latin typeface="BIZ UDPゴシック" panose="020B0400000000000000" pitchFamily="50" charset="-128"/>
                          <a:ea typeface="BIZ UDPゴシック" panose="020B0400000000000000" pitchFamily="50" charset="-128"/>
                          <a:cs typeface="Arial Unicode MS"/>
                        </a:rPr>
                        <a:t>■</a:t>
                      </a:r>
                      <a:r>
                        <a:rPr lang="en-US" altLang="ja-JP" sz="350" b="0" spc="-100" dirty="0">
                          <a:solidFill>
                            <a:schemeClr val="tx1"/>
                          </a:solidFill>
                          <a:latin typeface="BIZ UDPゴシック" panose="020B0400000000000000" pitchFamily="50" charset="-128"/>
                          <a:ea typeface="BIZ UDPゴシック" panose="020B0400000000000000" pitchFamily="50" charset="-128"/>
                          <a:cs typeface="Yu Gothic UI Light"/>
                        </a:rPr>
                        <a:t>Position</a:t>
                      </a:r>
                      <a:r>
                        <a:rPr lang="ja-JP" altLang="en-US" sz="350" b="0" spc="-100" dirty="0">
                          <a:solidFill>
                            <a:schemeClr val="tx1"/>
                          </a:solidFill>
                          <a:latin typeface="BIZ UDPゴシック" panose="020B0400000000000000" pitchFamily="50" charset="-128"/>
                          <a:ea typeface="BIZ UDPゴシック" panose="020B0400000000000000" pitchFamily="50" charset="-128"/>
                          <a:cs typeface="Yu Gothic UI Light"/>
                        </a:rPr>
                        <a:t> </a:t>
                      </a:r>
                      <a:endParaRPr kumimoji="1" lang="ja-JP" altLang="en-US" sz="350" spc="-100" dirty="0">
                        <a:solidFill>
                          <a:schemeClr val="tx1"/>
                        </a:solidFill>
                        <a:latin typeface="BIZ UDPゴシック" panose="020B0400000000000000" pitchFamily="50" charset="-128"/>
                        <a:ea typeface="BIZ UDPゴシック" panose="020B0400000000000000" pitchFamily="50" charset="-128"/>
                      </a:endParaRP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kumimoji="1" lang="en-US" altLang="zh-CN" sz="350" b="0" dirty="0">
                          <a:solidFill>
                            <a:schemeClr val="tx1"/>
                          </a:solidFill>
                          <a:latin typeface="BIZ UDPゴシック" panose="020B0400000000000000" pitchFamily="50" charset="-128"/>
                          <a:ea typeface="BIZ UDPゴシック" panose="020B0400000000000000" pitchFamily="50" charset="-128"/>
                        </a:rPr>
                        <a:t>Academic Assembly Professor, Dean of Faculty of  Engineering, Doctor of Engineering</a:t>
                      </a: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extLst>
                  <a:ext uri="{0D108BD9-81ED-4DB2-BD59-A6C34878D82A}">
                    <a16:rowId xmlns:a16="http://schemas.microsoft.com/office/drawing/2014/main" val="10000"/>
                  </a:ext>
                </a:extLst>
              </a:tr>
              <a:tr h="1002168">
                <a:tc>
                  <a:txBody>
                    <a:bodyPr/>
                    <a:lstStyle/>
                    <a:p>
                      <a:pPr algn="dist"/>
                      <a:r>
                        <a:rPr lang="ja-JP" altLang="en-US" sz="350" spc="-105" dirty="0">
                          <a:solidFill>
                            <a:srgbClr val="0000FF"/>
                          </a:solidFill>
                          <a:latin typeface="BIZ UDPゴシック" panose="020B0400000000000000" pitchFamily="50" charset="-128"/>
                          <a:ea typeface="BIZ UDPゴシック" panose="020B0400000000000000" pitchFamily="50" charset="-128"/>
                          <a:cs typeface="Arial Unicode MS"/>
                        </a:rPr>
                        <a:t>■</a:t>
                      </a:r>
                      <a:r>
                        <a:rPr kumimoji="1" lang="en-US" altLang="ja-JP" sz="350" spc="-100" dirty="0">
                          <a:solidFill>
                            <a:schemeClr val="tx1"/>
                          </a:solidFill>
                          <a:latin typeface="BIZ UDPゴシック" panose="020B0400000000000000" pitchFamily="50" charset="-128"/>
                          <a:ea typeface="BIZ UDPゴシック" panose="020B0400000000000000" pitchFamily="50" charset="-128"/>
                        </a:rPr>
                        <a:t>Career</a:t>
                      </a: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350" spc="-100" baseline="0" dirty="0">
                          <a:solidFill>
                            <a:schemeClr val="tx1"/>
                          </a:solidFill>
                          <a:latin typeface="BIZ UDPゴシック" panose="020B0400000000000000" pitchFamily="50" charset="-128"/>
                          <a:ea typeface="BIZ UDPゴシック" panose="020B0400000000000000" pitchFamily="50" charset="-128"/>
                        </a:rPr>
                        <a:t>1984</a:t>
                      </a:r>
                    </a:p>
                    <a:p>
                      <a:pPr marL="0" marR="0" lvl="0" indent="0" algn="dist" defTabSz="914400" eaLnBrk="1" fontAlgn="auto" latinLnBrk="0" hangingPunct="1">
                        <a:lnSpc>
                          <a:spcPct val="100000"/>
                        </a:lnSpc>
                        <a:spcBef>
                          <a:spcPts val="0"/>
                        </a:spcBef>
                        <a:spcAft>
                          <a:spcPts val="0"/>
                        </a:spcAft>
                        <a:buClrTx/>
                        <a:buSzTx/>
                        <a:buFontTx/>
                        <a:buNone/>
                        <a:tabLst/>
                        <a:defRPr/>
                      </a:pPr>
                      <a:endParaRPr kumimoji="1" lang="en-US" altLang="ja-JP" sz="35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endParaRPr kumimoji="1" lang="ja-JP" altLang="en-US" sz="35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350" spc="-100" baseline="0" dirty="0">
                          <a:solidFill>
                            <a:schemeClr val="tx1"/>
                          </a:solidFill>
                          <a:latin typeface="BIZ UDPゴシック" panose="020B0400000000000000" pitchFamily="50" charset="-128"/>
                          <a:ea typeface="BIZ UDPゴシック" panose="020B0400000000000000" pitchFamily="50" charset="-128"/>
                        </a:rPr>
                        <a:t>1984</a:t>
                      </a:r>
                    </a:p>
                    <a:p>
                      <a:pPr marL="0" marR="0" lvl="0" indent="0" algn="dist" defTabSz="914400" eaLnBrk="1" fontAlgn="auto" latinLnBrk="0" hangingPunct="1">
                        <a:lnSpc>
                          <a:spcPct val="100000"/>
                        </a:lnSpc>
                        <a:spcBef>
                          <a:spcPts val="0"/>
                        </a:spcBef>
                        <a:spcAft>
                          <a:spcPts val="0"/>
                        </a:spcAft>
                        <a:buClrTx/>
                        <a:buSzTx/>
                        <a:buFontTx/>
                        <a:buNone/>
                        <a:tabLst/>
                        <a:defRPr/>
                      </a:pPr>
                      <a:endParaRPr kumimoji="1" lang="ja-JP" altLang="en-US" sz="35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350" spc="-100" baseline="0" dirty="0">
                          <a:solidFill>
                            <a:schemeClr val="tx1"/>
                          </a:solidFill>
                          <a:latin typeface="BIZ UDPゴシック" panose="020B0400000000000000" pitchFamily="50" charset="-128"/>
                          <a:ea typeface="BIZ UDPゴシック" panose="020B0400000000000000" pitchFamily="50" charset="-128"/>
                        </a:rPr>
                        <a:t>1994</a:t>
                      </a:r>
                    </a:p>
                    <a:p>
                      <a:pPr marL="0" marR="0" lvl="0" indent="0" algn="dist" defTabSz="914400" eaLnBrk="1" fontAlgn="auto" latinLnBrk="0" hangingPunct="1">
                        <a:lnSpc>
                          <a:spcPct val="100000"/>
                        </a:lnSpc>
                        <a:spcBef>
                          <a:spcPts val="0"/>
                        </a:spcBef>
                        <a:spcAft>
                          <a:spcPts val="0"/>
                        </a:spcAft>
                        <a:buClrTx/>
                        <a:buSzTx/>
                        <a:buFontTx/>
                        <a:buNone/>
                        <a:tabLst/>
                        <a:defRPr/>
                      </a:pPr>
                      <a:endParaRPr kumimoji="1" lang="en-US" altLang="ja-JP" sz="35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endParaRPr kumimoji="1" lang="ja-JP" altLang="en-US" sz="35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350" spc="-100" baseline="0" dirty="0">
                          <a:solidFill>
                            <a:schemeClr val="tx1"/>
                          </a:solidFill>
                          <a:latin typeface="BIZ UDPゴシック" panose="020B0400000000000000" pitchFamily="50" charset="-128"/>
                          <a:ea typeface="BIZ UDPゴシック" panose="020B0400000000000000" pitchFamily="50" charset="-128"/>
                        </a:rPr>
                        <a:t>1995</a:t>
                      </a:r>
                    </a:p>
                    <a:p>
                      <a:pPr marL="0" marR="0" lvl="0" indent="0" algn="dist" defTabSz="914400" eaLnBrk="1" fontAlgn="auto" latinLnBrk="0" hangingPunct="1">
                        <a:lnSpc>
                          <a:spcPct val="100000"/>
                        </a:lnSpc>
                        <a:spcBef>
                          <a:spcPts val="0"/>
                        </a:spcBef>
                        <a:spcAft>
                          <a:spcPts val="0"/>
                        </a:spcAft>
                        <a:buClrTx/>
                        <a:buSzTx/>
                        <a:buFontTx/>
                        <a:buNone/>
                        <a:tabLst/>
                        <a:defRPr/>
                      </a:pPr>
                      <a:endParaRPr kumimoji="1" lang="ja-JP" altLang="en-US" sz="35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350" spc="-100" baseline="0" dirty="0">
                          <a:solidFill>
                            <a:schemeClr val="tx1"/>
                          </a:solidFill>
                          <a:latin typeface="BIZ UDPゴシック" panose="020B0400000000000000" pitchFamily="50" charset="-128"/>
                          <a:ea typeface="BIZ UDPゴシック" panose="020B0400000000000000" pitchFamily="50" charset="-128"/>
                        </a:rPr>
                        <a:t>1997</a:t>
                      </a:r>
                    </a:p>
                    <a:p>
                      <a:pPr marL="0" marR="0" lvl="0" indent="0" algn="dist" defTabSz="914400" eaLnBrk="1" fontAlgn="auto" latinLnBrk="0" hangingPunct="1">
                        <a:lnSpc>
                          <a:spcPct val="100000"/>
                        </a:lnSpc>
                        <a:spcBef>
                          <a:spcPts val="0"/>
                        </a:spcBef>
                        <a:spcAft>
                          <a:spcPts val="0"/>
                        </a:spcAft>
                        <a:buClrTx/>
                        <a:buSzTx/>
                        <a:buFontTx/>
                        <a:buNone/>
                        <a:tabLst/>
                        <a:defRPr/>
                      </a:pPr>
                      <a:endParaRPr kumimoji="1" lang="ja-JP" altLang="en-US" sz="35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350" spc="-100" baseline="0" dirty="0">
                          <a:solidFill>
                            <a:schemeClr val="tx1"/>
                          </a:solidFill>
                          <a:latin typeface="BIZ UDPゴシック" panose="020B0400000000000000" pitchFamily="50" charset="-128"/>
                          <a:ea typeface="BIZ UDPゴシック" panose="020B0400000000000000" pitchFamily="50" charset="-128"/>
                        </a:rPr>
                        <a:t>2005</a:t>
                      </a:r>
                      <a:endParaRPr kumimoji="1" lang="ja-JP" altLang="en-US" sz="35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endParaRPr kumimoji="1" lang="en-US" altLang="ja-JP" sz="35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350" spc="-100" baseline="0" dirty="0">
                          <a:solidFill>
                            <a:schemeClr val="tx1"/>
                          </a:solidFill>
                          <a:latin typeface="BIZ UDPゴシック" panose="020B0400000000000000" pitchFamily="50" charset="-128"/>
                          <a:ea typeface="BIZ UDPゴシック" panose="020B0400000000000000" pitchFamily="50" charset="-128"/>
                        </a:rPr>
                        <a:t>2018</a:t>
                      </a:r>
                      <a:endParaRPr kumimoji="1" lang="ja-JP" altLang="en-US" sz="35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endParaRPr kumimoji="1" lang="en-US" altLang="ja-JP" sz="35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350" spc="-100" baseline="0" dirty="0">
                          <a:solidFill>
                            <a:schemeClr val="tx1"/>
                          </a:solidFill>
                          <a:latin typeface="BIZ UDPゴシック" panose="020B0400000000000000" pitchFamily="50" charset="-128"/>
                          <a:ea typeface="BIZ UDPゴシック" panose="020B0400000000000000" pitchFamily="50" charset="-128"/>
                        </a:rPr>
                        <a:t>2019</a:t>
                      </a:r>
                    </a:p>
                    <a:p>
                      <a:pPr marL="0" marR="0" lvl="0" indent="0" algn="dist" defTabSz="914400" eaLnBrk="1" fontAlgn="auto" latinLnBrk="0" hangingPunct="1">
                        <a:lnSpc>
                          <a:spcPct val="100000"/>
                        </a:lnSpc>
                        <a:spcBef>
                          <a:spcPts val="0"/>
                        </a:spcBef>
                        <a:spcAft>
                          <a:spcPts val="0"/>
                        </a:spcAft>
                        <a:buClrTx/>
                        <a:buSzTx/>
                        <a:buFontTx/>
                        <a:buNone/>
                        <a:tabLst/>
                        <a:defRPr/>
                      </a:pPr>
                      <a:endParaRPr kumimoji="1" lang="en-US" altLang="ja-JP" sz="35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350" spc="-100" baseline="0" dirty="0">
                          <a:solidFill>
                            <a:schemeClr val="tx1"/>
                          </a:solidFill>
                          <a:latin typeface="BIZ UDPゴシック" panose="020B0400000000000000" pitchFamily="50" charset="-128"/>
                          <a:ea typeface="BIZ UDPゴシック" panose="020B0400000000000000" pitchFamily="50" charset="-128"/>
                        </a:rPr>
                        <a:t>2022</a:t>
                      </a:r>
                      <a:endParaRPr kumimoji="1" lang="ja-JP" altLang="en-US" sz="350" spc="-100" baseline="0" dirty="0">
                        <a:solidFill>
                          <a:schemeClr val="tx1"/>
                        </a:solidFill>
                        <a:latin typeface="BIZ UDPゴシック" panose="020B0400000000000000" pitchFamily="50" charset="-128"/>
                        <a:ea typeface="BIZ UDPゴシック" panose="020B0400000000000000" pitchFamily="50" charset="-128"/>
                      </a:endParaRP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350" dirty="0">
                          <a:solidFill>
                            <a:schemeClr val="tx1"/>
                          </a:solidFill>
                          <a:latin typeface="BIZ UDPゴシック" panose="020B0400000000000000" pitchFamily="50" charset="-128"/>
                          <a:ea typeface="BIZ UDPゴシック" panose="020B0400000000000000" pitchFamily="50" charset="-128"/>
                        </a:rPr>
                        <a:t>Completed </a:t>
                      </a:r>
                      <a:r>
                        <a:rPr kumimoji="1" lang="en-US" altLang="ja-JP" sz="350" dirty="0" err="1">
                          <a:solidFill>
                            <a:schemeClr val="tx1"/>
                          </a:solidFill>
                          <a:latin typeface="BIZ UDPゴシック" panose="020B0400000000000000" pitchFamily="50" charset="-128"/>
                          <a:ea typeface="BIZ UDPゴシック" panose="020B0400000000000000" pitchFamily="50" charset="-128"/>
                        </a:rPr>
                        <a:t>Masterʼs</a:t>
                      </a:r>
                      <a:r>
                        <a:rPr kumimoji="1" lang="en-US" altLang="ja-JP" sz="350" dirty="0">
                          <a:solidFill>
                            <a:schemeClr val="tx1"/>
                          </a:solidFill>
                          <a:latin typeface="BIZ UDPゴシック" panose="020B0400000000000000" pitchFamily="50" charset="-128"/>
                          <a:ea typeface="BIZ UDPゴシック" panose="020B0400000000000000" pitchFamily="50" charset="-128"/>
                        </a:rPr>
                        <a:t> program at Graduate School of Engineering, Shinshu University</a:t>
                      </a:r>
                    </a:p>
                    <a:p>
                      <a:r>
                        <a:rPr kumimoji="1" lang="en-US" altLang="ja-JP" sz="350" dirty="0">
                          <a:solidFill>
                            <a:schemeClr val="tx1"/>
                          </a:solidFill>
                          <a:latin typeface="BIZ UDPゴシック" panose="020B0400000000000000" pitchFamily="50" charset="-128"/>
                          <a:ea typeface="BIZ UDPゴシック" panose="020B0400000000000000" pitchFamily="50" charset="-128"/>
                        </a:rPr>
                        <a:t>The Agricultural Technology Institute of Nagano </a:t>
                      </a:r>
                      <a:r>
                        <a:rPr kumimoji="1" lang="en-US" altLang="ja-JP" sz="350" dirty="0" err="1">
                          <a:solidFill>
                            <a:schemeClr val="tx1"/>
                          </a:solidFill>
                          <a:latin typeface="BIZ UDPゴシック" panose="020B0400000000000000" pitchFamily="50" charset="-128"/>
                          <a:ea typeface="BIZ UDPゴシック" panose="020B0400000000000000" pitchFamily="50" charset="-128"/>
                        </a:rPr>
                        <a:t>Farmerʼs</a:t>
                      </a:r>
                      <a:r>
                        <a:rPr kumimoji="1" lang="en-US" altLang="ja-JP" sz="350" dirty="0">
                          <a:solidFill>
                            <a:schemeClr val="tx1"/>
                          </a:solidFill>
                          <a:latin typeface="BIZ UDPゴシック" panose="020B0400000000000000" pitchFamily="50" charset="-128"/>
                          <a:ea typeface="BIZ UDPゴシック" panose="020B0400000000000000" pitchFamily="50" charset="-128"/>
                        </a:rPr>
                        <a:t> Federation</a:t>
                      </a:r>
                    </a:p>
                    <a:p>
                      <a:r>
                        <a:rPr kumimoji="1" lang="en-US" altLang="ja-JP" sz="350" dirty="0">
                          <a:solidFill>
                            <a:schemeClr val="tx1"/>
                          </a:solidFill>
                          <a:latin typeface="BIZ UDPゴシック" panose="020B0400000000000000" pitchFamily="50" charset="-128"/>
                          <a:ea typeface="BIZ UDPゴシック" panose="020B0400000000000000" pitchFamily="50" charset="-128"/>
                        </a:rPr>
                        <a:t>Completed </a:t>
                      </a:r>
                      <a:r>
                        <a:rPr kumimoji="1" lang="en-US" altLang="ja-JP" sz="350" dirty="0" err="1">
                          <a:solidFill>
                            <a:schemeClr val="tx1"/>
                          </a:solidFill>
                          <a:latin typeface="BIZ UDPゴシック" panose="020B0400000000000000" pitchFamily="50" charset="-128"/>
                          <a:ea typeface="BIZ UDPゴシック" panose="020B0400000000000000" pitchFamily="50" charset="-128"/>
                        </a:rPr>
                        <a:t>Docterʼs</a:t>
                      </a:r>
                      <a:r>
                        <a:rPr kumimoji="1" lang="en-US" altLang="ja-JP" sz="350" dirty="0">
                          <a:solidFill>
                            <a:schemeClr val="tx1"/>
                          </a:solidFill>
                          <a:latin typeface="BIZ UDPゴシック" panose="020B0400000000000000" pitchFamily="50" charset="-128"/>
                          <a:ea typeface="BIZ UDPゴシック" panose="020B0400000000000000" pitchFamily="50" charset="-128"/>
                        </a:rPr>
                        <a:t> program at Graduate School of Engineering, Shinshu University</a:t>
                      </a:r>
                    </a:p>
                    <a:p>
                      <a:r>
                        <a:rPr kumimoji="1" lang="en-US" altLang="ja-JP" sz="350" dirty="0">
                          <a:solidFill>
                            <a:schemeClr val="tx1"/>
                          </a:solidFill>
                          <a:latin typeface="BIZ UDPゴシック" panose="020B0400000000000000" pitchFamily="50" charset="-128"/>
                          <a:ea typeface="BIZ UDPゴシック" panose="020B0400000000000000" pitchFamily="50" charset="-128"/>
                        </a:rPr>
                        <a:t>Assistant Professor, Faculty of Engineering,  Shinshu University</a:t>
                      </a:r>
                    </a:p>
                    <a:p>
                      <a:r>
                        <a:rPr kumimoji="1" lang="en-US" altLang="ja-JP" sz="350" dirty="0">
                          <a:solidFill>
                            <a:schemeClr val="tx1"/>
                          </a:solidFill>
                          <a:latin typeface="BIZ UDPゴシック" panose="020B0400000000000000" pitchFamily="50" charset="-128"/>
                          <a:ea typeface="BIZ UDPゴシック" panose="020B0400000000000000" pitchFamily="50" charset="-128"/>
                        </a:rPr>
                        <a:t>Associate Professor, Faculty of Engineering,  Shinshu University</a:t>
                      </a:r>
                    </a:p>
                    <a:p>
                      <a:r>
                        <a:rPr kumimoji="1" lang="en-US" altLang="ja-JP" sz="350" dirty="0">
                          <a:solidFill>
                            <a:schemeClr val="tx1"/>
                          </a:solidFill>
                          <a:latin typeface="BIZ UDPゴシック" panose="020B0400000000000000" pitchFamily="50" charset="-128"/>
                          <a:ea typeface="BIZ UDPゴシック" panose="020B0400000000000000" pitchFamily="50" charset="-128"/>
                        </a:rPr>
                        <a:t>Professor, Faculty of Engineering, Shinshu  University</a:t>
                      </a:r>
                    </a:p>
                    <a:p>
                      <a:r>
                        <a:rPr kumimoji="1" lang="en-US" altLang="ja-JP" sz="350" dirty="0">
                          <a:solidFill>
                            <a:schemeClr val="tx1"/>
                          </a:solidFill>
                          <a:latin typeface="BIZ UDPゴシック" panose="020B0400000000000000" pitchFamily="50" charset="-128"/>
                          <a:ea typeface="BIZ UDPゴシック" panose="020B0400000000000000" pitchFamily="50" charset="-128"/>
                        </a:rPr>
                        <a:t>Dean of Faculty of Engineering, Shinshu University</a:t>
                      </a:r>
                    </a:p>
                    <a:p>
                      <a:r>
                        <a:rPr kumimoji="1" lang="en-US" altLang="ja-JP" sz="350" dirty="0">
                          <a:solidFill>
                            <a:schemeClr val="tx1"/>
                          </a:solidFill>
                          <a:latin typeface="BIZ UDPゴシック" panose="020B0400000000000000" pitchFamily="50" charset="-128"/>
                          <a:ea typeface="BIZ UDPゴシック" panose="020B0400000000000000" pitchFamily="50" charset="-128"/>
                        </a:rPr>
                        <a:t>Director of the Research Center for Aerospace  Systems</a:t>
                      </a:r>
                    </a:p>
                    <a:p>
                      <a:r>
                        <a:rPr kumimoji="1" lang="en-US" altLang="ja-JP" sz="350" dirty="0">
                          <a:solidFill>
                            <a:schemeClr val="tx1"/>
                          </a:solidFill>
                          <a:latin typeface="BIZ UDPゴシック" panose="020B0400000000000000" pitchFamily="50" charset="-128"/>
                          <a:ea typeface="BIZ UDPゴシック" panose="020B0400000000000000" pitchFamily="50" charset="-128"/>
                        </a:rPr>
                        <a:t>Deputy Director of the Research Center  for Aerospace Systems</a:t>
                      </a: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50325">
                <a:tc>
                  <a:txBody>
                    <a:bodyPr/>
                    <a:lstStyle/>
                    <a:p>
                      <a:pPr algn="dist"/>
                      <a:r>
                        <a:rPr lang="ja-JP" altLang="en-US" sz="350" spc="-105" dirty="0">
                          <a:solidFill>
                            <a:srgbClr val="0000FF"/>
                          </a:solidFill>
                          <a:latin typeface="BIZ UDPゴシック" panose="020B0400000000000000" pitchFamily="50" charset="-128"/>
                          <a:ea typeface="BIZ UDPゴシック" panose="020B0400000000000000" pitchFamily="50" charset="-128"/>
                          <a:cs typeface="Arial Unicode MS"/>
                        </a:rPr>
                        <a:t>■</a:t>
                      </a:r>
                      <a:r>
                        <a:rPr kumimoji="1" lang="en-US" altLang="ja-JP" sz="350" spc="-100" baseline="0" dirty="0">
                          <a:solidFill>
                            <a:schemeClr val="tx1"/>
                          </a:solidFill>
                          <a:latin typeface="BIZ UDPゴシック" panose="020B0400000000000000" pitchFamily="50" charset="-128"/>
                          <a:ea typeface="BIZ UDPゴシック" panose="020B0400000000000000" pitchFamily="50" charset="-128"/>
                        </a:rPr>
                        <a:t>Research </a:t>
                      </a:r>
                    </a:p>
                    <a:p>
                      <a:pPr algn="dist"/>
                      <a:r>
                        <a:rPr kumimoji="1" lang="en-US" altLang="ja-JP" sz="350" spc="-100" baseline="0" dirty="0">
                          <a:solidFill>
                            <a:schemeClr val="tx1"/>
                          </a:solidFill>
                          <a:latin typeface="BIZ UDPゴシック" panose="020B0400000000000000" pitchFamily="50" charset="-128"/>
                          <a:ea typeface="BIZ UDPゴシック" panose="020B0400000000000000" pitchFamily="50" charset="-128"/>
                        </a:rPr>
                        <a:t>           </a:t>
                      </a:r>
                      <a:r>
                        <a:rPr kumimoji="1" lang="ja-JP" altLang="en-US" sz="350" spc="-100" baseline="0" dirty="0">
                          <a:solidFill>
                            <a:schemeClr val="tx1"/>
                          </a:solidFill>
                          <a:latin typeface="BIZ UDPゴシック" panose="020B0400000000000000" pitchFamily="50" charset="-128"/>
                          <a:ea typeface="BIZ UDPゴシック" panose="020B0400000000000000" pitchFamily="50" charset="-128"/>
                        </a:rPr>
                        <a:t>                  </a:t>
                      </a:r>
                      <a:r>
                        <a:rPr kumimoji="1" lang="en-US" altLang="ja-JP" sz="350" spc="-100" baseline="0" dirty="0">
                          <a:solidFill>
                            <a:schemeClr val="tx1"/>
                          </a:solidFill>
                          <a:latin typeface="BIZ UDPゴシック" panose="020B0400000000000000" pitchFamily="50" charset="-128"/>
                          <a:ea typeface="BIZ UDPゴシック" panose="020B0400000000000000" pitchFamily="50" charset="-128"/>
                        </a:rPr>
                        <a:t>Field</a:t>
                      </a:r>
                      <a:endParaRPr kumimoji="1" lang="ja-JP" altLang="en-US" sz="350" spc="-100" baseline="0" dirty="0">
                        <a:solidFill>
                          <a:schemeClr val="tx1"/>
                        </a:solidFill>
                        <a:latin typeface="BIZ UDPゴシック" panose="020B0400000000000000" pitchFamily="50" charset="-128"/>
                        <a:ea typeface="BIZ UDPゴシック" panose="020B0400000000000000" pitchFamily="50" charset="-128"/>
                      </a:endParaRP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nSpc>
                          <a:spcPct val="200000"/>
                        </a:lnSpc>
                      </a:pPr>
                      <a:r>
                        <a:rPr kumimoji="1" lang="en-US" altLang="ja-JP" sz="350" dirty="0">
                          <a:solidFill>
                            <a:schemeClr val="tx1"/>
                          </a:solidFill>
                          <a:latin typeface="BIZ UDPゴシック" panose="020B0400000000000000" pitchFamily="50" charset="-128"/>
                          <a:ea typeface="BIZ UDPゴシック" panose="020B0400000000000000" pitchFamily="50" charset="-128"/>
                        </a:rPr>
                        <a:t>Biological engineering</a:t>
                      </a: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extLst>
                  <a:ext uri="{0D108BD9-81ED-4DB2-BD59-A6C34878D82A}">
                    <a16:rowId xmlns:a16="http://schemas.microsoft.com/office/drawing/2014/main" val="10002"/>
                  </a:ext>
                </a:extLst>
              </a:tr>
              <a:tr h="71584">
                <a:tc>
                  <a:txBody>
                    <a:bodyPr/>
                    <a:lstStyle/>
                    <a:p>
                      <a:pPr algn="dist"/>
                      <a:endParaRPr kumimoji="1" lang="ja-JP" altLang="en-US" sz="400" spc="-100" baseline="0" dirty="0">
                        <a:solidFill>
                          <a:schemeClr val="tx1"/>
                        </a:solidFill>
                        <a:latin typeface="BIZ UDPゴシック" panose="020B0400000000000000" pitchFamily="50" charset="-128"/>
                        <a:ea typeface="BIZ UDPゴシック" panose="020B0400000000000000" pitchFamily="50" charset="-128"/>
                      </a:endParaRP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kumimoji="1" lang="en-US" altLang="ja-JP" sz="400" dirty="0">
                        <a:solidFill>
                          <a:schemeClr val="tx1"/>
                        </a:solidFill>
                        <a:latin typeface="BIZ UDPゴシック" panose="020B0400000000000000" pitchFamily="50" charset="-128"/>
                        <a:ea typeface="BIZ UDPゴシック" panose="020B0400000000000000" pitchFamily="50" charset="-128"/>
                      </a:endParaRP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extLst>
                  <a:ext uri="{0D108BD9-81ED-4DB2-BD59-A6C34878D82A}">
                    <a16:rowId xmlns:a16="http://schemas.microsoft.com/office/drawing/2014/main" val="10003"/>
                  </a:ext>
                </a:extLst>
              </a:tr>
            </a:tbl>
          </a:graphicData>
        </a:graphic>
      </p:graphicFrame>
      <p:sp>
        <p:nvSpPr>
          <p:cNvPr id="36" name="object 23"/>
          <p:cNvSpPr/>
          <p:nvPr/>
        </p:nvSpPr>
        <p:spPr>
          <a:xfrm flipV="1">
            <a:off x="538823" y="7776531"/>
            <a:ext cx="2477428" cy="45719"/>
          </a:xfrm>
          <a:custGeom>
            <a:avLst/>
            <a:gdLst/>
            <a:ahLst/>
            <a:cxnLst/>
            <a:rect l="l" t="t" r="r" b="b"/>
            <a:pathLst>
              <a:path w="2893059">
                <a:moveTo>
                  <a:pt x="2892679" y="0"/>
                </a:moveTo>
                <a:lnTo>
                  <a:pt x="0" y="0"/>
                </a:lnTo>
              </a:path>
            </a:pathLst>
          </a:custGeom>
          <a:ln w="3810">
            <a:solidFill>
              <a:srgbClr val="3E3A39"/>
            </a:solidFill>
          </a:ln>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7560005" cy="10692003"/>
          </a:xfrm>
          <a:prstGeom prst="rect">
            <a:avLst/>
          </a:prstGeom>
          <a:blipFill>
            <a:blip r:embed="rId3" cstate="print"/>
            <a:stretch>
              <a:fillRect/>
            </a:stretch>
          </a:blipFill>
        </p:spPr>
        <p:txBody>
          <a:bodyPr wrap="square" lIns="0" tIns="0" rIns="0" bIns="0" rtlCol="0"/>
          <a:lstStyle/>
          <a:p>
            <a:endParaRPr/>
          </a:p>
        </p:txBody>
      </p:sp>
      <p:sp>
        <p:nvSpPr>
          <p:cNvPr id="3" name="object 3"/>
          <p:cNvSpPr txBox="1"/>
          <p:nvPr/>
        </p:nvSpPr>
        <p:spPr>
          <a:xfrm>
            <a:off x="7305891" y="10392803"/>
            <a:ext cx="74930" cy="120546"/>
          </a:xfrm>
          <a:prstGeom prst="rect">
            <a:avLst/>
          </a:prstGeom>
        </p:spPr>
        <p:txBody>
          <a:bodyPr vert="horz" wrap="square" lIns="0" tIns="12700" rIns="0" bIns="0" rtlCol="0">
            <a:spAutoFit/>
          </a:bodyPr>
          <a:lstStyle/>
          <a:p>
            <a:pPr marL="12700" algn="just">
              <a:lnSpc>
                <a:spcPct val="100000"/>
              </a:lnSpc>
              <a:spcBef>
                <a:spcPts val="100"/>
              </a:spcBef>
            </a:pPr>
            <a:r>
              <a:rPr sz="700" spc="-5" dirty="0">
                <a:latin typeface="BIZ UDPゴシック" panose="020B0400000000000000" pitchFamily="50" charset="-128"/>
                <a:ea typeface="BIZ UDPゴシック" panose="020B0400000000000000" pitchFamily="50" charset="-128"/>
                <a:cs typeface="Arial Unicode MS"/>
              </a:rPr>
              <a:t>2</a:t>
            </a:r>
            <a:endParaRPr sz="700">
              <a:latin typeface="BIZ UDPゴシック" panose="020B0400000000000000" pitchFamily="50" charset="-128"/>
              <a:ea typeface="BIZ UDPゴシック" panose="020B0400000000000000" pitchFamily="50" charset="-128"/>
              <a:cs typeface="Arial Unicode MS"/>
            </a:endParaRPr>
          </a:p>
        </p:txBody>
      </p:sp>
      <p:sp>
        <p:nvSpPr>
          <p:cNvPr id="4" name="object 4"/>
          <p:cNvSpPr txBox="1"/>
          <p:nvPr/>
        </p:nvSpPr>
        <p:spPr>
          <a:xfrm>
            <a:off x="838733" y="555720"/>
            <a:ext cx="1796518" cy="197490"/>
          </a:xfrm>
          <a:prstGeom prst="rect">
            <a:avLst/>
          </a:prstGeom>
        </p:spPr>
        <p:txBody>
          <a:bodyPr vert="horz" wrap="square" lIns="0" tIns="12700" rIns="0" bIns="0" rtlCol="0">
            <a:spAutoFit/>
          </a:bodyPr>
          <a:lstStyle/>
          <a:p>
            <a:pPr marL="12700" algn="just">
              <a:lnSpc>
                <a:spcPct val="100000"/>
              </a:lnSpc>
              <a:spcBef>
                <a:spcPts val="100"/>
              </a:spcBef>
              <a:tabLst>
                <a:tab pos="1256665" algn="l"/>
              </a:tabLst>
            </a:pPr>
            <a:r>
              <a:rPr sz="1200" b="0" spc="60" dirty="0">
                <a:solidFill>
                  <a:srgbClr val="3E3A39"/>
                </a:solidFill>
                <a:latin typeface="BIZ UDPゴシック" panose="020B0400000000000000" pitchFamily="50" charset="-128"/>
                <a:ea typeface="BIZ UDPゴシック" panose="020B0400000000000000" pitchFamily="50" charset="-128"/>
                <a:cs typeface="Yu Gothic UI Light"/>
              </a:rPr>
              <a:t>研究拠点の目</a:t>
            </a:r>
            <a:r>
              <a:rPr sz="1200" b="0" dirty="0">
                <a:solidFill>
                  <a:srgbClr val="3E3A39"/>
                </a:solidFill>
                <a:latin typeface="BIZ UDPゴシック" panose="020B0400000000000000" pitchFamily="50" charset="-128"/>
                <a:ea typeface="BIZ UDPゴシック" panose="020B0400000000000000" pitchFamily="50" charset="-128"/>
                <a:cs typeface="Yu Gothic UI Light"/>
              </a:rPr>
              <a:t>標	</a:t>
            </a:r>
            <a:r>
              <a:rPr sz="1000" b="0" spc="-5" dirty="0">
                <a:solidFill>
                  <a:srgbClr val="3E3A39"/>
                </a:solidFill>
                <a:latin typeface="BIZ UDPゴシック" panose="020B0400000000000000" pitchFamily="50" charset="-128"/>
                <a:ea typeface="BIZ UDPゴシック" panose="020B0400000000000000" pitchFamily="50" charset="-128"/>
                <a:cs typeface="Yu Gothic UI Light"/>
              </a:rPr>
              <a:t>Vision</a:t>
            </a:r>
            <a:endParaRPr sz="1000" dirty="0">
              <a:latin typeface="BIZ UDPゴシック" panose="020B0400000000000000" pitchFamily="50" charset="-128"/>
              <a:ea typeface="BIZ UDPゴシック" panose="020B0400000000000000" pitchFamily="50" charset="-128"/>
              <a:cs typeface="Yu Gothic UI Light"/>
            </a:endParaRPr>
          </a:p>
        </p:txBody>
      </p:sp>
      <p:sp>
        <p:nvSpPr>
          <p:cNvPr id="5" name="object 5"/>
          <p:cNvSpPr/>
          <p:nvPr/>
        </p:nvSpPr>
        <p:spPr>
          <a:xfrm>
            <a:off x="713478" y="546100"/>
            <a:ext cx="76778" cy="301286"/>
          </a:xfrm>
          <a:prstGeom prst="rect">
            <a:avLst/>
          </a:prstGeom>
          <a:blipFill>
            <a:blip r:embed="rId4" cstate="print"/>
            <a:stretch>
              <a:fillRect/>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6" name="object 6"/>
          <p:cNvSpPr/>
          <p:nvPr/>
        </p:nvSpPr>
        <p:spPr>
          <a:xfrm>
            <a:off x="723017" y="856101"/>
            <a:ext cx="6120130" cy="0"/>
          </a:xfrm>
          <a:custGeom>
            <a:avLst/>
            <a:gdLst/>
            <a:ahLst/>
            <a:cxnLst/>
            <a:rect l="l" t="t" r="r" b="b"/>
            <a:pathLst>
              <a:path w="6120130">
                <a:moveTo>
                  <a:pt x="6120015" y="0"/>
                </a:moveTo>
                <a:lnTo>
                  <a:pt x="0" y="0"/>
                </a:lnTo>
              </a:path>
            </a:pathLst>
          </a:custGeom>
          <a:ln w="3810">
            <a:solidFill>
              <a:srgbClr val="3E3A39"/>
            </a:solidFill>
          </a:ln>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7" name="object 7"/>
          <p:cNvSpPr txBox="1"/>
          <p:nvPr/>
        </p:nvSpPr>
        <p:spPr>
          <a:xfrm>
            <a:off x="705516" y="959846"/>
            <a:ext cx="3209290" cy="1192634"/>
          </a:xfrm>
          <a:prstGeom prst="rect">
            <a:avLst/>
          </a:prstGeom>
        </p:spPr>
        <p:txBody>
          <a:bodyPr vert="horz" wrap="square" lIns="0" tIns="12700" rIns="0" bIns="0" rtlCol="0">
            <a:spAutoFit/>
          </a:bodyPr>
          <a:lstStyle/>
          <a:p>
            <a:pPr marL="183515" marR="10160" indent="-171450" algn="just">
              <a:lnSpc>
                <a:spcPct val="100000"/>
              </a:lnSpc>
              <a:spcBef>
                <a:spcPts val="100"/>
              </a:spcBef>
              <a:buFont typeface="Arial" panose="020B0604020202020204" pitchFamily="34" charset="0"/>
              <a:buChar char="•"/>
            </a:pPr>
            <a:r>
              <a:rPr lang="ja-JP" altLang="en-US" sz="1000" spc="60" dirty="0">
                <a:solidFill>
                  <a:srgbClr val="3E3A39"/>
                </a:solidFill>
                <a:latin typeface="BIZ UDPゴシック" panose="020B0400000000000000" pitchFamily="50" charset="-128"/>
                <a:ea typeface="BIZ UDPゴシック" panose="020B0400000000000000" pitchFamily="50" charset="-128"/>
                <a:cs typeface="Arial Unicode MS"/>
              </a:rPr>
              <a:t>航空宇宙の産業ニーズを指向したプロジェクトベースの研究開発を推進</a:t>
            </a:r>
          </a:p>
          <a:p>
            <a:pPr marL="183515" marR="5080" indent="-171450" algn="just">
              <a:lnSpc>
                <a:spcPct val="100000"/>
              </a:lnSpc>
              <a:spcBef>
                <a:spcPts val="960"/>
              </a:spcBef>
              <a:buFont typeface="Arial" panose="020B0604020202020204" pitchFamily="34" charset="0"/>
              <a:buChar char="•"/>
            </a:pPr>
            <a:r>
              <a:rPr lang="ja-JP" altLang="en-US" sz="1000" spc="60" dirty="0">
                <a:solidFill>
                  <a:srgbClr val="3E3A39"/>
                </a:solidFill>
                <a:latin typeface="BIZ UDPゴシック" panose="020B0400000000000000" pitchFamily="50" charset="-128"/>
                <a:ea typeface="BIZ UDPゴシック" panose="020B0400000000000000" pitchFamily="50" charset="-128"/>
                <a:cs typeface="Arial Unicode MS"/>
              </a:rPr>
              <a:t>航空宇宙分野との関わりを通して地域産業の活性化、地方創生に貢献</a:t>
            </a:r>
            <a:endParaRPr lang="en-US" altLang="ja-JP" sz="1000" spc="60" dirty="0">
              <a:solidFill>
                <a:srgbClr val="3E3A39"/>
              </a:solidFill>
              <a:latin typeface="BIZ UDPゴシック" panose="020B0400000000000000" pitchFamily="50" charset="-128"/>
              <a:ea typeface="BIZ UDPゴシック" panose="020B0400000000000000" pitchFamily="50" charset="-128"/>
              <a:cs typeface="Arial Unicode MS"/>
            </a:endParaRPr>
          </a:p>
          <a:p>
            <a:pPr marL="183515" marR="5080" indent="-171450" algn="just">
              <a:lnSpc>
                <a:spcPct val="100000"/>
              </a:lnSpc>
              <a:spcBef>
                <a:spcPts val="960"/>
              </a:spcBef>
              <a:buFont typeface="Arial" panose="020B0604020202020204" pitchFamily="34" charset="0"/>
              <a:buChar char="•"/>
            </a:pPr>
            <a:r>
              <a:rPr lang="ja-JP" altLang="en-US" sz="1000" spc="50" dirty="0">
                <a:solidFill>
                  <a:srgbClr val="3E3A39"/>
                </a:solidFill>
                <a:latin typeface="BIZ UDPゴシック" panose="020B0400000000000000" pitchFamily="50" charset="-128"/>
                <a:ea typeface="BIZ UDPゴシック" panose="020B0400000000000000" pitchFamily="50" charset="-128"/>
                <a:cs typeface="Yu Gothic UI Light"/>
              </a:rPr>
              <a:t>研究開発の成果を社会実装する若手人材の育成を推進</a:t>
            </a:r>
            <a:endParaRPr sz="1000" dirty="0">
              <a:latin typeface="BIZ UDPゴシック" panose="020B0400000000000000" pitchFamily="50" charset="-128"/>
              <a:ea typeface="BIZ UDPゴシック" panose="020B0400000000000000" pitchFamily="50" charset="-128"/>
              <a:cs typeface="Yu Gothic UI Light"/>
            </a:endParaRPr>
          </a:p>
        </p:txBody>
      </p:sp>
      <p:sp>
        <p:nvSpPr>
          <p:cNvPr id="8" name="object 8"/>
          <p:cNvSpPr txBox="1"/>
          <p:nvPr/>
        </p:nvSpPr>
        <p:spPr>
          <a:xfrm>
            <a:off x="4111193" y="958993"/>
            <a:ext cx="2460609" cy="1441420"/>
          </a:xfrm>
          <a:prstGeom prst="rect">
            <a:avLst/>
          </a:prstGeom>
        </p:spPr>
        <p:txBody>
          <a:bodyPr vert="horz" wrap="square" lIns="0" tIns="12700" rIns="0" bIns="0" rtlCol="0">
            <a:spAutoFit/>
          </a:bodyPr>
          <a:lstStyle/>
          <a:p>
            <a:pPr marL="127000" indent="-114935" algn="just">
              <a:spcBef>
                <a:spcPts val="100"/>
              </a:spcBef>
              <a:buFont typeface="Arial Unicode MS"/>
              <a:buChar char="•"/>
              <a:tabLst>
                <a:tab pos="127635" algn="l"/>
              </a:tabLst>
            </a:pPr>
            <a:r>
              <a:rPr sz="800" b="0" spc="65" dirty="0">
                <a:solidFill>
                  <a:srgbClr val="3E3A39"/>
                </a:solidFill>
                <a:latin typeface="BIZ UDPゴシック" panose="020B0400000000000000" pitchFamily="50" charset="-128"/>
                <a:ea typeface="BIZ UDPゴシック" panose="020B0400000000000000" pitchFamily="50" charset="-128"/>
                <a:cs typeface="Yu Gothic UI Light"/>
              </a:rPr>
              <a:t>Project-based </a:t>
            </a:r>
            <a:r>
              <a:rPr sz="800" b="0" spc="45" dirty="0">
                <a:solidFill>
                  <a:srgbClr val="3E3A39"/>
                </a:solidFill>
                <a:latin typeface="BIZ UDPゴシック" panose="020B0400000000000000" pitchFamily="50" charset="-128"/>
                <a:ea typeface="BIZ UDPゴシック" panose="020B0400000000000000" pitchFamily="50" charset="-128"/>
                <a:cs typeface="Yu Gothic UI Light"/>
              </a:rPr>
              <a:t>R&amp;D </a:t>
            </a:r>
            <a:r>
              <a:rPr sz="800" b="0" spc="60" dirty="0">
                <a:solidFill>
                  <a:srgbClr val="3E3A39"/>
                </a:solidFill>
                <a:latin typeface="BIZ UDPゴシック" panose="020B0400000000000000" pitchFamily="50" charset="-128"/>
                <a:ea typeface="BIZ UDPゴシック" panose="020B0400000000000000" pitchFamily="50" charset="-128"/>
                <a:cs typeface="Yu Gothic UI Light"/>
              </a:rPr>
              <a:t>responding </a:t>
            </a:r>
            <a:r>
              <a:rPr sz="800" b="0" spc="35" dirty="0">
                <a:solidFill>
                  <a:srgbClr val="3E3A39"/>
                </a:solidFill>
                <a:latin typeface="BIZ UDPゴシック" panose="020B0400000000000000" pitchFamily="50" charset="-128"/>
                <a:ea typeface="BIZ UDPゴシック" panose="020B0400000000000000" pitchFamily="50" charset="-128"/>
                <a:cs typeface="Yu Gothic UI Light"/>
              </a:rPr>
              <a:t>to</a:t>
            </a:r>
            <a:r>
              <a:rPr sz="800" b="0" spc="75" dirty="0">
                <a:solidFill>
                  <a:srgbClr val="3E3A39"/>
                </a:solidFill>
                <a:latin typeface="BIZ UDPゴシック" panose="020B0400000000000000" pitchFamily="50" charset="-128"/>
                <a:ea typeface="BIZ UDPゴシック" panose="020B0400000000000000" pitchFamily="50" charset="-128"/>
                <a:cs typeface="Yu Gothic UI Light"/>
              </a:rPr>
              <a:t> </a:t>
            </a:r>
            <a:r>
              <a:rPr sz="800" b="0" spc="60" dirty="0">
                <a:solidFill>
                  <a:srgbClr val="3E3A39"/>
                </a:solidFill>
                <a:latin typeface="BIZ UDPゴシック" panose="020B0400000000000000" pitchFamily="50" charset="-128"/>
                <a:ea typeface="BIZ UDPゴシック" panose="020B0400000000000000" pitchFamily="50" charset="-128"/>
                <a:cs typeface="Yu Gothic UI Light"/>
              </a:rPr>
              <a:t>aerospace</a:t>
            </a:r>
            <a:r>
              <a:rPr lang="en-US" sz="800" b="0" spc="60" dirty="0">
                <a:solidFill>
                  <a:srgbClr val="3E3A39"/>
                </a:solidFill>
                <a:latin typeface="BIZ UDPゴシック" panose="020B0400000000000000" pitchFamily="50" charset="-128"/>
                <a:ea typeface="BIZ UDPゴシック" panose="020B0400000000000000" pitchFamily="50" charset="-128"/>
                <a:cs typeface="Yu Gothic UI Light"/>
              </a:rPr>
              <a:t> </a:t>
            </a:r>
            <a:r>
              <a:rPr lang="en-US" altLang="ja-JP" sz="800" b="0" spc="60" dirty="0">
                <a:solidFill>
                  <a:srgbClr val="3E3A39"/>
                </a:solidFill>
                <a:latin typeface="BIZ UDPゴシック" panose="020B0400000000000000" pitchFamily="50" charset="-128"/>
                <a:ea typeface="BIZ UDPゴシック" panose="020B0400000000000000" pitchFamily="50" charset="-128"/>
                <a:cs typeface="Yu Gothic UI Light"/>
              </a:rPr>
              <a:t>industry</a:t>
            </a:r>
            <a:r>
              <a:rPr lang="en-US" altLang="ja-JP" sz="800" b="0" spc="75" dirty="0">
                <a:solidFill>
                  <a:srgbClr val="3E3A39"/>
                </a:solidFill>
                <a:latin typeface="BIZ UDPゴシック" panose="020B0400000000000000" pitchFamily="50" charset="-128"/>
                <a:ea typeface="BIZ UDPゴシック" panose="020B0400000000000000" pitchFamily="50" charset="-128"/>
                <a:cs typeface="Yu Gothic UI Light"/>
              </a:rPr>
              <a:t> </a:t>
            </a:r>
            <a:r>
              <a:rPr lang="en-US" altLang="ja-JP" sz="800" b="0" spc="55" dirty="0">
                <a:solidFill>
                  <a:srgbClr val="3E3A39"/>
                </a:solidFill>
                <a:latin typeface="BIZ UDPゴシック" panose="020B0400000000000000" pitchFamily="50" charset="-128"/>
                <a:ea typeface="BIZ UDPゴシック" panose="020B0400000000000000" pitchFamily="50" charset="-128"/>
                <a:cs typeface="Yu Gothic UI Light"/>
              </a:rPr>
              <a:t>needs</a:t>
            </a:r>
            <a:r>
              <a:rPr lang="en-US" altLang="ja-JP" sz="800" b="0" spc="-145" dirty="0">
                <a:solidFill>
                  <a:srgbClr val="3E3A39"/>
                </a:solidFill>
                <a:latin typeface="BIZ UDPゴシック" panose="020B0400000000000000" pitchFamily="50" charset="-128"/>
                <a:ea typeface="BIZ UDPゴシック" panose="020B0400000000000000" pitchFamily="50" charset="-128"/>
                <a:cs typeface="Yu Gothic UI Light"/>
              </a:rPr>
              <a:t> </a:t>
            </a:r>
            <a:r>
              <a:rPr sz="800" b="0" spc="-145" dirty="0">
                <a:solidFill>
                  <a:srgbClr val="3E3A39"/>
                </a:solidFill>
                <a:latin typeface="BIZ UDPゴシック" panose="020B0400000000000000" pitchFamily="50" charset="-128"/>
                <a:ea typeface="BIZ UDPゴシック" panose="020B0400000000000000" pitchFamily="50" charset="-128"/>
                <a:cs typeface="Yu Gothic UI Light"/>
              </a:rPr>
              <a:t> </a:t>
            </a:r>
            <a:endParaRPr lang="en-US" sz="800" b="0" spc="-145" dirty="0">
              <a:solidFill>
                <a:srgbClr val="3E3A39"/>
              </a:solidFill>
              <a:latin typeface="BIZ UDPゴシック" panose="020B0400000000000000" pitchFamily="50" charset="-128"/>
              <a:ea typeface="BIZ UDPゴシック" panose="020B0400000000000000" pitchFamily="50" charset="-128"/>
              <a:cs typeface="Yu Gothic UI Light"/>
            </a:endParaRPr>
          </a:p>
          <a:p>
            <a:pPr marL="127000" indent="-114935" algn="just">
              <a:spcBef>
                <a:spcPts val="100"/>
              </a:spcBef>
              <a:buFont typeface="Arial Unicode MS"/>
              <a:buChar char="•"/>
              <a:tabLst>
                <a:tab pos="127635" algn="l"/>
              </a:tabLst>
            </a:pPr>
            <a:endParaRPr lang="en-US" sz="800" spc="-145" dirty="0">
              <a:solidFill>
                <a:srgbClr val="3E3A39"/>
              </a:solidFill>
              <a:latin typeface="BIZ UDPゴシック" panose="020B0400000000000000" pitchFamily="50" charset="-128"/>
              <a:ea typeface="BIZ UDPゴシック" panose="020B0400000000000000" pitchFamily="50" charset="-128"/>
              <a:cs typeface="Yu Gothic UI Light"/>
            </a:endParaRPr>
          </a:p>
          <a:p>
            <a:pPr marL="127000" indent="-114935" algn="just">
              <a:spcBef>
                <a:spcPts val="100"/>
              </a:spcBef>
              <a:buFont typeface="Arial Unicode MS"/>
              <a:buChar char="•"/>
              <a:tabLst>
                <a:tab pos="127635" algn="l"/>
              </a:tabLst>
            </a:pPr>
            <a:r>
              <a:rPr lang="en-US" altLang="ja-JP" sz="800" b="0" spc="60" dirty="0">
                <a:solidFill>
                  <a:srgbClr val="3E3A39"/>
                </a:solidFill>
                <a:latin typeface="BIZ UDPゴシック" panose="020B0400000000000000" pitchFamily="50" charset="-128"/>
                <a:ea typeface="BIZ UDPゴシック" panose="020B0400000000000000" pitchFamily="50" charset="-128"/>
                <a:cs typeface="Yu Gothic UI Light"/>
              </a:rPr>
              <a:t>Regional </a:t>
            </a:r>
            <a:r>
              <a:rPr lang="en-US" altLang="ja-JP" sz="800" b="0" spc="65" dirty="0">
                <a:solidFill>
                  <a:srgbClr val="3E3A39"/>
                </a:solidFill>
                <a:latin typeface="BIZ UDPゴシック" panose="020B0400000000000000" pitchFamily="50" charset="-128"/>
                <a:ea typeface="BIZ UDPゴシック" panose="020B0400000000000000" pitchFamily="50" charset="-128"/>
                <a:cs typeface="Yu Gothic UI Light"/>
              </a:rPr>
              <a:t>revitalization </a:t>
            </a:r>
            <a:r>
              <a:rPr lang="en-US" altLang="ja-JP" sz="800" b="0" spc="60" dirty="0">
                <a:solidFill>
                  <a:srgbClr val="3E3A39"/>
                </a:solidFill>
                <a:latin typeface="BIZ UDPゴシック" panose="020B0400000000000000" pitchFamily="50" charset="-128"/>
                <a:ea typeface="BIZ UDPゴシック" panose="020B0400000000000000" pitchFamily="50" charset="-128"/>
                <a:cs typeface="Yu Gothic UI Light"/>
              </a:rPr>
              <a:t>through </a:t>
            </a:r>
            <a:r>
              <a:rPr lang="en-US" altLang="ja-JP" sz="800" b="0" spc="50" dirty="0">
                <a:solidFill>
                  <a:srgbClr val="3E3A39"/>
                </a:solidFill>
                <a:latin typeface="BIZ UDPゴシック" panose="020B0400000000000000" pitchFamily="50" charset="-128"/>
                <a:ea typeface="BIZ UDPゴシック" panose="020B0400000000000000" pitchFamily="50" charset="-128"/>
                <a:cs typeface="Yu Gothic UI Light"/>
              </a:rPr>
              <a:t>the </a:t>
            </a:r>
            <a:r>
              <a:rPr lang="en-US" altLang="ja-JP" sz="800" b="0" spc="65" dirty="0">
                <a:solidFill>
                  <a:srgbClr val="3E3A39"/>
                </a:solidFill>
                <a:latin typeface="BIZ UDPゴシック" panose="020B0400000000000000" pitchFamily="50" charset="-128"/>
                <a:ea typeface="BIZ UDPゴシック" panose="020B0400000000000000" pitchFamily="50" charset="-128"/>
                <a:cs typeface="Yu Gothic UI Light"/>
              </a:rPr>
              <a:t>promotion</a:t>
            </a:r>
            <a:r>
              <a:rPr lang="en-US" altLang="ja-JP" sz="800" b="0" spc="70" dirty="0">
                <a:solidFill>
                  <a:srgbClr val="3E3A39"/>
                </a:solidFill>
                <a:latin typeface="BIZ UDPゴシック" panose="020B0400000000000000" pitchFamily="50" charset="-128"/>
                <a:ea typeface="BIZ UDPゴシック" panose="020B0400000000000000" pitchFamily="50" charset="-128"/>
                <a:cs typeface="Yu Gothic UI Light"/>
              </a:rPr>
              <a:t> </a:t>
            </a:r>
            <a:r>
              <a:rPr lang="en-US" altLang="ja-JP" sz="800" b="0" spc="35" dirty="0">
                <a:solidFill>
                  <a:srgbClr val="3E3A39"/>
                </a:solidFill>
                <a:latin typeface="BIZ UDPゴシック" panose="020B0400000000000000" pitchFamily="50" charset="-128"/>
                <a:ea typeface="BIZ UDPゴシック" panose="020B0400000000000000" pitchFamily="50" charset="-128"/>
                <a:cs typeface="Yu Gothic UI Light"/>
              </a:rPr>
              <a:t>of</a:t>
            </a:r>
            <a:r>
              <a:rPr lang="en-US" altLang="ja-JP" sz="800" b="0" spc="-145" dirty="0">
                <a:solidFill>
                  <a:srgbClr val="3E3A39"/>
                </a:solidFill>
                <a:latin typeface="BIZ UDPゴシック" panose="020B0400000000000000" pitchFamily="50" charset="-128"/>
                <a:ea typeface="BIZ UDPゴシック" panose="020B0400000000000000" pitchFamily="50" charset="-128"/>
                <a:cs typeface="Yu Gothic UI Light"/>
              </a:rPr>
              <a:t> </a:t>
            </a:r>
            <a:r>
              <a:rPr lang="en-US" altLang="ja-JP" sz="800" b="0" spc="60" dirty="0">
                <a:solidFill>
                  <a:srgbClr val="3E3A39"/>
                </a:solidFill>
                <a:latin typeface="BIZ UDPゴシック" panose="020B0400000000000000" pitchFamily="50" charset="-128"/>
                <a:ea typeface="BIZ UDPゴシック" panose="020B0400000000000000" pitchFamily="50" charset="-128"/>
                <a:cs typeface="Yu Gothic UI Light"/>
              </a:rPr>
              <a:t>aerospace industry </a:t>
            </a:r>
            <a:r>
              <a:rPr lang="en-US" altLang="ja-JP" sz="800" b="0" spc="35" dirty="0">
                <a:solidFill>
                  <a:srgbClr val="3E3A39"/>
                </a:solidFill>
                <a:latin typeface="BIZ UDPゴシック" panose="020B0400000000000000" pitchFamily="50" charset="-128"/>
                <a:ea typeface="BIZ UDPゴシック" panose="020B0400000000000000" pitchFamily="50" charset="-128"/>
                <a:cs typeface="Yu Gothic UI Light"/>
              </a:rPr>
              <a:t>in</a:t>
            </a:r>
            <a:r>
              <a:rPr lang="en-US" altLang="ja-JP" sz="800" b="0" spc="215" dirty="0">
                <a:solidFill>
                  <a:srgbClr val="3E3A39"/>
                </a:solidFill>
                <a:latin typeface="BIZ UDPゴシック" panose="020B0400000000000000" pitchFamily="50" charset="-128"/>
                <a:ea typeface="BIZ UDPゴシック" panose="020B0400000000000000" pitchFamily="50" charset="-128"/>
                <a:cs typeface="Yu Gothic UI Light"/>
              </a:rPr>
              <a:t> </a:t>
            </a:r>
            <a:r>
              <a:rPr lang="en-US" altLang="ja-JP" sz="800" b="0" spc="55" dirty="0">
                <a:solidFill>
                  <a:srgbClr val="3E3A39"/>
                </a:solidFill>
                <a:latin typeface="BIZ UDPゴシック" panose="020B0400000000000000" pitchFamily="50" charset="-128"/>
                <a:ea typeface="BIZ UDPゴシック" panose="020B0400000000000000" pitchFamily="50" charset="-128"/>
                <a:cs typeface="Yu Gothic UI Light"/>
              </a:rPr>
              <a:t>Japan</a:t>
            </a:r>
            <a:r>
              <a:rPr lang="en-US" altLang="ja-JP" sz="800" b="0" spc="-145" dirty="0">
                <a:solidFill>
                  <a:srgbClr val="3E3A39"/>
                </a:solidFill>
                <a:latin typeface="BIZ UDPゴシック" panose="020B0400000000000000" pitchFamily="50" charset="-128"/>
                <a:ea typeface="BIZ UDPゴシック" panose="020B0400000000000000" pitchFamily="50" charset="-128"/>
                <a:cs typeface="Yu Gothic UI Light"/>
              </a:rPr>
              <a:t> </a:t>
            </a:r>
            <a:endParaRPr lang="en-US" altLang="ja-JP" sz="800" dirty="0">
              <a:latin typeface="BIZ UDPゴシック" panose="020B0400000000000000" pitchFamily="50" charset="-128"/>
              <a:ea typeface="BIZ UDPゴシック" panose="020B0400000000000000" pitchFamily="50" charset="-128"/>
              <a:cs typeface="Yu Gothic UI Light"/>
            </a:endParaRPr>
          </a:p>
          <a:p>
            <a:pPr marL="127000" indent="-114935" algn="just">
              <a:spcBef>
                <a:spcPts val="100"/>
              </a:spcBef>
              <a:buFont typeface="Arial Unicode MS"/>
              <a:buChar char="•"/>
              <a:tabLst>
                <a:tab pos="127635" algn="l"/>
              </a:tabLst>
            </a:pPr>
            <a:endParaRPr lang="en-US" altLang="ja-JP" sz="800" dirty="0">
              <a:latin typeface="BIZ UDPゴシック" panose="020B0400000000000000" pitchFamily="50" charset="-128"/>
              <a:ea typeface="BIZ UDPゴシック" panose="020B0400000000000000" pitchFamily="50" charset="-128"/>
              <a:cs typeface="Yu Gothic UI Light"/>
            </a:endParaRPr>
          </a:p>
          <a:p>
            <a:pPr marL="127000" indent="-114935" algn="just">
              <a:spcBef>
                <a:spcPts val="100"/>
              </a:spcBef>
              <a:buFont typeface="Arial Unicode MS"/>
              <a:buChar char="•"/>
              <a:tabLst>
                <a:tab pos="127635" algn="l"/>
              </a:tabLst>
            </a:pPr>
            <a:r>
              <a:rPr lang="en-US" altLang="ja-JP" sz="800" b="0" spc="55" dirty="0">
                <a:solidFill>
                  <a:srgbClr val="3E3A39"/>
                </a:solidFill>
                <a:latin typeface="BIZ UDPゴシック" panose="020B0400000000000000" pitchFamily="50" charset="-128"/>
                <a:ea typeface="BIZ UDPゴシック" panose="020B0400000000000000" pitchFamily="50" charset="-128"/>
                <a:cs typeface="Yu Gothic UI Light"/>
              </a:rPr>
              <a:t>Young human </a:t>
            </a:r>
            <a:r>
              <a:rPr lang="en-US" altLang="ja-JP" sz="800" b="0" spc="60" dirty="0">
                <a:solidFill>
                  <a:srgbClr val="3E3A39"/>
                </a:solidFill>
                <a:latin typeface="BIZ UDPゴシック" panose="020B0400000000000000" pitchFamily="50" charset="-128"/>
                <a:ea typeface="BIZ UDPゴシック" panose="020B0400000000000000" pitchFamily="50" charset="-128"/>
                <a:cs typeface="Yu Gothic UI Light"/>
              </a:rPr>
              <a:t>resource development through various project-based</a:t>
            </a:r>
            <a:r>
              <a:rPr lang="en-US" altLang="ja-JP" sz="800" b="0" spc="-45" dirty="0">
                <a:solidFill>
                  <a:srgbClr val="3E3A39"/>
                </a:solidFill>
                <a:latin typeface="BIZ UDPゴシック" panose="020B0400000000000000" pitchFamily="50" charset="-128"/>
                <a:ea typeface="BIZ UDPゴシック" panose="020B0400000000000000" pitchFamily="50" charset="-128"/>
                <a:cs typeface="Yu Gothic UI Light"/>
              </a:rPr>
              <a:t> </a:t>
            </a:r>
            <a:r>
              <a:rPr lang="en-US" altLang="ja-JP" sz="800" b="0" spc="45" dirty="0">
                <a:solidFill>
                  <a:srgbClr val="3E3A39"/>
                </a:solidFill>
                <a:latin typeface="BIZ UDPゴシック" panose="020B0400000000000000" pitchFamily="50" charset="-128"/>
                <a:ea typeface="BIZ UDPゴシック" panose="020B0400000000000000" pitchFamily="50" charset="-128"/>
                <a:cs typeface="Yu Gothic UI Light"/>
              </a:rPr>
              <a:t>R&amp;D</a:t>
            </a:r>
            <a:r>
              <a:rPr lang="en-US" altLang="ja-JP" sz="800" b="0" spc="-145" dirty="0">
                <a:solidFill>
                  <a:srgbClr val="3E3A39"/>
                </a:solidFill>
                <a:latin typeface="BIZ UDPゴシック" panose="020B0400000000000000" pitchFamily="50" charset="-128"/>
                <a:ea typeface="BIZ UDPゴシック" panose="020B0400000000000000" pitchFamily="50" charset="-128"/>
                <a:cs typeface="Yu Gothic UI Light"/>
              </a:rPr>
              <a:t> </a:t>
            </a:r>
            <a:endParaRPr lang="en-US" altLang="ja-JP" sz="800" dirty="0">
              <a:latin typeface="BIZ UDPゴシック" panose="020B0400000000000000" pitchFamily="50" charset="-128"/>
              <a:ea typeface="BIZ UDPゴシック" panose="020B0400000000000000" pitchFamily="50" charset="-128"/>
              <a:cs typeface="Yu Gothic UI Light"/>
            </a:endParaRPr>
          </a:p>
          <a:p>
            <a:pPr marL="127000" indent="-114935" algn="just">
              <a:spcBef>
                <a:spcPts val="100"/>
              </a:spcBef>
              <a:buFont typeface="Arial Unicode MS"/>
              <a:buChar char="•"/>
              <a:tabLst>
                <a:tab pos="127635" algn="l"/>
              </a:tabLst>
            </a:pPr>
            <a:endParaRPr lang="en-US" altLang="ja-JP" sz="800" dirty="0">
              <a:latin typeface="BIZ UDPゴシック" panose="020B0400000000000000" pitchFamily="50" charset="-128"/>
              <a:ea typeface="BIZ UDPゴシック" panose="020B0400000000000000" pitchFamily="50" charset="-128"/>
              <a:cs typeface="Yu Gothic UI Light"/>
            </a:endParaRPr>
          </a:p>
          <a:p>
            <a:pPr marL="127000" indent="-114935" algn="just">
              <a:spcBef>
                <a:spcPts val="100"/>
              </a:spcBef>
              <a:buFont typeface="Arial Unicode MS"/>
              <a:buChar char="•"/>
              <a:tabLst>
                <a:tab pos="127635" algn="l"/>
              </a:tabLst>
            </a:pPr>
            <a:endParaRPr sz="800" dirty="0">
              <a:latin typeface="BIZ UDPゴシック" panose="020B0400000000000000" pitchFamily="50" charset="-128"/>
              <a:ea typeface="BIZ UDPゴシック" panose="020B0400000000000000" pitchFamily="50" charset="-128"/>
              <a:cs typeface="Yu Gothic UI Light"/>
            </a:endParaRPr>
          </a:p>
        </p:txBody>
      </p:sp>
      <p:pic>
        <p:nvPicPr>
          <p:cNvPr id="9" name="図 8">
            <a:extLst>
              <a:ext uri="{FF2B5EF4-FFF2-40B4-BE49-F238E27FC236}">
                <a16:creationId xmlns:a16="http://schemas.microsoft.com/office/drawing/2014/main" id="{9FE3BB7B-87F6-43DF-8DCD-67CCEB0EEDE4}"/>
              </a:ext>
            </a:extLst>
          </p:cNvPr>
          <p:cNvPicPr>
            <a:picLocks noChangeAspect="1"/>
          </p:cNvPicPr>
          <p:nvPr/>
        </p:nvPicPr>
        <p:blipFill>
          <a:blip r:embed="rId5"/>
          <a:stretch>
            <a:fillRect/>
          </a:stretch>
        </p:blipFill>
        <p:spPr>
          <a:xfrm>
            <a:off x="730250" y="2386327"/>
            <a:ext cx="5909987" cy="7913373"/>
          </a:xfrm>
          <a:prstGeom prst="rect">
            <a:avLst/>
          </a:prstGeom>
        </p:spPr>
      </p:pic>
    </p:spTree>
    <p:extLst>
      <p:ext uri="{BB962C8B-B14F-4D97-AF65-F5344CB8AC3E}">
        <p14:creationId xmlns:p14="http://schemas.microsoft.com/office/powerpoint/2010/main" val="2774374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177914" y="10403471"/>
            <a:ext cx="74930" cy="120546"/>
          </a:xfrm>
          <a:prstGeom prst="rect">
            <a:avLst/>
          </a:prstGeom>
        </p:spPr>
        <p:txBody>
          <a:bodyPr vert="horz" wrap="square" lIns="0" tIns="12700" rIns="0" bIns="0" rtlCol="0">
            <a:spAutoFit/>
          </a:bodyPr>
          <a:lstStyle/>
          <a:p>
            <a:pPr marL="12700" algn="just">
              <a:lnSpc>
                <a:spcPct val="100000"/>
              </a:lnSpc>
              <a:spcBef>
                <a:spcPts val="100"/>
              </a:spcBef>
            </a:pPr>
            <a:r>
              <a:rPr sz="700" spc="-5" dirty="0">
                <a:solidFill>
                  <a:srgbClr val="3F3B3A"/>
                </a:solidFill>
                <a:latin typeface="BIZ UDPゴシック" panose="020B0400000000000000" pitchFamily="50" charset="-128"/>
                <a:ea typeface="BIZ UDPゴシック" panose="020B0400000000000000" pitchFamily="50" charset="-128"/>
                <a:cs typeface="Arial Unicode MS"/>
              </a:rPr>
              <a:t>3</a:t>
            </a:r>
            <a:endParaRPr sz="700">
              <a:latin typeface="BIZ UDPゴシック" panose="020B0400000000000000" pitchFamily="50" charset="-128"/>
              <a:ea typeface="BIZ UDPゴシック" panose="020B0400000000000000" pitchFamily="50" charset="-128"/>
              <a:cs typeface="Arial Unicode MS"/>
            </a:endParaRPr>
          </a:p>
        </p:txBody>
      </p:sp>
      <p:sp>
        <p:nvSpPr>
          <p:cNvPr id="5" name="object 5"/>
          <p:cNvSpPr txBox="1"/>
          <p:nvPr/>
        </p:nvSpPr>
        <p:spPr>
          <a:xfrm>
            <a:off x="3378049" y="3835281"/>
            <a:ext cx="772795" cy="212879"/>
          </a:xfrm>
          <a:prstGeom prst="rect">
            <a:avLst/>
          </a:prstGeom>
        </p:spPr>
        <p:txBody>
          <a:bodyPr vert="horz" wrap="square" lIns="0" tIns="12700" rIns="0" bIns="0" rtlCol="0">
            <a:spAutoFit/>
          </a:bodyPr>
          <a:lstStyle/>
          <a:p>
            <a:pPr marL="12700" algn="just">
              <a:lnSpc>
                <a:spcPct val="100000"/>
              </a:lnSpc>
              <a:spcBef>
                <a:spcPts val="100"/>
              </a:spcBef>
            </a:pPr>
            <a:r>
              <a:rPr sz="1300" b="0" spc="65" dirty="0">
                <a:solidFill>
                  <a:srgbClr val="3F3B3A"/>
                </a:solidFill>
                <a:latin typeface="BIZ UDPゴシック" panose="020B0400000000000000" pitchFamily="50" charset="-128"/>
                <a:ea typeface="BIZ UDPゴシック" panose="020B0400000000000000" pitchFamily="50" charset="-128"/>
                <a:cs typeface="Yu Gothic UI Light"/>
              </a:rPr>
              <a:t>松</a:t>
            </a:r>
            <a:r>
              <a:rPr sz="1300" b="0" dirty="0">
                <a:solidFill>
                  <a:srgbClr val="3F3B3A"/>
                </a:solidFill>
                <a:latin typeface="BIZ UDPゴシック" panose="020B0400000000000000" pitchFamily="50" charset="-128"/>
                <a:ea typeface="BIZ UDPゴシック" panose="020B0400000000000000" pitchFamily="50" charset="-128"/>
                <a:cs typeface="Yu Gothic UI Light"/>
              </a:rPr>
              <a:t>原</a:t>
            </a:r>
            <a:r>
              <a:rPr sz="1300" b="0" spc="45" dirty="0">
                <a:solidFill>
                  <a:srgbClr val="3F3B3A"/>
                </a:solidFill>
                <a:latin typeface="BIZ UDPゴシック" panose="020B0400000000000000" pitchFamily="50" charset="-128"/>
                <a:ea typeface="BIZ UDPゴシック" panose="020B0400000000000000" pitchFamily="50" charset="-128"/>
                <a:cs typeface="Yu Gothic UI Light"/>
              </a:rPr>
              <a:t> </a:t>
            </a:r>
            <a:r>
              <a:rPr sz="1300" b="0" spc="65" dirty="0">
                <a:solidFill>
                  <a:srgbClr val="3F3B3A"/>
                </a:solidFill>
                <a:latin typeface="BIZ UDPゴシック" panose="020B0400000000000000" pitchFamily="50" charset="-128"/>
                <a:ea typeface="BIZ UDPゴシック" panose="020B0400000000000000" pitchFamily="50" charset="-128"/>
                <a:cs typeface="Yu Gothic UI Light"/>
              </a:rPr>
              <a:t>雅春</a:t>
            </a:r>
            <a:endParaRPr sz="1300" dirty="0">
              <a:latin typeface="BIZ UDPゴシック" panose="020B0400000000000000" pitchFamily="50" charset="-128"/>
              <a:ea typeface="BIZ UDPゴシック" panose="020B0400000000000000" pitchFamily="50" charset="-128"/>
              <a:cs typeface="Yu Gothic UI Light"/>
            </a:endParaRPr>
          </a:p>
        </p:txBody>
      </p:sp>
      <p:sp>
        <p:nvSpPr>
          <p:cNvPr id="6" name="object 6"/>
          <p:cNvSpPr txBox="1"/>
          <p:nvPr/>
        </p:nvSpPr>
        <p:spPr>
          <a:xfrm>
            <a:off x="724709" y="3882533"/>
            <a:ext cx="1605915" cy="166712"/>
          </a:xfrm>
          <a:prstGeom prst="rect">
            <a:avLst/>
          </a:prstGeom>
        </p:spPr>
        <p:txBody>
          <a:bodyPr vert="horz" wrap="square" lIns="0" tIns="12700" rIns="0" bIns="0" rtlCol="0">
            <a:spAutoFit/>
          </a:bodyPr>
          <a:lstStyle/>
          <a:p>
            <a:pPr marL="12700" algn="just">
              <a:lnSpc>
                <a:spcPct val="100000"/>
              </a:lnSpc>
              <a:spcBef>
                <a:spcPts val="100"/>
              </a:spcBef>
              <a:tabLst>
                <a:tab pos="1200785" algn="l"/>
              </a:tabLst>
            </a:pPr>
            <a:r>
              <a:rPr sz="1000" b="0" spc="25" dirty="0">
                <a:solidFill>
                  <a:srgbClr val="3F3B3A"/>
                </a:solidFill>
                <a:latin typeface="BIZ UDPゴシック" panose="020B0400000000000000" pitchFamily="50" charset="-128"/>
                <a:ea typeface="BIZ UDPゴシック" panose="020B0400000000000000" pitchFamily="50" charset="-128"/>
                <a:cs typeface="Yu Gothic UI Light"/>
              </a:rPr>
              <a:t>航空機システム部</a:t>
            </a:r>
            <a:r>
              <a:rPr sz="1000" b="0" dirty="0">
                <a:solidFill>
                  <a:srgbClr val="3F3B3A"/>
                </a:solidFill>
                <a:latin typeface="BIZ UDPゴシック" panose="020B0400000000000000" pitchFamily="50" charset="-128"/>
                <a:ea typeface="BIZ UDPゴシック" panose="020B0400000000000000" pitchFamily="50" charset="-128"/>
                <a:cs typeface="Yu Gothic UI Light"/>
              </a:rPr>
              <a:t>門	</a:t>
            </a:r>
            <a:r>
              <a:rPr sz="1000" b="0" spc="25" dirty="0">
                <a:solidFill>
                  <a:srgbClr val="3F3B3A"/>
                </a:solidFill>
                <a:latin typeface="BIZ UDPゴシック" panose="020B0400000000000000" pitchFamily="50" charset="-128"/>
                <a:ea typeface="BIZ UDPゴシック" panose="020B0400000000000000" pitchFamily="50" charset="-128"/>
                <a:cs typeface="Yu Gothic UI Light"/>
              </a:rPr>
              <a:t>部門長</a:t>
            </a:r>
            <a:endParaRPr sz="1000" dirty="0">
              <a:latin typeface="BIZ UDPゴシック" panose="020B0400000000000000" pitchFamily="50" charset="-128"/>
              <a:ea typeface="BIZ UDPゴシック" panose="020B0400000000000000" pitchFamily="50" charset="-128"/>
              <a:cs typeface="Yu Gothic UI Light"/>
            </a:endParaRPr>
          </a:p>
        </p:txBody>
      </p:sp>
      <p:sp>
        <p:nvSpPr>
          <p:cNvPr id="7" name="object 7"/>
          <p:cNvSpPr txBox="1"/>
          <p:nvPr/>
        </p:nvSpPr>
        <p:spPr>
          <a:xfrm>
            <a:off x="4267099" y="3857830"/>
            <a:ext cx="845617" cy="197490"/>
          </a:xfrm>
          <a:prstGeom prst="rect">
            <a:avLst/>
          </a:prstGeom>
        </p:spPr>
        <p:txBody>
          <a:bodyPr vert="horz" wrap="square" lIns="0" tIns="12700" rIns="0" bIns="0" rtlCol="0">
            <a:spAutoFit/>
          </a:bodyPr>
          <a:lstStyle/>
          <a:p>
            <a:pPr marL="12700" marR="5080" algn="just">
              <a:lnSpc>
                <a:spcPct val="100000"/>
              </a:lnSpc>
              <a:spcBef>
                <a:spcPts val="100"/>
              </a:spcBef>
            </a:pPr>
            <a:r>
              <a:rPr sz="600" b="0" spc="-30" dirty="0">
                <a:solidFill>
                  <a:srgbClr val="3F3B3A"/>
                </a:solidFill>
                <a:latin typeface="BIZ UDPゴシック" panose="020B0400000000000000" pitchFamily="50" charset="-128"/>
                <a:ea typeface="BIZ UDPゴシック" panose="020B0400000000000000" pitchFamily="50" charset="-128"/>
                <a:cs typeface="Yu Gothic UI Light"/>
              </a:rPr>
              <a:t>Chief </a:t>
            </a:r>
            <a:r>
              <a:rPr sz="600" b="0" spc="-20" dirty="0">
                <a:solidFill>
                  <a:srgbClr val="3F3B3A"/>
                </a:solidFill>
                <a:latin typeface="BIZ UDPゴシック" panose="020B0400000000000000" pitchFamily="50" charset="-128"/>
                <a:ea typeface="BIZ UDPゴシック" panose="020B0400000000000000" pitchFamily="50" charset="-128"/>
                <a:cs typeface="Yu Gothic UI Light"/>
              </a:rPr>
              <a:t>of </a:t>
            </a:r>
            <a:r>
              <a:rPr sz="600" b="0" spc="-25" dirty="0">
                <a:solidFill>
                  <a:srgbClr val="3F3B3A"/>
                </a:solidFill>
                <a:latin typeface="BIZ UDPゴシック" panose="020B0400000000000000" pitchFamily="50" charset="-128"/>
                <a:ea typeface="BIZ UDPゴシック" panose="020B0400000000000000" pitchFamily="50" charset="-128"/>
                <a:cs typeface="Yu Gothic UI Light"/>
              </a:rPr>
              <a:t>the </a:t>
            </a:r>
            <a:r>
              <a:rPr sz="600" b="0" spc="-30" dirty="0">
                <a:solidFill>
                  <a:srgbClr val="3F3B3A"/>
                </a:solidFill>
                <a:latin typeface="BIZ UDPゴシック" panose="020B0400000000000000" pitchFamily="50" charset="-128"/>
                <a:ea typeface="BIZ UDPゴシック" panose="020B0400000000000000" pitchFamily="50" charset="-128"/>
                <a:cs typeface="Yu Gothic UI Light"/>
              </a:rPr>
              <a:t>Aircraft  Systems</a:t>
            </a:r>
            <a:r>
              <a:rPr sz="600" b="0" spc="-65" dirty="0">
                <a:solidFill>
                  <a:srgbClr val="3F3B3A"/>
                </a:solidFill>
                <a:latin typeface="BIZ UDPゴシック" panose="020B0400000000000000" pitchFamily="50" charset="-128"/>
                <a:ea typeface="BIZ UDPゴシック" panose="020B0400000000000000" pitchFamily="50" charset="-128"/>
                <a:cs typeface="Yu Gothic UI Light"/>
              </a:rPr>
              <a:t> </a:t>
            </a:r>
            <a:r>
              <a:rPr sz="600" b="0" spc="-30" dirty="0">
                <a:solidFill>
                  <a:srgbClr val="3F3B3A"/>
                </a:solidFill>
                <a:latin typeface="BIZ UDPゴシック" panose="020B0400000000000000" pitchFamily="50" charset="-128"/>
                <a:ea typeface="BIZ UDPゴシック" panose="020B0400000000000000" pitchFamily="50" charset="-128"/>
                <a:cs typeface="Yu Gothic UI Light"/>
              </a:rPr>
              <a:t>Group</a:t>
            </a:r>
            <a:endParaRPr sz="600" dirty="0">
              <a:latin typeface="BIZ UDPゴシック" panose="020B0400000000000000" pitchFamily="50" charset="-128"/>
              <a:ea typeface="BIZ UDPゴシック" panose="020B0400000000000000" pitchFamily="50" charset="-128"/>
              <a:cs typeface="Yu Gothic UI Light"/>
            </a:endParaRPr>
          </a:p>
        </p:txBody>
      </p:sp>
      <p:sp>
        <p:nvSpPr>
          <p:cNvPr id="8" name="object 8"/>
          <p:cNvSpPr txBox="1"/>
          <p:nvPr/>
        </p:nvSpPr>
        <p:spPr>
          <a:xfrm>
            <a:off x="5193779" y="3884686"/>
            <a:ext cx="1651438" cy="166712"/>
          </a:xfrm>
          <a:prstGeom prst="rect">
            <a:avLst/>
          </a:prstGeom>
        </p:spPr>
        <p:txBody>
          <a:bodyPr vert="horz" wrap="square" lIns="0" tIns="12700" rIns="0" bIns="0" rtlCol="0">
            <a:spAutoFit/>
          </a:bodyPr>
          <a:lstStyle/>
          <a:p>
            <a:pPr marL="12700" algn="just">
              <a:lnSpc>
                <a:spcPct val="100000"/>
              </a:lnSpc>
              <a:spcBef>
                <a:spcPts val="100"/>
              </a:spcBef>
            </a:pPr>
            <a:r>
              <a:rPr sz="1000" b="0" dirty="0">
                <a:solidFill>
                  <a:srgbClr val="3F3B3A"/>
                </a:solidFill>
                <a:latin typeface="BIZ UDPゴシック" panose="020B0400000000000000" pitchFamily="50" charset="-128"/>
                <a:ea typeface="BIZ UDPゴシック" panose="020B0400000000000000" pitchFamily="50" charset="-128"/>
                <a:cs typeface="Yu Gothic UI Light"/>
              </a:rPr>
              <a:t>MATSUBARA Masaharu</a:t>
            </a:r>
            <a:endParaRPr sz="1000" dirty="0">
              <a:latin typeface="BIZ UDPゴシック" panose="020B0400000000000000" pitchFamily="50" charset="-128"/>
              <a:ea typeface="BIZ UDPゴシック" panose="020B0400000000000000" pitchFamily="50" charset="-128"/>
              <a:cs typeface="Yu Gothic UI Light"/>
            </a:endParaRPr>
          </a:p>
        </p:txBody>
      </p:sp>
      <p:sp>
        <p:nvSpPr>
          <p:cNvPr id="9" name="object 9"/>
          <p:cNvSpPr/>
          <p:nvPr/>
        </p:nvSpPr>
        <p:spPr>
          <a:xfrm>
            <a:off x="720332" y="4084762"/>
            <a:ext cx="6120130" cy="0"/>
          </a:xfrm>
          <a:custGeom>
            <a:avLst/>
            <a:gdLst/>
            <a:ahLst/>
            <a:cxnLst/>
            <a:rect l="l" t="t" r="r" b="b"/>
            <a:pathLst>
              <a:path w="6120130">
                <a:moveTo>
                  <a:pt x="6120015" y="0"/>
                </a:moveTo>
                <a:lnTo>
                  <a:pt x="0" y="0"/>
                </a:lnTo>
              </a:path>
            </a:pathLst>
          </a:custGeom>
          <a:ln w="3810">
            <a:solidFill>
              <a:srgbClr val="3F3B3A"/>
            </a:solidFill>
          </a:ln>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10" name="object 10"/>
          <p:cNvSpPr txBox="1"/>
          <p:nvPr/>
        </p:nvSpPr>
        <p:spPr>
          <a:xfrm>
            <a:off x="1737005" y="478199"/>
            <a:ext cx="4088684" cy="642484"/>
          </a:xfrm>
          <a:prstGeom prst="rect">
            <a:avLst/>
          </a:prstGeom>
        </p:spPr>
        <p:txBody>
          <a:bodyPr vert="horz" wrap="square" lIns="0" tIns="140970" rIns="0" bIns="0" rtlCol="0">
            <a:spAutoFit/>
          </a:bodyPr>
          <a:lstStyle/>
          <a:p>
            <a:pPr algn="ctr">
              <a:lnSpc>
                <a:spcPct val="100000"/>
              </a:lnSpc>
            </a:pPr>
            <a:r>
              <a:rPr sz="2100" b="0" spc="45" dirty="0">
                <a:solidFill>
                  <a:srgbClr val="3F3B3A"/>
                </a:solidFill>
                <a:latin typeface="BIZ UDPゴシック" panose="020B0400000000000000" pitchFamily="50" charset="-128"/>
                <a:ea typeface="BIZ UDPゴシック" panose="020B0400000000000000" pitchFamily="50" charset="-128"/>
                <a:cs typeface="Yu Gothic UI Light"/>
              </a:rPr>
              <a:t>航空機</a:t>
            </a:r>
            <a:r>
              <a:rPr sz="2100" b="0" spc="105" dirty="0">
                <a:solidFill>
                  <a:srgbClr val="3F3B3A"/>
                </a:solidFill>
                <a:latin typeface="BIZ UDPゴシック" panose="020B0400000000000000" pitchFamily="50" charset="-128"/>
                <a:ea typeface="BIZ UDPゴシック" panose="020B0400000000000000" pitchFamily="50" charset="-128"/>
                <a:cs typeface="Yu Gothic UI Light"/>
              </a:rPr>
              <a:t>システム部門</a:t>
            </a:r>
            <a:endParaRPr sz="2100" dirty="0">
              <a:latin typeface="BIZ UDPゴシック" panose="020B0400000000000000" pitchFamily="50" charset="-128"/>
              <a:ea typeface="BIZ UDPゴシック" panose="020B0400000000000000" pitchFamily="50" charset="-128"/>
              <a:cs typeface="Yu Gothic UI Light"/>
            </a:endParaRPr>
          </a:p>
          <a:p>
            <a:pPr marL="59690" algn="ctr">
              <a:lnSpc>
                <a:spcPct val="100000"/>
              </a:lnSpc>
            </a:pPr>
            <a:r>
              <a:rPr sz="1150" b="0" dirty="0">
                <a:solidFill>
                  <a:srgbClr val="3F3B3A"/>
                </a:solidFill>
                <a:latin typeface="BIZ UDPゴシック" panose="020B0400000000000000" pitchFamily="50" charset="-128"/>
                <a:ea typeface="BIZ UDPゴシック" panose="020B0400000000000000" pitchFamily="50" charset="-128"/>
                <a:cs typeface="Yu Gothic UI Light"/>
              </a:rPr>
              <a:t>Aircraft </a:t>
            </a:r>
            <a:r>
              <a:rPr sz="1150" b="0" spc="-5" dirty="0">
                <a:solidFill>
                  <a:srgbClr val="3F3B3A"/>
                </a:solidFill>
                <a:latin typeface="BIZ UDPゴシック" panose="020B0400000000000000" pitchFamily="50" charset="-128"/>
                <a:ea typeface="BIZ UDPゴシック" panose="020B0400000000000000" pitchFamily="50" charset="-128"/>
                <a:cs typeface="Yu Gothic UI Light"/>
              </a:rPr>
              <a:t>Systems</a:t>
            </a:r>
            <a:r>
              <a:rPr sz="1150" b="0" spc="-25" dirty="0">
                <a:solidFill>
                  <a:srgbClr val="3F3B3A"/>
                </a:solidFill>
                <a:latin typeface="BIZ UDPゴシック" panose="020B0400000000000000" pitchFamily="50" charset="-128"/>
                <a:ea typeface="BIZ UDPゴシック" panose="020B0400000000000000" pitchFamily="50" charset="-128"/>
                <a:cs typeface="Yu Gothic UI Light"/>
              </a:rPr>
              <a:t> </a:t>
            </a:r>
            <a:r>
              <a:rPr sz="1150" b="0" dirty="0">
                <a:solidFill>
                  <a:srgbClr val="3F3B3A"/>
                </a:solidFill>
                <a:latin typeface="BIZ UDPゴシック" panose="020B0400000000000000" pitchFamily="50" charset="-128"/>
                <a:ea typeface="BIZ UDPゴシック" panose="020B0400000000000000" pitchFamily="50" charset="-128"/>
                <a:cs typeface="Yu Gothic UI Light"/>
              </a:rPr>
              <a:t>Group</a:t>
            </a:r>
            <a:endParaRPr sz="1150" dirty="0">
              <a:latin typeface="BIZ UDPゴシック" panose="020B0400000000000000" pitchFamily="50" charset="-128"/>
              <a:ea typeface="BIZ UDPゴシック" panose="020B0400000000000000" pitchFamily="50" charset="-128"/>
              <a:cs typeface="Yu Gothic UI Light"/>
            </a:endParaRPr>
          </a:p>
        </p:txBody>
      </p:sp>
      <p:sp>
        <p:nvSpPr>
          <p:cNvPr id="11" name="object 11"/>
          <p:cNvSpPr txBox="1"/>
          <p:nvPr/>
        </p:nvSpPr>
        <p:spPr>
          <a:xfrm>
            <a:off x="720332" y="1192841"/>
            <a:ext cx="6114909" cy="2507738"/>
          </a:xfrm>
          <a:prstGeom prst="rect">
            <a:avLst/>
          </a:prstGeom>
        </p:spPr>
        <p:txBody>
          <a:bodyPr vert="horz" wrap="square" lIns="0" tIns="19685" rIns="0" bIns="0" rtlCol="0">
            <a:spAutoFit/>
          </a:bodyPr>
          <a:lstStyle/>
          <a:p>
            <a:pPr marL="12700" marR="5080" indent="92075" algn="just">
              <a:lnSpc>
                <a:spcPts val="1180"/>
              </a:lnSpc>
              <a:spcBef>
                <a:spcPts val="155"/>
              </a:spcBef>
            </a:pPr>
            <a:r>
              <a:rPr lang="ja-JP" altLang="en-US" sz="900" b="0" dirty="0">
                <a:solidFill>
                  <a:srgbClr val="3F3B3A"/>
                </a:solidFill>
                <a:latin typeface="BIZ UDPゴシック" panose="020B0400000000000000" pitchFamily="50" charset="-128"/>
                <a:ea typeface="BIZ UDPゴシック" panose="020B0400000000000000" pitchFamily="50" charset="-128"/>
                <a:cs typeface="Yu Gothic UI Light"/>
              </a:rPr>
              <a:t>航空機の装備品システムに係る航空機システム研究開発プロジェクトと人材育成を推進します。部門の技術キーワードは航空機力学、流体力学、構造・材料工学、精密工学、センサ／アクチュエータ工学などです。本部門は国のアジア</a:t>
            </a:r>
            <a:r>
              <a:rPr lang="en-US" sz="900" b="0" dirty="0">
                <a:solidFill>
                  <a:srgbClr val="3F3B3A"/>
                </a:solidFill>
                <a:latin typeface="BIZ UDPゴシック" panose="020B0400000000000000" pitchFamily="50" charset="-128"/>
                <a:ea typeface="BIZ UDPゴシック" panose="020B0400000000000000" pitchFamily="50" charset="-128"/>
                <a:cs typeface="Yu Gothic UI Light"/>
              </a:rPr>
              <a:t>No.1</a:t>
            </a:r>
            <a:r>
              <a:rPr lang="ja-JP" altLang="en-US" sz="900" b="0" dirty="0">
                <a:solidFill>
                  <a:srgbClr val="3F3B3A"/>
                </a:solidFill>
                <a:latin typeface="BIZ UDPゴシック" panose="020B0400000000000000" pitchFamily="50" charset="-128"/>
                <a:ea typeface="BIZ UDPゴシック" panose="020B0400000000000000" pitchFamily="50" charset="-128"/>
                <a:cs typeface="Yu Gothic UI Light"/>
              </a:rPr>
              <a:t>航空宇宙産業クラスター形成特区に指定されている飯田・下伊那地域の南信州・飯田サテライトキャンパスに活動の拠点を置き、長野県や飯田下伊那</a:t>
            </a:r>
            <a:r>
              <a:rPr lang="en-US" altLang="ja-JP" sz="900" b="0" dirty="0">
                <a:solidFill>
                  <a:srgbClr val="3F3B3A"/>
                </a:solidFill>
                <a:latin typeface="BIZ UDPゴシック" panose="020B0400000000000000" pitchFamily="50" charset="-128"/>
                <a:ea typeface="BIZ UDPゴシック" panose="020B0400000000000000" pitchFamily="50" charset="-128"/>
                <a:cs typeface="Yu Gothic UI Light"/>
              </a:rPr>
              <a:t>14</a:t>
            </a:r>
            <a:r>
              <a:rPr lang="ja-JP" altLang="en-US" sz="900" b="0" dirty="0">
                <a:solidFill>
                  <a:srgbClr val="3F3B3A"/>
                </a:solidFill>
                <a:latin typeface="BIZ UDPゴシック" panose="020B0400000000000000" pitchFamily="50" charset="-128"/>
                <a:ea typeface="BIZ UDPゴシック" panose="020B0400000000000000" pitchFamily="50" charset="-128"/>
                <a:cs typeface="Yu Gothic UI Light"/>
              </a:rPr>
              <a:t>市町村、金融機関ならびに地域民間企業によるコンソーシアムの支援を得て平成</a:t>
            </a:r>
            <a:r>
              <a:rPr lang="en-US" altLang="ja-JP" sz="900" b="0" dirty="0">
                <a:solidFill>
                  <a:srgbClr val="3F3B3A"/>
                </a:solidFill>
                <a:latin typeface="BIZ UDPゴシック" panose="020B0400000000000000" pitchFamily="50" charset="-128"/>
                <a:ea typeface="BIZ UDPゴシック" panose="020B0400000000000000" pitchFamily="50" charset="-128"/>
                <a:cs typeface="Yu Gothic UI Light"/>
              </a:rPr>
              <a:t>29</a:t>
            </a:r>
            <a:r>
              <a:rPr lang="ja-JP" altLang="en-US" sz="900" b="0" dirty="0">
                <a:solidFill>
                  <a:srgbClr val="3F3B3A"/>
                </a:solidFill>
                <a:latin typeface="BIZ UDPゴシック" panose="020B0400000000000000" pitchFamily="50" charset="-128"/>
                <a:ea typeface="BIZ UDPゴシック" panose="020B0400000000000000" pitchFamily="50" charset="-128"/>
                <a:cs typeface="Yu Gothic UI Light"/>
              </a:rPr>
              <a:t>年</a:t>
            </a:r>
            <a:r>
              <a:rPr lang="en-US" altLang="ja-JP" sz="900" b="0" dirty="0">
                <a:solidFill>
                  <a:srgbClr val="3F3B3A"/>
                </a:solidFill>
                <a:latin typeface="BIZ UDPゴシック" panose="020B0400000000000000" pitchFamily="50" charset="-128"/>
                <a:ea typeface="BIZ UDPゴシック" panose="020B0400000000000000" pitchFamily="50" charset="-128"/>
                <a:cs typeface="Yu Gothic UI Light"/>
              </a:rPr>
              <a:t>4</a:t>
            </a:r>
            <a:r>
              <a:rPr lang="ja-JP" altLang="en-US" sz="900" b="0" dirty="0">
                <a:solidFill>
                  <a:srgbClr val="3F3B3A"/>
                </a:solidFill>
                <a:latin typeface="BIZ UDPゴシック" panose="020B0400000000000000" pitchFamily="50" charset="-128"/>
                <a:ea typeface="BIZ UDPゴシック" panose="020B0400000000000000" pitchFamily="50" charset="-128"/>
                <a:cs typeface="Yu Gothic UI Light"/>
              </a:rPr>
              <a:t>月に設置された航空機システム共同研究講座とも連携して教育研究を推進します。現在、</a:t>
            </a:r>
            <a:r>
              <a:rPr lang="en-US" sz="900" b="0" dirty="0">
                <a:solidFill>
                  <a:srgbClr val="3F3B3A"/>
                </a:solidFill>
                <a:latin typeface="BIZ UDPゴシック" panose="020B0400000000000000" pitchFamily="50" charset="-128"/>
                <a:ea typeface="BIZ UDPゴシック" panose="020B0400000000000000" pitchFamily="50" charset="-128"/>
                <a:cs typeface="Yu Gothic UI Light"/>
              </a:rPr>
              <a:t>JAXA、</a:t>
            </a:r>
            <a:r>
              <a:rPr lang="ja-JP" altLang="en-US" sz="900" b="0" dirty="0">
                <a:solidFill>
                  <a:srgbClr val="3F3B3A"/>
                </a:solidFill>
                <a:latin typeface="BIZ UDPゴシック" panose="020B0400000000000000" pitchFamily="50" charset="-128"/>
                <a:ea typeface="BIZ UDPゴシック" panose="020B0400000000000000" pitchFamily="50" charset="-128"/>
                <a:cs typeface="Yu Gothic UI Light"/>
              </a:rPr>
              <a:t>航空機メーカー、装備品メーカーと連携し、非接触ハイブリッド・ブレーキシステム、</a:t>
            </a:r>
            <a:r>
              <a:rPr lang="en-US" sz="900" b="0" dirty="0">
                <a:solidFill>
                  <a:srgbClr val="3F3B3A"/>
                </a:solidFill>
                <a:latin typeface="BIZ UDPゴシック" panose="020B0400000000000000" pitchFamily="50" charset="-128"/>
                <a:ea typeface="BIZ UDPゴシック" panose="020B0400000000000000" pitchFamily="50" charset="-128"/>
                <a:cs typeface="Yu Gothic UI Light"/>
              </a:rPr>
              <a:t>GPS / INS </a:t>
            </a:r>
            <a:r>
              <a:rPr lang="ja-JP" altLang="en-US" sz="900" b="0" dirty="0">
                <a:solidFill>
                  <a:srgbClr val="3F3B3A"/>
                </a:solidFill>
                <a:latin typeface="BIZ UDPゴシック" panose="020B0400000000000000" pitchFamily="50" charset="-128"/>
                <a:ea typeface="BIZ UDPゴシック" panose="020B0400000000000000" pitchFamily="50" charset="-128"/>
                <a:cs typeface="Yu Gothic UI Light"/>
              </a:rPr>
              <a:t>複合航法システム、小型航空機の運航安全に向けた</a:t>
            </a:r>
            <a:r>
              <a:rPr lang="en-US" sz="900" b="0" dirty="0">
                <a:solidFill>
                  <a:srgbClr val="3F3B3A"/>
                </a:solidFill>
                <a:latin typeface="BIZ UDPゴシック" panose="020B0400000000000000" pitchFamily="50" charset="-128"/>
                <a:ea typeface="BIZ UDPゴシック" panose="020B0400000000000000" pitchFamily="50" charset="-128"/>
                <a:cs typeface="Yu Gothic UI Light"/>
              </a:rPr>
              <a:t>HMD</a:t>
            </a:r>
            <a:r>
              <a:rPr lang="ja-JP" altLang="en-US" sz="900" b="0" dirty="0">
                <a:solidFill>
                  <a:srgbClr val="3F3B3A"/>
                </a:solidFill>
                <a:latin typeface="BIZ UDPゴシック" panose="020B0400000000000000" pitchFamily="50" charset="-128"/>
                <a:ea typeface="BIZ UDPゴシック" panose="020B0400000000000000" pitchFamily="50" charset="-128"/>
                <a:cs typeface="Yu Gothic UI Light"/>
              </a:rPr>
              <a:t>システム、ミリ波レーダー技術などの研究開発を長野県補助金等の支援を得て進めています。</a:t>
            </a:r>
            <a:endParaRPr lang="en-US" altLang="ja-JP" sz="900" b="0" dirty="0">
              <a:solidFill>
                <a:srgbClr val="3F3B3A"/>
              </a:solidFill>
              <a:latin typeface="BIZ UDPゴシック" panose="020B0400000000000000" pitchFamily="50" charset="-128"/>
              <a:ea typeface="BIZ UDPゴシック" panose="020B0400000000000000" pitchFamily="50" charset="-128"/>
              <a:cs typeface="Yu Gothic UI Light"/>
            </a:endParaRPr>
          </a:p>
          <a:p>
            <a:pPr marL="12700" marR="5080" indent="92075" algn="just">
              <a:lnSpc>
                <a:spcPts val="1180"/>
              </a:lnSpc>
              <a:spcBef>
                <a:spcPts val="155"/>
              </a:spcBef>
            </a:pPr>
            <a:endParaRPr lang="ja-JP" altLang="en-US" sz="1000" b="0" dirty="0">
              <a:solidFill>
                <a:srgbClr val="3F3B3A"/>
              </a:solidFill>
              <a:latin typeface="BIZ UDPゴシック" panose="020B0400000000000000" pitchFamily="50" charset="-128"/>
              <a:ea typeface="BIZ UDPゴシック" panose="020B0400000000000000" pitchFamily="50" charset="-128"/>
              <a:cs typeface="Yu Gothic UI Light"/>
            </a:endParaRPr>
          </a:p>
          <a:p>
            <a:pPr marL="12700" marR="5080" indent="92075" algn="just"/>
            <a:r>
              <a:rPr lang="en-US" sz="800" b="0" dirty="0">
                <a:solidFill>
                  <a:srgbClr val="3F3B3A"/>
                </a:solidFill>
                <a:latin typeface="BIZ UDPゴシック" panose="020B0400000000000000" pitchFamily="50" charset="-128"/>
                <a:ea typeface="BIZ UDPゴシック" panose="020B0400000000000000" pitchFamily="50" charset="-128"/>
                <a:cs typeface="Yu Gothic UI Light"/>
              </a:rPr>
              <a:t>Aircraft Systems Group promotes R&amp;D and young human resource development related to the aircraft systems. The technical key words are Aircraft Dynamics, Fluid Dynamics, Structural Materials Engineering, Precision Engineering, Sensors and Actuators. The base of the special zone to create Asia’s No.1 Aerospace Industry Cluster is at Minami-Shinshu ・ Iida Satellite Campus located in Iida ・ </a:t>
            </a:r>
            <a:r>
              <a:rPr lang="en-US" sz="800" b="0" dirty="0" err="1">
                <a:solidFill>
                  <a:srgbClr val="3F3B3A"/>
                </a:solidFill>
                <a:latin typeface="BIZ UDPゴシック" panose="020B0400000000000000" pitchFamily="50" charset="-128"/>
                <a:ea typeface="BIZ UDPゴシック" panose="020B0400000000000000" pitchFamily="50" charset="-128"/>
                <a:cs typeface="Yu Gothic UI Light"/>
              </a:rPr>
              <a:t>Shimo</a:t>
            </a:r>
            <a:r>
              <a:rPr lang="en-US" sz="800" b="0" dirty="0">
                <a:solidFill>
                  <a:srgbClr val="3F3B3A"/>
                </a:solidFill>
                <a:latin typeface="BIZ UDPゴシック" panose="020B0400000000000000" pitchFamily="50" charset="-128"/>
                <a:ea typeface="BIZ UDPゴシック" panose="020B0400000000000000" pitchFamily="50" charset="-128"/>
                <a:cs typeface="Yu Gothic UI Light"/>
              </a:rPr>
              <a:t>-Ina. The R&amp;D and human resource development are collaborating with the Aircraft Systems </a:t>
            </a:r>
            <a:r>
              <a:rPr lang="en-US" altLang="ja-JP" sz="800" b="0" dirty="0">
                <a:solidFill>
                  <a:srgbClr val="3F3B3A"/>
                </a:solidFill>
                <a:latin typeface="BIZ UDPゴシック" panose="020B0400000000000000" pitchFamily="50" charset="-128"/>
                <a:ea typeface="BIZ UDPゴシック" panose="020B0400000000000000" pitchFamily="50" charset="-128"/>
                <a:cs typeface="Yu Gothic UI Light"/>
              </a:rPr>
              <a:t>Collaborative Research </a:t>
            </a:r>
            <a:r>
              <a:rPr lang="en-US" sz="800" b="0" dirty="0">
                <a:solidFill>
                  <a:srgbClr val="3F3B3A"/>
                </a:solidFill>
                <a:latin typeface="BIZ UDPゴシック" panose="020B0400000000000000" pitchFamily="50" charset="-128"/>
                <a:ea typeface="BIZ UDPゴシック" panose="020B0400000000000000" pitchFamily="50" charset="-128"/>
                <a:cs typeface="Yu Gothic UI Light"/>
              </a:rPr>
              <a:t>Laboratory which is supported by a consortium of in Iida ・ </a:t>
            </a:r>
            <a:r>
              <a:rPr lang="en-US" sz="800" b="0" dirty="0" err="1">
                <a:solidFill>
                  <a:srgbClr val="3F3B3A"/>
                </a:solidFill>
                <a:latin typeface="BIZ UDPゴシック" panose="020B0400000000000000" pitchFamily="50" charset="-128"/>
                <a:ea typeface="BIZ UDPゴシック" panose="020B0400000000000000" pitchFamily="50" charset="-128"/>
                <a:cs typeface="Yu Gothic UI Light"/>
              </a:rPr>
              <a:t>Shimo</a:t>
            </a:r>
            <a:r>
              <a:rPr lang="en-US" sz="800" b="0" dirty="0">
                <a:solidFill>
                  <a:srgbClr val="3F3B3A"/>
                </a:solidFill>
                <a:latin typeface="BIZ UDPゴシック" panose="020B0400000000000000" pitchFamily="50" charset="-128"/>
                <a:ea typeface="BIZ UDPゴシック" panose="020B0400000000000000" pitchFamily="50" charset="-128"/>
                <a:cs typeface="Yu Gothic UI Light"/>
              </a:rPr>
              <a:t>-Ina area fourteen local governments, local banks and local companies. Currently, R&amp;D on non-contact hybrid brake system, GPS/INS integrated navigation system, HMD system for general aviation safety and mm-Wave Radar are being promoted in collaboration with JAXA, aircraft manufacturer and equipment manufacturer. These R&amp;Ds are funded by the Ministry of Economy, Trade and Industry, and Nagano Prefecture.</a:t>
            </a:r>
          </a:p>
        </p:txBody>
      </p:sp>
      <p:sp>
        <p:nvSpPr>
          <p:cNvPr id="12" name="object 12"/>
          <p:cNvSpPr txBox="1"/>
          <p:nvPr/>
        </p:nvSpPr>
        <p:spPr>
          <a:xfrm>
            <a:off x="4303543" y="7785100"/>
            <a:ext cx="2217907" cy="97463"/>
          </a:xfrm>
          <a:prstGeom prst="rect">
            <a:avLst/>
          </a:prstGeom>
        </p:spPr>
        <p:txBody>
          <a:bodyPr vert="horz" wrap="square" lIns="0" tIns="12700" rIns="0" bIns="0" rtlCol="0">
            <a:spAutoFit/>
          </a:bodyPr>
          <a:lstStyle/>
          <a:p>
            <a:pPr marL="12700" algn="just">
              <a:lnSpc>
                <a:spcPct val="100000"/>
              </a:lnSpc>
              <a:spcBef>
                <a:spcPts val="100"/>
              </a:spcBef>
            </a:pPr>
            <a:r>
              <a:rPr lang="ja-JP" altLang="en-US" sz="550" spc="20" dirty="0">
                <a:latin typeface="BIZ UDPゴシック" panose="020B0400000000000000" pitchFamily="50" charset="-128"/>
                <a:ea typeface="BIZ UDPゴシック" panose="020B0400000000000000" pitchFamily="50" charset="-128"/>
                <a:cs typeface="Yu Gothic UI Light"/>
              </a:rPr>
              <a:t>最適プロペラの設計と検証（数学的な新しい設計理論の提案）</a:t>
            </a:r>
            <a:endParaRPr lang="en-US" altLang="ja-JP" sz="550" spc="20" dirty="0">
              <a:latin typeface="BIZ UDPゴシック" panose="020B0400000000000000" pitchFamily="50" charset="-128"/>
              <a:ea typeface="BIZ UDPゴシック" panose="020B0400000000000000" pitchFamily="50" charset="-128"/>
              <a:cs typeface="Yu Gothic UI Light"/>
            </a:endParaRPr>
          </a:p>
        </p:txBody>
      </p:sp>
      <p:sp>
        <p:nvSpPr>
          <p:cNvPr id="13" name="object 13"/>
          <p:cNvSpPr/>
          <p:nvPr/>
        </p:nvSpPr>
        <p:spPr>
          <a:xfrm>
            <a:off x="4185513" y="7802115"/>
            <a:ext cx="68129" cy="68147"/>
          </a:xfrm>
          <a:prstGeom prst="rect">
            <a:avLst/>
          </a:prstGeom>
          <a:blipFill>
            <a:blip r:embed="rId2" cstate="print"/>
            <a:stretch>
              <a:fillRect/>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21" name="object 21"/>
          <p:cNvSpPr txBox="1"/>
          <p:nvPr/>
        </p:nvSpPr>
        <p:spPr>
          <a:xfrm>
            <a:off x="915714" y="9882630"/>
            <a:ext cx="2886239" cy="184025"/>
          </a:xfrm>
          <a:prstGeom prst="rect">
            <a:avLst/>
          </a:prstGeom>
        </p:spPr>
        <p:txBody>
          <a:bodyPr vert="horz" wrap="square" lIns="0" tIns="17145" rIns="0" bIns="0" rtlCol="0">
            <a:spAutoFit/>
          </a:bodyPr>
          <a:lstStyle/>
          <a:p>
            <a:pPr marL="12700" marR="5080" algn="just">
              <a:lnSpc>
                <a:spcPts val="640"/>
              </a:lnSpc>
              <a:spcBef>
                <a:spcPts val="135"/>
              </a:spcBef>
            </a:pPr>
            <a:r>
              <a:rPr lang="ja-JP" altLang="en-US" sz="550" b="0" spc="20" dirty="0">
                <a:latin typeface="BIZ UDPゴシック" panose="020B0400000000000000" pitchFamily="50" charset="-128"/>
                <a:ea typeface="BIZ UDPゴシック" panose="020B0400000000000000" pitchFamily="50" charset="-128"/>
                <a:cs typeface="Yu Gothic UI Light"/>
              </a:rPr>
              <a:t>小型航空機の運航安全に向けた</a:t>
            </a:r>
            <a:r>
              <a:rPr lang="en-US" altLang="ja-JP" sz="550" b="0" spc="20" dirty="0">
                <a:latin typeface="BIZ UDPゴシック" panose="020B0400000000000000" pitchFamily="50" charset="-128"/>
                <a:ea typeface="BIZ UDPゴシック" panose="020B0400000000000000" pitchFamily="50" charset="-128"/>
                <a:cs typeface="Yu Gothic UI Light"/>
              </a:rPr>
              <a:t>HMD</a:t>
            </a:r>
            <a:r>
              <a:rPr lang="ja-JP" altLang="en-US" sz="550" b="0" spc="20" dirty="0">
                <a:latin typeface="BIZ UDPゴシック" panose="020B0400000000000000" pitchFamily="50" charset="-128"/>
                <a:ea typeface="BIZ UDPゴシック" panose="020B0400000000000000" pitchFamily="50" charset="-128"/>
                <a:cs typeface="Yu Gothic UI Light"/>
              </a:rPr>
              <a:t>システム </a:t>
            </a:r>
          </a:p>
          <a:p>
            <a:pPr marL="12700" marR="5080" algn="just">
              <a:lnSpc>
                <a:spcPts val="640"/>
              </a:lnSpc>
              <a:spcBef>
                <a:spcPts val="135"/>
              </a:spcBef>
            </a:pPr>
            <a:r>
              <a:rPr sz="550" b="0" spc="10" dirty="0">
                <a:latin typeface="BIZ UDPゴシック" panose="020B0400000000000000" pitchFamily="50" charset="-128"/>
                <a:ea typeface="BIZ UDPゴシック" panose="020B0400000000000000" pitchFamily="50" charset="-128"/>
                <a:cs typeface="Yu Gothic UI Light"/>
              </a:rPr>
              <a:t>HMD </a:t>
            </a:r>
            <a:r>
              <a:rPr sz="550" b="0" spc="15" dirty="0">
                <a:latin typeface="BIZ UDPゴシック" panose="020B0400000000000000" pitchFamily="50" charset="-128"/>
                <a:ea typeface="BIZ UDPゴシック" panose="020B0400000000000000" pitchFamily="50" charset="-128"/>
                <a:cs typeface="Yu Gothic UI Light"/>
              </a:rPr>
              <a:t>system </a:t>
            </a:r>
            <a:r>
              <a:rPr sz="550" b="0" spc="10" dirty="0">
                <a:latin typeface="BIZ UDPゴシック" panose="020B0400000000000000" pitchFamily="50" charset="-128"/>
                <a:ea typeface="BIZ UDPゴシック" panose="020B0400000000000000" pitchFamily="50" charset="-128"/>
                <a:cs typeface="Yu Gothic UI Light"/>
              </a:rPr>
              <a:t>for </a:t>
            </a:r>
            <a:r>
              <a:rPr sz="550" b="0" spc="15" dirty="0">
                <a:latin typeface="BIZ UDPゴシック" panose="020B0400000000000000" pitchFamily="50" charset="-128"/>
                <a:ea typeface="BIZ UDPゴシック" panose="020B0400000000000000" pitchFamily="50" charset="-128"/>
                <a:cs typeface="Yu Gothic UI Light"/>
              </a:rPr>
              <a:t>general aviation</a:t>
            </a:r>
            <a:r>
              <a:rPr sz="550" b="0" spc="145" dirty="0">
                <a:latin typeface="BIZ UDPゴシック" panose="020B0400000000000000" pitchFamily="50" charset="-128"/>
                <a:ea typeface="BIZ UDPゴシック" panose="020B0400000000000000" pitchFamily="50" charset="-128"/>
                <a:cs typeface="Yu Gothic UI Light"/>
              </a:rPr>
              <a:t> </a:t>
            </a:r>
            <a:r>
              <a:rPr sz="550" b="0" spc="20" dirty="0">
                <a:latin typeface="BIZ UDPゴシック" panose="020B0400000000000000" pitchFamily="50" charset="-128"/>
                <a:ea typeface="BIZ UDPゴシック" panose="020B0400000000000000" pitchFamily="50" charset="-128"/>
                <a:cs typeface="Yu Gothic UI Light"/>
              </a:rPr>
              <a:t>safety</a:t>
            </a:r>
            <a:endParaRPr sz="550" dirty="0">
              <a:latin typeface="BIZ UDPゴシック" panose="020B0400000000000000" pitchFamily="50" charset="-128"/>
              <a:ea typeface="BIZ UDPゴシック" panose="020B0400000000000000" pitchFamily="50" charset="-128"/>
              <a:cs typeface="Yu Gothic UI Light"/>
            </a:endParaRPr>
          </a:p>
        </p:txBody>
      </p:sp>
      <p:sp>
        <p:nvSpPr>
          <p:cNvPr id="22" name="object 22"/>
          <p:cNvSpPr/>
          <p:nvPr/>
        </p:nvSpPr>
        <p:spPr>
          <a:xfrm>
            <a:off x="870553" y="7745632"/>
            <a:ext cx="68129" cy="68147"/>
          </a:xfrm>
          <a:prstGeom prst="rect">
            <a:avLst/>
          </a:prstGeom>
          <a:blipFill>
            <a:blip r:embed="rId3" cstate="print"/>
            <a:stretch>
              <a:fillRect/>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23" name="object 23"/>
          <p:cNvSpPr txBox="1"/>
          <p:nvPr/>
        </p:nvSpPr>
        <p:spPr>
          <a:xfrm>
            <a:off x="4185259" y="9898329"/>
            <a:ext cx="2810556" cy="192360"/>
          </a:xfrm>
          <a:prstGeom prst="rect">
            <a:avLst/>
          </a:prstGeom>
        </p:spPr>
        <p:txBody>
          <a:bodyPr vert="horz" wrap="square" lIns="0" tIns="12700" rIns="0" bIns="0" rtlCol="0">
            <a:spAutoFit/>
          </a:bodyPr>
          <a:lstStyle/>
          <a:p>
            <a:pPr marL="12700" algn="just">
              <a:lnSpc>
                <a:spcPts val="650"/>
              </a:lnSpc>
              <a:spcBef>
                <a:spcPts val="100"/>
              </a:spcBef>
            </a:pPr>
            <a:r>
              <a:rPr sz="550" b="0" spc="20" dirty="0">
                <a:solidFill>
                  <a:srgbClr val="3F3B3A"/>
                </a:solidFill>
                <a:latin typeface="BIZ UDPゴシック" panose="020B0400000000000000" pitchFamily="50" charset="-128"/>
                <a:ea typeface="BIZ UDPゴシック" panose="020B0400000000000000" pitchFamily="50" charset="-128"/>
                <a:cs typeface="Yu Gothic UI Light"/>
              </a:rPr>
              <a:t>ミリ波レーダを用いた航空機運用イメージ</a:t>
            </a:r>
            <a:endParaRPr sz="550" dirty="0">
              <a:latin typeface="BIZ UDPゴシック" panose="020B0400000000000000" pitchFamily="50" charset="-128"/>
              <a:ea typeface="BIZ UDPゴシック" panose="020B0400000000000000" pitchFamily="50" charset="-128"/>
              <a:cs typeface="Yu Gothic UI Light"/>
            </a:endParaRPr>
          </a:p>
          <a:p>
            <a:pPr marL="12700" algn="just">
              <a:lnSpc>
                <a:spcPts val="650"/>
              </a:lnSpc>
            </a:pPr>
            <a:r>
              <a:rPr sz="550" b="0" spc="15" dirty="0">
                <a:solidFill>
                  <a:srgbClr val="3F3B3A"/>
                </a:solidFill>
                <a:latin typeface="BIZ UDPゴシック" panose="020B0400000000000000" pitchFamily="50" charset="-128"/>
                <a:ea typeface="BIZ UDPゴシック" panose="020B0400000000000000" pitchFamily="50" charset="-128"/>
                <a:cs typeface="Yu Gothic UI Light"/>
              </a:rPr>
              <a:t>Image </a:t>
            </a:r>
            <a:r>
              <a:rPr sz="550" b="0" spc="10" dirty="0">
                <a:solidFill>
                  <a:srgbClr val="3F3B3A"/>
                </a:solidFill>
                <a:latin typeface="BIZ UDPゴシック" panose="020B0400000000000000" pitchFamily="50" charset="-128"/>
                <a:ea typeface="BIZ UDPゴシック" panose="020B0400000000000000" pitchFamily="50" charset="-128"/>
                <a:cs typeface="Yu Gothic UI Light"/>
              </a:rPr>
              <a:t>of of </a:t>
            </a:r>
            <a:r>
              <a:rPr sz="550" b="0" spc="15" dirty="0">
                <a:solidFill>
                  <a:srgbClr val="3F3B3A"/>
                </a:solidFill>
                <a:latin typeface="BIZ UDPゴシック" panose="020B0400000000000000" pitchFamily="50" charset="-128"/>
                <a:ea typeface="BIZ UDPゴシック" panose="020B0400000000000000" pitchFamily="50" charset="-128"/>
                <a:cs typeface="Yu Gothic UI Light"/>
              </a:rPr>
              <a:t>aircraft operation using Millimeter-wave</a:t>
            </a:r>
            <a:r>
              <a:rPr sz="550" b="0" spc="65" dirty="0">
                <a:solidFill>
                  <a:srgbClr val="3F3B3A"/>
                </a:solidFill>
                <a:latin typeface="BIZ UDPゴシック" panose="020B0400000000000000" pitchFamily="50" charset="-128"/>
                <a:ea typeface="BIZ UDPゴシック" panose="020B0400000000000000" pitchFamily="50" charset="-128"/>
                <a:cs typeface="Yu Gothic UI Light"/>
              </a:rPr>
              <a:t> </a:t>
            </a:r>
            <a:r>
              <a:rPr sz="550" b="0" spc="20" dirty="0">
                <a:solidFill>
                  <a:srgbClr val="3F3B3A"/>
                </a:solidFill>
                <a:latin typeface="BIZ UDPゴシック" panose="020B0400000000000000" pitchFamily="50" charset="-128"/>
                <a:ea typeface="BIZ UDPゴシック" panose="020B0400000000000000" pitchFamily="50" charset="-128"/>
                <a:cs typeface="Yu Gothic UI Light"/>
              </a:rPr>
              <a:t>radar</a:t>
            </a:r>
            <a:endParaRPr sz="550" dirty="0">
              <a:latin typeface="BIZ UDPゴシック" panose="020B0400000000000000" pitchFamily="50" charset="-128"/>
              <a:ea typeface="BIZ UDPゴシック" panose="020B0400000000000000" pitchFamily="50" charset="-128"/>
              <a:cs typeface="Yu Gothic UI Light"/>
            </a:endParaRPr>
          </a:p>
        </p:txBody>
      </p:sp>
      <p:sp>
        <p:nvSpPr>
          <p:cNvPr id="24" name="object 24"/>
          <p:cNvSpPr/>
          <p:nvPr/>
        </p:nvSpPr>
        <p:spPr>
          <a:xfrm>
            <a:off x="721965" y="672394"/>
            <a:ext cx="240029" cy="227965"/>
          </a:xfrm>
          <a:custGeom>
            <a:avLst/>
            <a:gdLst/>
            <a:ahLst/>
            <a:cxnLst/>
            <a:rect l="l" t="t" r="r" b="b"/>
            <a:pathLst>
              <a:path w="240030" h="227965">
                <a:moveTo>
                  <a:pt x="119773" y="0"/>
                </a:moveTo>
                <a:lnTo>
                  <a:pt x="0" y="87020"/>
                </a:lnTo>
                <a:lnTo>
                  <a:pt x="45758" y="227812"/>
                </a:lnTo>
                <a:lnTo>
                  <a:pt x="193789" y="227812"/>
                </a:lnTo>
                <a:lnTo>
                  <a:pt x="239547" y="87020"/>
                </a:lnTo>
                <a:lnTo>
                  <a:pt x="119773" y="0"/>
                </a:lnTo>
                <a:close/>
              </a:path>
            </a:pathLst>
          </a:custGeom>
          <a:solidFill>
            <a:srgbClr val="B0B8D6"/>
          </a:solid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25" name="object 25"/>
          <p:cNvSpPr/>
          <p:nvPr/>
        </p:nvSpPr>
        <p:spPr>
          <a:xfrm>
            <a:off x="915714" y="759439"/>
            <a:ext cx="240029" cy="227965"/>
          </a:xfrm>
          <a:custGeom>
            <a:avLst/>
            <a:gdLst/>
            <a:ahLst/>
            <a:cxnLst/>
            <a:rect l="l" t="t" r="r" b="b"/>
            <a:pathLst>
              <a:path w="240030" h="227965">
                <a:moveTo>
                  <a:pt x="193789" y="0"/>
                </a:moveTo>
                <a:lnTo>
                  <a:pt x="45758" y="0"/>
                </a:lnTo>
                <a:lnTo>
                  <a:pt x="0" y="140792"/>
                </a:lnTo>
                <a:lnTo>
                  <a:pt x="119760" y="227812"/>
                </a:lnTo>
                <a:lnTo>
                  <a:pt x="239534" y="140792"/>
                </a:lnTo>
                <a:lnTo>
                  <a:pt x="193789" y="0"/>
                </a:lnTo>
                <a:close/>
              </a:path>
            </a:pathLst>
          </a:custGeom>
          <a:solidFill>
            <a:srgbClr val="B0B8D6"/>
          </a:solid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26" name="object 26"/>
          <p:cNvSpPr/>
          <p:nvPr/>
        </p:nvSpPr>
        <p:spPr>
          <a:xfrm>
            <a:off x="915714" y="759439"/>
            <a:ext cx="240029" cy="227965"/>
          </a:xfrm>
          <a:custGeom>
            <a:avLst/>
            <a:gdLst/>
            <a:ahLst/>
            <a:cxnLst/>
            <a:rect l="l" t="t" r="r" b="b"/>
            <a:pathLst>
              <a:path w="240030" h="227965">
                <a:moveTo>
                  <a:pt x="45758" y="0"/>
                </a:moveTo>
                <a:lnTo>
                  <a:pt x="0" y="140792"/>
                </a:lnTo>
                <a:lnTo>
                  <a:pt x="119760" y="227812"/>
                </a:lnTo>
                <a:lnTo>
                  <a:pt x="239534" y="140792"/>
                </a:lnTo>
                <a:lnTo>
                  <a:pt x="193789" y="0"/>
                </a:lnTo>
                <a:lnTo>
                  <a:pt x="45758" y="0"/>
                </a:lnTo>
                <a:close/>
              </a:path>
            </a:pathLst>
          </a:custGeom>
          <a:ln w="3175">
            <a:solidFill>
              <a:srgbClr val="FFFFFF"/>
            </a:solidFill>
          </a:ln>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27" name="object 27"/>
          <p:cNvSpPr/>
          <p:nvPr/>
        </p:nvSpPr>
        <p:spPr>
          <a:xfrm>
            <a:off x="1109501" y="672394"/>
            <a:ext cx="240029" cy="227965"/>
          </a:xfrm>
          <a:custGeom>
            <a:avLst/>
            <a:gdLst/>
            <a:ahLst/>
            <a:cxnLst/>
            <a:rect l="l" t="t" r="r" b="b"/>
            <a:pathLst>
              <a:path w="240030" h="227965">
                <a:moveTo>
                  <a:pt x="119760" y="0"/>
                </a:moveTo>
                <a:lnTo>
                  <a:pt x="0" y="87020"/>
                </a:lnTo>
                <a:lnTo>
                  <a:pt x="45758" y="227812"/>
                </a:lnTo>
                <a:lnTo>
                  <a:pt x="193789" y="227812"/>
                </a:lnTo>
                <a:lnTo>
                  <a:pt x="239534" y="87020"/>
                </a:lnTo>
                <a:lnTo>
                  <a:pt x="119760" y="0"/>
                </a:lnTo>
                <a:close/>
              </a:path>
            </a:pathLst>
          </a:custGeom>
          <a:solidFill>
            <a:srgbClr val="B0B8D6"/>
          </a:solid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28" name="object 28"/>
          <p:cNvSpPr/>
          <p:nvPr/>
        </p:nvSpPr>
        <p:spPr>
          <a:xfrm>
            <a:off x="1109501" y="672394"/>
            <a:ext cx="240029" cy="227965"/>
          </a:xfrm>
          <a:custGeom>
            <a:avLst/>
            <a:gdLst/>
            <a:ahLst/>
            <a:cxnLst/>
            <a:rect l="l" t="t" r="r" b="b"/>
            <a:pathLst>
              <a:path w="240030" h="227965">
                <a:moveTo>
                  <a:pt x="45758" y="227812"/>
                </a:moveTo>
                <a:lnTo>
                  <a:pt x="0" y="87020"/>
                </a:lnTo>
                <a:lnTo>
                  <a:pt x="119760" y="0"/>
                </a:lnTo>
                <a:lnTo>
                  <a:pt x="239534" y="87020"/>
                </a:lnTo>
                <a:lnTo>
                  <a:pt x="193789" y="227812"/>
                </a:lnTo>
                <a:lnTo>
                  <a:pt x="45758" y="227812"/>
                </a:lnTo>
                <a:close/>
              </a:path>
            </a:pathLst>
          </a:custGeom>
          <a:ln w="3175">
            <a:solidFill>
              <a:srgbClr val="FFFFFF"/>
            </a:solidFill>
          </a:ln>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29" name="object 29"/>
          <p:cNvSpPr/>
          <p:nvPr/>
        </p:nvSpPr>
        <p:spPr>
          <a:xfrm>
            <a:off x="1303249" y="759439"/>
            <a:ext cx="240029" cy="227965"/>
          </a:xfrm>
          <a:custGeom>
            <a:avLst/>
            <a:gdLst/>
            <a:ahLst/>
            <a:cxnLst/>
            <a:rect l="l" t="t" r="r" b="b"/>
            <a:pathLst>
              <a:path w="240030" h="227965">
                <a:moveTo>
                  <a:pt x="193789" y="0"/>
                </a:moveTo>
                <a:lnTo>
                  <a:pt x="45758" y="0"/>
                </a:lnTo>
                <a:lnTo>
                  <a:pt x="0" y="140792"/>
                </a:lnTo>
                <a:lnTo>
                  <a:pt x="119773" y="227812"/>
                </a:lnTo>
                <a:lnTo>
                  <a:pt x="239534" y="140792"/>
                </a:lnTo>
                <a:lnTo>
                  <a:pt x="193789" y="0"/>
                </a:lnTo>
                <a:close/>
              </a:path>
            </a:pathLst>
          </a:custGeom>
          <a:solidFill>
            <a:srgbClr val="B0B8D6"/>
          </a:solid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30" name="object 30"/>
          <p:cNvSpPr/>
          <p:nvPr/>
        </p:nvSpPr>
        <p:spPr>
          <a:xfrm>
            <a:off x="1303249" y="759439"/>
            <a:ext cx="240029" cy="227965"/>
          </a:xfrm>
          <a:custGeom>
            <a:avLst/>
            <a:gdLst/>
            <a:ahLst/>
            <a:cxnLst/>
            <a:rect l="l" t="t" r="r" b="b"/>
            <a:pathLst>
              <a:path w="240030" h="227965">
                <a:moveTo>
                  <a:pt x="45758" y="0"/>
                </a:moveTo>
                <a:lnTo>
                  <a:pt x="0" y="140792"/>
                </a:lnTo>
                <a:lnTo>
                  <a:pt x="119773" y="227812"/>
                </a:lnTo>
                <a:lnTo>
                  <a:pt x="239534" y="140792"/>
                </a:lnTo>
                <a:lnTo>
                  <a:pt x="193789" y="0"/>
                </a:lnTo>
                <a:lnTo>
                  <a:pt x="45758" y="0"/>
                </a:lnTo>
                <a:close/>
              </a:path>
            </a:pathLst>
          </a:custGeom>
          <a:ln w="3175">
            <a:solidFill>
              <a:srgbClr val="FFFFFF"/>
            </a:solidFill>
          </a:ln>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31" name="object 31"/>
          <p:cNvSpPr/>
          <p:nvPr/>
        </p:nvSpPr>
        <p:spPr>
          <a:xfrm>
            <a:off x="6600759" y="672394"/>
            <a:ext cx="240029" cy="227965"/>
          </a:xfrm>
          <a:custGeom>
            <a:avLst/>
            <a:gdLst/>
            <a:ahLst/>
            <a:cxnLst/>
            <a:rect l="l" t="t" r="r" b="b"/>
            <a:pathLst>
              <a:path w="240029" h="227965">
                <a:moveTo>
                  <a:pt x="119773" y="0"/>
                </a:moveTo>
                <a:lnTo>
                  <a:pt x="0" y="87020"/>
                </a:lnTo>
                <a:lnTo>
                  <a:pt x="45758" y="227812"/>
                </a:lnTo>
                <a:lnTo>
                  <a:pt x="193801" y="227812"/>
                </a:lnTo>
                <a:lnTo>
                  <a:pt x="239534" y="87020"/>
                </a:lnTo>
                <a:lnTo>
                  <a:pt x="119773" y="0"/>
                </a:lnTo>
                <a:close/>
              </a:path>
            </a:pathLst>
          </a:custGeom>
          <a:solidFill>
            <a:srgbClr val="B0B8D6"/>
          </a:solid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32" name="object 32"/>
          <p:cNvSpPr/>
          <p:nvPr/>
        </p:nvSpPr>
        <p:spPr>
          <a:xfrm>
            <a:off x="6407034" y="759439"/>
            <a:ext cx="240029" cy="227965"/>
          </a:xfrm>
          <a:custGeom>
            <a:avLst/>
            <a:gdLst/>
            <a:ahLst/>
            <a:cxnLst/>
            <a:rect l="l" t="t" r="r" b="b"/>
            <a:pathLst>
              <a:path w="240029" h="227965">
                <a:moveTo>
                  <a:pt x="193763" y="0"/>
                </a:moveTo>
                <a:lnTo>
                  <a:pt x="45732" y="0"/>
                </a:lnTo>
                <a:lnTo>
                  <a:pt x="0" y="140792"/>
                </a:lnTo>
                <a:lnTo>
                  <a:pt x="119748" y="227812"/>
                </a:lnTo>
                <a:lnTo>
                  <a:pt x="239522" y="140792"/>
                </a:lnTo>
                <a:lnTo>
                  <a:pt x="193763" y="0"/>
                </a:lnTo>
                <a:close/>
              </a:path>
            </a:pathLst>
          </a:custGeom>
          <a:solidFill>
            <a:srgbClr val="B0B8D6"/>
          </a:solid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33" name="object 33"/>
          <p:cNvSpPr/>
          <p:nvPr/>
        </p:nvSpPr>
        <p:spPr>
          <a:xfrm>
            <a:off x="6407034" y="759439"/>
            <a:ext cx="240029" cy="227965"/>
          </a:xfrm>
          <a:custGeom>
            <a:avLst/>
            <a:gdLst/>
            <a:ahLst/>
            <a:cxnLst/>
            <a:rect l="l" t="t" r="r" b="b"/>
            <a:pathLst>
              <a:path w="240029" h="227965">
                <a:moveTo>
                  <a:pt x="193763" y="0"/>
                </a:moveTo>
                <a:lnTo>
                  <a:pt x="239522" y="140792"/>
                </a:lnTo>
                <a:lnTo>
                  <a:pt x="119748" y="227812"/>
                </a:lnTo>
                <a:lnTo>
                  <a:pt x="0" y="140792"/>
                </a:lnTo>
                <a:lnTo>
                  <a:pt x="45732" y="0"/>
                </a:lnTo>
                <a:lnTo>
                  <a:pt x="193763" y="0"/>
                </a:lnTo>
                <a:close/>
              </a:path>
            </a:pathLst>
          </a:custGeom>
          <a:ln w="3175">
            <a:solidFill>
              <a:srgbClr val="FFFFFF"/>
            </a:solidFill>
          </a:ln>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34" name="object 34"/>
          <p:cNvSpPr/>
          <p:nvPr/>
        </p:nvSpPr>
        <p:spPr>
          <a:xfrm>
            <a:off x="6213225" y="672394"/>
            <a:ext cx="240029" cy="227965"/>
          </a:xfrm>
          <a:custGeom>
            <a:avLst/>
            <a:gdLst/>
            <a:ahLst/>
            <a:cxnLst/>
            <a:rect l="l" t="t" r="r" b="b"/>
            <a:pathLst>
              <a:path w="240029" h="227965">
                <a:moveTo>
                  <a:pt x="119786" y="0"/>
                </a:moveTo>
                <a:lnTo>
                  <a:pt x="0" y="87020"/>
                </a:lnTo>
                <a:lnTo>
                  <a:pt x="45758" y="227812"/>
                </a:lnTo>
                <a:lnTo>
                  <a:pt x="193789" y="227812"/>
                </a:lnTo>
                <a:lnTo>
                  <a:pt x="239547" y="87020"/>
                </a:lnTo>
                <a:lnTo>
                  <a:pt x="119786" y="0"/>
                </a:lnTo>
                <a:close/>
              </a:path>
            </a:pathLst>
          </a:custGeom>
          <a:solidFill>
            <a:srgbClr val="B0B8D6"/>
          </a:solid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35" name="object 35"/>
          <p:cNvSpPr/>
          <p:nvPr/>
        </p:nvSpPr>
        <p:spPr>
          <a:xfrm>
            <a:off x="6213225" y="672394"/>
            <a:ext cx="240029" cy="227965"/>
          </a:xfrm>
          <a:custGeom>
            <a:avLst/>
            <a:gdLst/>
            <a:ahLst/>
            <a:cxnLst/>
            <a:rect l="l" t="t" r="r" b="b"/>
            <a:pathLst>
              <a:path w="240029" h="227965">
                <a:moveTo>
                  <a:pt x="193789" y="227812"/>
                </a:moveTo>
                <a:lnTo>
                  <a:pt x="239547" y="87020"/>
                </a:lnTo>
                <a:lnTo>
                  <a:pt x="119786" y="0"/>
                </a:lnTo>
                <a:lnTo>
                  <a:pt x="0" y="87020"/>
                </a:lnTo>
                <a:lnTo>
                  <a:pt x="45758" y="227812"/>
                </a:lnTo>
                <a:lnTo>
                  <a:pt x="193789" y="227812"/>
                </a:lnTo>
                <a:close/>
              </a:path>
            </a:pathLst>
          </a:custGeom>
          <a:ln w="3175">
            <a:solidFill>
              <a:srgbClr val="FFFFFF"/>
            </a:solidFill>
          </a:ln>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36" name="object 36"/>
          <p:cNvSpPr/>
          <p:nvPr/>
        </p:nvSpPr>
        <p:spPr>
          <a:xfrm>
            <a:off x="6019498" y="759439"/>
            <a:ext cx="240029" cy="227965"/>
          </a:xfrm>
          <a:custGeom>
            <a:avLst/>
            <a:gdLst/>
            <a:ahLst/>
            <a:cxnLst/>
            <a:rect l="l" t="t" r="r" b="b"/>
            <a:pathLst>
              <a:path w="240029" h="227965">
                <a:moveTo>
                  <a:pt x="193776" y="0"/>
                </a:moveTo>
                <a:lnTo>
                  <a:pt x="45732" y="0"/>
                </a:lnTo>
                <a:lnTo>
                  <a:pt x="0" y="140792"/>
                </a:lnTo>
                <a:lnTo>
                  <a:pt x="119748" y="227812"/>
                </a:lnTo>
                <a:lnTo>
                  <a:pt x="239509" y="140792"/>
                </a:lnTo>
                <a:lnTo>
                  <a:pt x="193776" y="0"/>
                </a:lnTo>
                <a:close/>
              </a:path>
            </a:pathLst>
          </a:custGeom>
          <a:solidFill>
            <a:srgbClr val="B0B8D6"/>
          </a:solid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37" name="object 37"/>
          <p:cNvSpPr/>
          <p:nvPr/>
        </p:nvSpPr>
        <p:spPr>
          <a:xfrm>
            <a:off x="6019498" y="759439"/>
            <a:ext cx="240029" cy="227965"/>
          </a:xfrm>
          <a:custGeom>
            <a:avLst/>
            <a:gdLst/>
            <a:ahLst/>
            <a:cxnLst/>
            <a:rect l="l" t="t" r="r" b="b"/>
            <a:pathLst>
              <a:path w="240029" h="227965">
                <a:moveTo>
                  <a:pt x="193776" y="0"/>
                </a:moveTo>
                <a:lnTo>
                  <a:pt x="239509" y="140792"/>
                </a:lnTo>
                <a:lnTo>
                  <a:pt x="119748" y="227812"/>
                </a:lnTo>
                <a:lnTo>
                  <a:pt x="0" y="140792"/>
                </a:lnTo>
                <a:lnTo>
                  <a:pt x="45732" y="0"/>
                </a:lnTo>
                <a:lnTo>
                  <a:pt x="193776" y="0"/>
                </a:lnTo>
                <a:close/>
              </a:path>
            </a:pathLst>
          </a:custGeom>
          <a:ln w="3175">
            <a:solidFill>
              <a:srgbClr val="FFFFFF"/>
            </a:solidFill>
          </a:ln>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38" name="object 38"/>
          <p:cNvSpPr/>
          <p:nvPr/>
        </p:nvSpPr>
        <p:spPr>
          <a:xfrm>
            <a:off x="720332" y="4141329"/>
            <a:ext cx="1000061" cy="1256566"/>
          </a:xfrm>
          <a:prstGeom prst="rect">
            <a:avLst/>
          </a:prstGeom>
          <a:blipFill>
            <a:blip r:embed="rId4" cstate="print"/>
            <a:stretch>
              <a:fillRect/>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39" name="object 39"/>
          <p:cNvSpPr/>
          <p:nvPr/>
        </p:nvSpPr>
        <p:spPr>
          <a:xfrm>
            <a:off x="4057436" y="9937788"/>
            <a:ext cx="68129" cy="68147"/>
          </a:xfrm>
          <a:prstGeom prst="rect">
            <a:avLst/>
          </a:prstGeom>
          <a:blipFill>
            <a:blip r:embed="rId5" cstate="print"/>
            <a:stretch>
              <a:fillRect/>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40" name="object 40"/>
          <p:cNvSpPr txBox="1"/>
          <p:nvPr/>
        </p:nvSpPr>
        <p:spPr>
          <a:xfrm>
            <a:off x="957290" y="7727858"/>
            <a:ext cx="2406597" cy="90281"/>
          </a:xfrm>
          <a:prstGeom prst="rect">
            <a:avLst/>
          </a:prstGeom>
        </p:spPr>
        <p:txBody>
          <a:bodyPr vert="horz" wrap="square" lIns="0" tIns="12700" rIns="0" bIns="0" rtlCol="0">
            <a:spAutoFit/>
          </a:bodyPr>
          <a:lstStyle/>
          <a:p>
            <a:pPr marL="12700" algn="just">
              <a:lnSpc>
                <a:spcPts val="650"/>
              </a:lnSpc>
              <a:spcBef>
                <a:spcPts val="100"/>
              </a:spcBef>
            </a:pPr>
            <a:r>
              <a:rPr lang="ja-JP" altLang="en-US" sz="550" spc="20" dirty="0">
                <a:solidFill>
                  <a:srgbClr val="3F3B3A"/>
                </a:solidFill>
                <a:latin typeface="BIZ UDPゴシック" panose="020B0400000000000000" pitchFamily="50" charset="-128"/>
                <a:ea typeface="BIZ UDPゴシック" panose="020B0400000000000000" pitchFamily="50" charset="-128"/>
                <a:cs typeface="Yu Gothic UI Light"/>
              </a:rPr>
              <a:t>環境試験技術（試験設備及び試験手順）の確立とその提案・採択</a:t>
            </a:r>
            <a:endParaRPr sz="550" dirty="0">
              <a:latin typeface="BIZ UDPゴシック" panose="020B0400000000000000" pitchFamily="50" charset="-128"/>
              <a:ea typeface="BIZ UDPゴシック" panose="020B0400000000000000" pitchFamily="50" charset="-128"/>
              <a:cs typeface="Yu Gothic UI Light"/>
            </a:endParaRPr>
          </a:p>
        </p:txBody>
      </p:sp>
      <p:sp>
        <p:nvSpPr>
          <p:cNvPr id="41" name="object 41"/>
          <p:cNvSpPr/>
          <p:nvPr/>
        </p:nvSpPr>
        <p:spPr>
          <a:xfrm>
            <a:off x="823916" y="9909913"/>
            <a:ext cx="68129" cy="68147"/>
          </a:xfrm>
          <a:prstGeom prst="rect">
            <a:avLst/>
          </a:prstGeom>
          <a:blipFill>
            <a:blip r:embed="rId2" cstate="print"/>
            <a:stretch>
              <a:fillRect/>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46" name="object 46"/>
          <p:cNvSpPr/>
          <p:nvPr/>
        </p:nvSpPr>
        <p:spPr>
          <a:xfrm>
            <a:off x="3268108" y="7779320"/>
            <a:ext cx="246049" cy="159587"/>
          </a:xfrm>
          <a:prstGeom prst="rect">
            <a:avLst/>
          </a:prstGeom>
          <a:blipFill>
            <a:blip r:embed="rId6" cstate="print"/>
            <a:stretch>
              <a:fillRect/>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47" name="object 77"/>
          <p:cNvSpPr txBox="1"/>
          <p:nvPr/>
        </p:nvSpPr>
        <p:spPr>
          <a:xfrm>
            <a:off x="2101850" y="10140637"/>
            <a:ext cx="3429000" cy="383438"/>
          </a:xfrm>
          <a:prstGeom prst="rect">
            <a:avLst/>
          </a:prstGeom>
        </p:spPr>
        <p:txBody>
          <a:bodyPr vert="horz" wrap="square" lIns="0" tIns="39370" rIns="0" bIns="0" rtlCol="0">
            <a:spAutoFit/>
          </a:bodyPr>
          <a:lstStyle/>
          <a:p>
            <a:pPr algn="ctr">
              <a:lnSpc>
                <a:spcPct val="100000"/>
              </a:lnSpc>
              <a:spcBef>
                <a:spcPts val="310"/>
              </a:spcBef>
            </a:pPr>
            <a:r>
              <a:rPr sz="600" b="0" spc="30" dirty="0">
                <a:latin typeface="BIZ UDPゴシック" panose="020B0400000000000000" pitchFamily="50" charset="-128"/>
                <a:ea typeface="BIZ UDPゴシック" panose="020B0400000000000000" pitchFamily="50" charset="-128"/>
                <a:cs typeface="Yu Gothic UI Light"/>
              </a:rPr>
              <a:t>研究者の詳細情</a:t>
            </a:r>
            <a:r>
              <a:rPr sz="600" b="0" spc="-120" dirty="0">
                <a:latin typeface="BIZ UDPゴシック" panose="020B0400000000000000" pitchFamily="50" charset="-128"/>
                <a:ea typeface="BIZ UDPゴシック" panose="020B0400000000000000" pitchFamily="50" charset="-128"/>
                <a:cs typeface="Yu Gothic UI Light"/>
              </a:rPr>
              <a:t>報・</a:t>
            </a:r>
            <a:r>
              <a:rPr sz="600" b="0" spc="30" dirty="0">
                <a:latin typeface="BIZ UDPゴシック" panose="020B0400000000000000" pitchFamily="50" charset="-128"/>
                <a:ea typeface="BIZ UDPゴシック" panose="020B0400000000000000" pitchFamily="50" charset="-128"/>
                <a:cs typeface="Yu Gothic UI Light"/>
              </a:rPr>
              <a:t>研究成果は信州大学学術オンラインシステ「</a:t>
            </a:r>
            <a:r>
              <a:rPr sz="600" b="0" spc="25" dirty="0">
                <a:latin typeface="BIZ UDPゴシック" panose="020B0400000000000000" pitchFamily="50" charset="-128"/>
                <a:ea typeface="BIZ UDPゴシック" panose="020B0400000000000000" pitchFamily="50" charset="-128"/>
                <a:cs typeface="Yu Gothic UI Light"/>
              </a:rPr>
              <a:t>SOAR</a:t>
            </a:r>
            <a:r>
              <a:rPr sz="600" b="0" spc="30" dirty="0">
                <a:latin typeface="BIZ UDPゴシック" panose="020B0400000000000000" pitchFamily="50" charset="-128"/>
                <a:ea typeface="BIZ UDPゴシック" panose="020B0400000000000000" pitchFamily="50" charset="-128"/>
                <a:cs typeface="Yu Gothic UI Light"/>
              </a:rPr>
              <a:t>」で</a:t>
            </a:r>
            <a:r>
              <a:rPr sz="600" b="0" spc="25" dirty="0">
                <a:latin typeface="BIZ UDPゴシック" panose="020B0400000000000000" pitchFamily="50" charset="-128"/>
                <a:ea typeface="BIZ UDPゴシック" panose="020B0400000000000000" pitchFamily="50" charset="-128"/>
                <a:cs typeface="Yu Gothic UI Light"/>
              </a:rPr>
              <a:t>もご覧いただけます。</a:t>
            </a:r>
            <a:endParaRPr sz="600" dirty="0">
              <a:latin typeface="BIZ UDPゴシック" panose="020B0400000000000000" pitchFamily="50" charset="-128"/>
              <a:ea typeface="BIZ UDPゴシック" panose="020B0400000000000000" pitchFamily="50" charset="-128"/>
              <a:cs typeface="Yu Gothic UI Light"/>
            </a:endParaRPr>
          </a:p>
          <a:p>
            <a:pPr algn="ctr">
              <a:lnSpc>
                <a:spcPct val="100000"/>
              </a:lnSpc>
              <a:spcBef>
                <a:spcPts val="195"/>
              </a:spcBef>
            </a:pPr>
            <a:r>
              <a:rPr sz="550" b="0" spc="15" dirty="0">
                <a:latin typeface="BIZ UDPゴシック" panose="020B0400000000000000" pitchFamily="50" charset="-128"/>
                <a:ea typeface="BIZ UDPゴシック" panose="020B0400000000000000" pitchFamily="50" charset="-128"/>
                <a:cs typeface="Yu Gothic UI Light"/>
              </a:rPr>
              <a:t>For</a:t>
            </a:r>
            <a:r>
              <a:rPr sz="550" b="0" spc="50" dirty="0">
                <a:latin typeface="BIZ UDPゴシック" panose="020B0400000000000000" pitchFamily="50" charset="-128"/>
                <a:ea typeface="BIZ UDPゴシック" panose="020B0400000000000000" pitchFamily="50" charset="-128"/>
                <a:cs typeface="Yu Gothic UI Light"/>
              </a:rPr>
              <a:t> </a:t>
            </a:r>
            <a:r>
              <a:rPr sz="550" b="0" spc="15" dirty="0">
                <a:latin typeface="BIZ UDPゴシック" panose="020B0400000000000000" pitchFamily="50" charset="-128"/>
                <a:ea typeface="BIZ UDPゴシック" panose="020B0400000000000000" pitchFamily="50" charset="-128"/>
                <a:cs typeface="Yu Gothic UI Light"/>
              </a:rPr>
              <a:t>more</a:t>
            </a:r>
            <a:r>
              <a:rPr sz="550" b="0" spc="55" dirty="0">
                <a:latin typeface="BIZ UDPゴシック" panose="020B0400000000000000" pitchFamily="50" charset="-128"/>
                <a:ea typeface="BIZ UDPゴシック" panose="020B0400000000000000" pitchFamily="50" charset="-128"/>
                <a:cs typeface="Yu Gothic UI Light"/>
              </a:rPr>
              <a:t> </a:t>
            </a:r>
            <a:r>
              <a:rPr sz="550" b="0" spc="20" dirty="0">
                <a:latin typeface="BIZ UDPゴシック" panose="020B0400000000000000" pitchFamily="50" charset="-128"/>
                <a:ea typeface="BIZ UDPゴシック" panose="020B0400000000000000" pitchFamily="50" charset="-128"/>
                <a:cs typeface="Yu Gothic UI Light"/>
              </a:rPr>
              <a:t>details,</a:t>
            </a:r>
            <a:r>
              <a:rPr sz="550" b="0" spc="55" dirty="0">
                <a:latin typeface="BIZ UDPゴシック" panose="020B0400000000000000" pitchFamily="50" charset="-128"/>
                <a:ea typeface="BIZ UDPゴシック" panose="020B0400000000000000" pitchFamily="50" charset="-128"/>
                <a:cs typeface="Yu Gothic UI Light"/>
              </a:rPr>
              <a:t> </a:t>
            </a:r>
            <a:r>
              <a:rPr sz="550" b="0" spc="20" dirty="0">
                <a:latin typeface="BIZ UDPゴシック" panose="020B0400000000000000" pitchFamily="50" charset="-128"/>
                <a:ea typeface="BIZ UDPゴシック" panose="020B0400000000000000" pitchFamily="50" charset="-128"/>
                <a:cs typeface="Yu Gothic UI Light"/>
              </a:rPr>
              <a:t>please</a:t>
            </a:r>
            <a:r>
              <a:rPr sz="550" b="0" spc="55" dirty="0">
                <a:latin typeface="BIZ UDPゴシック" panose="020B0400000000000000" pitchFamily="50" charset="-128"/>
                <a:ea typeface="BIZ UDPゴシック" panose="020B0400000000000000" pitchFamily="50" charset="-128"/>
                <a:cs typeface="Yu Gothic UI Light"/>
              </a:rPr>
              <a:t> </a:t>
            </a:r>
            <a:r>
              <a:rPr sz="550" b="0" spc="20" dirty="0">
                <a:latin typeface="BIZ UDPゴシック" panose="020B0400000000000000" pitchFamily="50" charset="-128"/>
                <a:ea typeface="BIZ UDPゴシック" panose="020B0400000000000000" pitchFamily="50" charset="-128"/>
                <a:cs typeface="Yu Gothic UI Light"/>
              </a:rPr>
              <a:t>visit</a:t>
            </a:r>
            <a:r>
              <a:rPr sz="550" b="0" spc="50" dirty="0">
                <a:latin typeface="BIZ UDPゴシック" panose="020B0400000000000000" pitchFamily="50" charset="-128"/>
                <a:ea typeface="BIZ UDPゴシック" panose="020B0400000000000000" pitchFamily="50" charset="-128"/>
                <a:cs typeface="Yu Gothic UI Light"/>
              </a:rPr>
              <a:t> </a:t>
            </a:r>
            <a:r>
              <a:rPr sz="550" b="0" spc="20" dirty="0">
                <a:latin typeface="BIZ UDPゴシック" panose="020B0400000000000000" pitchFamily="50" charset="-128"/>
                <a:ea typeface="BIZ UDPゴシック" panose="020B0400000000000000" pitchFamily="50" charset="-128"/>
                <a:cs typeface="Yu Gothic UI Light"/>
              </a:rPr>
              <a:t>Shinshu</a:t>
            </a:r>
            <a:r>
              <a:rPr sz="550" b="0" spc="55" dirty="0">
                <a:latin typeface="BIZ UDPゴシック" panose="020B0400000000000000" pitchFamily="50" charset="-128"/>
                <a:ea typeface="BIZ UDPゴシック" panose="020B0400000000000000" pitchFamily="50" charset="-128"/>
                <a:cs typeface="Yu Gothic UI Light"/>
              </a:rPr>
              <a:t> </a:t>
            </a:r>
            <a:r>
              <a:rPr sz="550" b="0" spc="20" dirty="0">
                <a:latin typeface="BIZ UDPゴシック" panose="020B0400000000000000" pitchFamily="50" charset="-128"/>
                <a:ea typeface="BIZ UDPゴシック" panose="020B0400000000000000" pitchFamily="50" charset="-128"/>
                <a:cs typeface="Yu Gothic UI Light"/>
              </a:rPr>
              <a:t>University</a:t>
            </a:r>
            <a:r>
              <a:rPr sz="550" b="0" spc="55" dirty="0">
                <a:latin typeface="BIZ UDPゴシック" panose="020B0400000000000000" pitchFamily="50" charset="-128"/>
                <a:ea typeface="BIZ UDPゴシック" panose="020B0400000000000000" pitchFamily="50" charset="-128"/>
                <a:cs typeface="Yu Gothic UI Light"/>
              </a:rPr>
              <a:t> </a:t>
            </a:r>
            <a:r>
              <a:rPr sz="550" b="0" spc="20" dirty="0">
                <a:latin typeface="BIZ UDPゴシック" panose="020B0400000000000000" pitchFamily="50" charset="-128"/>
                <a:ea typeface="BIZ UDPゴシック" panose="020B0400000000000000" pitchFamily="50" charset="-128"/>
                <a:cs typeface="Yu Gothic UI Light"/>
              </a:rPr>
              <a:t>academic</a:t>
            </a:r>
            <a:r>
              <a:rPr sz="550" b="0" spc="50" dirty="0">
                <a:latin typeface="BIZ UDPゴシック" panose="020B0400000000000000" pitchFamily="50" charset="-128"/>
                <a:ea typeface="BIZ UDPゴシック" panose="020B0400000000000000" pitchFamily="50" charset="-128"/>
                <a:cs typeface="Yu Gothic UI Light"/>
              </a:rPr>
              <a:t> </a:t>
            </a:r>
            <a:r>
              <a:rPr sz="550" b="0" spc="20" dirty="0">
                <a:latin typeface="BIZ UDPゴシック" panose="020B0400000000000000" pitchFamily="50" charset="-128"/>
                <a:ea typeface="BIZ UDPゴシック" panose="020B0400000000000000" pitchFamily="50" charset="-128"/>
                <a:cs typeface="Yu Gothic UI Light"/>
              </a:rPr>
              <a:t>system</a:t>
            </a:r>
            <a:r>
              <a:rPr sz="550" b="0" spc="55" dirty="0">
                <a:latin typeface="BIZ UDPゴシック" panose="020B0400000000000000" pitchFamily="50" charset="-128"/>
                <a:ea typeface="BIZ UDPゴシック" panose="020B0400000000000000" pitchFamily="50" charset="-128"/>
                <a:cs typeface="Yu Gothic UI Light"/>
              </a:rPr>
              <a:t> </a:t>
            </a:r>
            <a:r>
              <a:rPr sz="550" b="0" spc="25" dirty="0">
                <a:latin typeface="BIZ UDPゴシック" panose="020B0400000000000000" pitchFamily="50" charset="-128"/>
                <a:ea typeface="BIZ UDPゴシック" panose="020B0400000000000000" pitchFamily="50" charset="-128"/>
                <a:cs typeface="Yu Gothic UI Light"/>
              </a:rPr>
              <a:t>“SOAR”</a:t>
            </a:r>
            <a:endParaRPr lang="en-US" sz="550" b="0" spc="25" dirty="0">
              <a:latin typeface="BIZ UDPゴシック" panose="020B0400000000000000" pitchFamily="50" charset="-128"/>
              <a:ea typeface="BIZ UDPゴシック" panose="020B0400000000000000" pitchFamily="50" charset="-128"/>
              <a:cs typeface="Yu Gothic UI Light"/>
            </a:endParaRPr>
          </a:p>
          <a:p>
            <a:pPr algn="ctr">
              <a:lnSpc>
                <a:spcPct val="100000"/>
              </a:lnSpc>
              <a:spcBef>
                <a:spcPts val="195"/>
              </a:spcBef>
            </a:pPr>
            <a:r>
              <a:rPr sz="750" b="0" spc="35" dirty="0">
                <a:latin typeface="BIZ UDPゴシック" panose="020B0400000000000000" pitchFamily="50" charset="-128"/>
                <a:ea typeface="BIZ UDPゴシック" panose="020B0400000000000000" pitchFamily="50" charset="-128"/>
                <a:cs typeface="Yu Gothic UI Light"/>
              </a:rPr>
              <a:t>http://www.shinshu-u.ac.jp/soar</a:t>
            </a:r>
            <a:endParaRPr sz="750" dirty="0">
              <a:latin typeface="BIZ UDPゴシック" panose="020B0400000000000000" pitchFamily="50" charset="-128"/>
              <a:ea typeface="BIZ UDPゴシック" panose="020B0400000000000000" pitchFamily="50" charset="-128"/>
              <a:cs typeface="Yu Gothic UI Light"/>
            </a:endParaRPr>
          </a:p>
        </p:txBody>
      </p:sp>
      <p:graphicFrame>
        <p:nvGraphicFramePr>
          <p:cNvPr id="48" name="表 47"/>
          <p:cNvGraphicFramePr>
            <a:graphicFrameLocks noGrp="1"/>
          </p:cNvGraphicFramePr>
          <p:nvPr>
            <p:extLst>
              <p:ext uri="{D42A27DB-BD31-4B8C-83A1-F6EECF244321}">
                <p14:modId xmlns:p14="http://schemas.microsoft.com/office/powerpoint/2010/main" val="1105516765"/>
              </p:ext>
            </p:extLst>
          </p:nvPr>
        </p:nvGraphicFramePr>
        <p:xfrm>
          <a:off x="1754967" y="4134626"/>
          <a:ext cx="2302469" cy="1574359"/>
        </p:xfrm>
        <a:graphic>
          <a:graphicData uri="http://schemas.openxmlformats.org/drawingml/2006/table">
            <a:tbl>
              <a:tblPr firstRow="1" bandRow="1">
                <a:tableStyleId>{5C22544A-7EE6-4342-B048-85BDC9FD1C3A}</a:tableStyleId>
              </a:tblPr>
              <a:tblGrid>
                <a:gridCol w="446799">
                  <a:extLst>
                    <a:ext uri="{9D8B030D-6E8A-4147-A177-3AD203B41FA5}">
                      <a16:colId xmlns:a16="http://schemas.microsoft.com/office/drawing/2014/main" val="20000"/>
                    </a:ext>
                  </a:extLst>
                </a:gridCol>
                <a:gridCol w="353563">
                  <a:extLst>
                    <a:ext uri="{9D8B030D-6E8A-4147-A177-3AD203B41FA5}">
                      <a16:colId xmlns:a16="http://schemas.microsoft.com/office/drawing/2014/main" val="20001"/>
                    </a:ext>
                  </a:extLst>
                </a:gridCol>
                <a:gridCol w="1502107">
                  <a:extLst>
                    <a:ext uri="{9D8B030D-6E8A-4147-A177-3AD203B41FA5}">
                      <a16:colId xmlns:a16="http://schemas.microsoft.com/office/drawing/2014/main" val="20002"/>
                    </a:ext>
                  </a:extLst>
                </a:gridCol>
              </a:tblGrid>
              <a:tr h="79472">
                <a:tc>
                  <a:txBody>
                    <a:bodyPr/>
                    <a:lstStyle/>
                    <a:p>
                      <a:pPr marL="0" marR="0" lvl="0" indent="0" algn="dist" defTabSz="914400" eaLnBrk="1" fontAlgn="auto" latinLnBrk="0" hangingPunct="1">
                        <a:lnSpc>
                          <a:spcPct val="100000"/>
                        </a:lnSpc>
                        <a:spcBef>
                          <a:spcPts val="0"/>
                        </a:spcBef>
                        <a:spcAft>
                          <a:spcPts val="0"/>
                        </a:spcAft>
                        <a:buClrTx/>
                        <a:buSzTx/>
                        <a:buFontTx/>
                        <a:buNone/>
                        <a:tabLst/>
                        <a:defRPr/>
                      </a:pPr>
                      <a:r>
                        <a:rPr lang="ja-JP" altLang="en-US" sz="600" spc="-105" dirty="0">
                          <a:solidFill>
                            <a:srgbClr val="0000FF"/>
                          </a:solidFill>
                          <a:latin typeface="BIZ UDPゴシック" panose="020B0400000000000000" pitchFamily="50" charset="-128"/>
                          <a:ea typeface="BIZ UDPゴシック" panose="020B0400000000000000" pitchFamily="50" charset="-128"/>
                          <a:cs typeface="Arial Unicode MS"/>
                        </a:rPr>
                        <a:t>■</a:t>
                      </a:r>
                      <a:r>
                        <a:rPr lang="ja-JP" altLang="en-US" sz="600" b="0" spc="-100" dirty="0">
                          <a:solidFill>
                            <a:schemeClr val="tx1"/>
                          </a:solidFill>
                          <a:latin typeface="BIZ UDPゴシック" panose="020B0400000000000000" pitchFamily="50" charset="-128"/>
                          <a:ea typeface="BIZ UDPゴシック" panose="020B0400000000000000" pitchFamily="50" charset="-128"/>
                          <a:cs typeface="Yu Gothic UI Light"/>
                        </a:rPr>
                        <a:t>職       名 </a:t>
                      </a:r>
                      <a:endParaRPr kumimoji="1" lang="ja-JP" altLang="en-US" sz="600" spc="-100" dirty="0">
                        <a:solidFill>
                          <a:schemeClr val="tx1"/>
                        </a:solidFill>
                        <a:latin typeface="BIZ UDPゴシック" panose="020B0400000000000000" pitchFamily="50" charset="-128"/>
                        <a:ea typeface="BIZ UDPゴシック" panose="020B0400000000000000" pitchFamily="50" charset="-128"/>
                      </a:endParaRP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l"/>
                      <a:r>
                        <a:rPr kumimoji="1" lang="zh-CN" altLang="en-US" sz="600" b="0" dirty="0">
                          <a:solidFill>
                            <a:schemeClr val="tx1"/>
                          </a:solidFill>
                          <a:latin typeface="BIZ UDPゴシック" panose="020B0400000000000000" pitchFamily="50" charset="-128"/>
                          <a:ea typeface="BIZ UDPゴシック" panose="020B0400000000000000" pitchFamily="50" charset="-128"/>
                        </a:rPr>
                        <a:t>学術研究院教授（工学系）／博士（工学）</a:t>
                      </a: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kumimoji="1" lang="ja-JP" altLang="en-US"/>
                    </a:p>
                  </a:txBody>
                  <a:tcPr/>
                </a:tc>
                <a:extLst>
                  <a:ext uri="{0D108BD9-81ED-4DB2-BD59-A6C34878D82A}">
                    <a16:rowId xmlns:a16="http://schemas.microsoft.com/office/drawing/2014/main" val="10000"/>
                  </a:ext>
                </a:extLst>
              </a:tr>
              <a:tr h="443129">
                <a:tc>
                  <a:txBody>
                    <a:bodyPr/>
                    <a:lstStyle/>
                    <a:p>
                      <a:pPr algn="dist"/>
                      <a:r>
                        <a:rPr lang="ja-JP" altLang="en-US" sz="600" spc="-105" dirty="0">
                          <a:solidFill>
                            <a:srgbClr val="0000FF"/>
                          </a:solidFill>
                          <a:latin typeface="BIZ UDPゴシック" panose="020B0400000000000000" pitchFamily="50" charset="-128"/>
                          <a:ea typeface="BIZ UDPゴシック" panose="020B0400000000000000" pitchFamily="50" charset="-128"/>
                          <a:cs typeface="Arial Unicode MS"/>
                        </a:rPr>
                        <a:t>■</a:t>
                      </a:r>
                      <a:r>
                        <a:rPr kumimoji="1" lang="ja-JP" altLang="en-US" sz="600" spc="-100" dirty="0">
                          <a:solidFill>
                            <a:schemeClr val="tx1"/>
                          </a:solidFill>
                          <a:latin typeface="BIZ UDPゴシック" panose="020B0400000000000000" pitchFamily="50" charset="-128"/>
                          <a:ea typeface="BIZ UDPゴシック" panose="020B0400000000000000" pitchFamily="50" charset="-128"/>
                        </a:rPr>
                        <a:t>経   歴</a:t>
                      </a: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600" spc="-100" baseline="0" dirty="0">
                          <a:solidFill>
                            <a:schemeClr val="tx1"/>
                          </a:solidFill>
                          <a:latin typeface="BIZ UDPゴシック" panose="020B0400000000000000" pitchFamily="50" charset="-128"/>
                          <a:ea typeface="BIZ UDPゴシック" panose="020B0400000000000000" pitchFamily="50" charset="-128"/>
                        </a:rPr>
                        <a:t>1993</a:t>
                      </a:r>
                      <a:r>
                        <a:rPr kumimoji="1" lang="ja-JP" altLang="en-US" sz="600" spc="-100" baseline="0" dirty="0">
                          <a:solidFill>
                            <a:schemeClr val="tx1"/>
                          </a:solidFill>
                          <a:latin typeface="BIZ UDPゴシック" panose="020B0400000000000000" pitchFamily="50" charset="-128"/>
                          <a:ea typeface="BIZ UDPゴシック" panose="020B0400000000000000" pitchFamily="50" charset="-128"/>
                        </a:rPr>
                        <a:t>年</a:t>
                      </a:r>
                      <a:endParaRPr kumimoji="1" lang="en-US" altLang="ja-JP" sz="60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endParaRPr kumimoji="1" lang="en-US" altLang="ja-JP" sz="60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600" spc="-100" baseline="0" dirty="0">
                          <a:solidFill>
                            <a:schemeClr val="tx1"/>
                          </a:solidFill>
                          <a:latin typeface="BIZ UDPゴシック" panose="020B0400000000000000" pitchFamily="50" charset="-128"/>
                          <a:ea typeface="BIZ UDPゴシック" panose="020B0400000000000000" pitchFamily="50" charset="-128"/>
                        </a:rPr>
                        <a:t>1993</a:t>
                      </a:r>
                      <a:r>
                        <a:rPr kumimoji="1" lang="ja-JP" altLang="en-US" sz="600" spc="-100" baseline="0" dirty="0">
                          <a:solidFill>
                            <a:schemeClr val="tx1"/>
                          </a:solidFill>
                          <a:latin typeface="BIZ UDPゴシック" panose="020B0400000000000000" pitchFamily="50" charset="-128"/>
                          <a:ea typeface="BIZ UDPゴシック" panose="020B0400000000000000" pitchFamily="50" charset="-128"/>
                        </a:rPr>
                        <a:t>年</a:t>
                      </a:r>
                      <a:endParaRPr kumimoji="1" lang="en-US" altLang="ja-JP" sz="60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600" spc="-100" baseline="0" dirty="0">
                          <a:solidFill>
                            <a:schemeClr val="tx1"/>
                          </a:solidFill>
                          <a:latin typeface="BIZ UDPゴシック" panose="020B0400000000000000" pitchFamily="50" charset="-128"/>
                          <a:ea typeface="BIZ UDPゴシック" panose="020B0400000000000000" pitchFamily="50" charset="-128"/>
                        </a:rPr>
                        <a:t>1998</a:t>
                      </a:r>
                      <a:r>
                        <a:rPr kumimoji="1" lang="ja-JP" altLang="en-US" sz="600" spc="-100" baseline="0" dirty="0">
                          <a:solidFill>
                            <a:schemeClr val="tx1"/>
                          </a:solidFill>
                          <a:latin typeface="BIZ UDPゴシック" panose="020B0400000000000000" pitchFamily="50" charset="-128"/>
                          <a:ea typeface="BIZ UDPゴシック" panose="020B0400000000000000" pitchFamily="50" charset="-128"/>
                        </a:rPr>
                        <a:t>年</a:t>
                      </a:r>
                      <a:endParaRPr kumimoji="1" lang="en-US" altLang="ja-JP" sz="60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endParaRPr kumimoji="1" lang="en-US" altLang="ja-JP" sz="60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600" spc="-100" baseline="0" dirty="0">
                          <a:solidFill>
                            <a:schemeClr val="tx1"/>
                          </a:solidFill>
                          <a:latin typeface="BIZ UDPゴシック" panose="020B0400000000000000" pitchFamily="50" charset="-128"/>
                          <a:ea typeface="BIZ UDPゴシック" panose="020B0400000000000000" pitchFamily="50" charset="-128"/>
                        </a:rPr>
                        <a:t>2000</a:t>
                      </a:r>
                      <a:r>
                        <a:rPr kumimoji="1" lang="ja-JP" altLang="en-US" sz="600" spc="-100" baseline="0" dirty="0">
                          <a:solidFill>
                            <a:schemeClr val="tx1"/>
                          </a:solidFill>
                          <a:latin typeface="BIZ UDPゴシック" panose="020B0400000000000000" pitchFamily="50" charset="-128"/>
                          <a:ea typeface="BIZ UDPゴシック" panose="020B0400000000000000" pitchFamily="50" charset="-128"/>
                        </a:rPr>
                        <a:t>年</a:t>
                      </a:r>
                      <a:endParaRPr kumimoji="1" lang="en-US" altLang="ja-JP" sz="60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600" spc="-100" baseline="0" dirty="0">
                          <a:solidFill>
                            <a:schemeClr val="tx1"/>
                          </a:solidFill>
                          <a:latin typeface="BIZ UDPゴシック" panose="020B0400000000000000" pitchFamily="50" charset="-128"/>
                          <a:ea typeface="BIZ UDPゴシック" panose="020B0400000000000000" pitchFamily="50" charset="-128"/>
                        </a:rPr>
                        <a:t>2002</a:t>
                      </a:r>
                      <a:r>
                        <a:rPr kumimoji="1" lang="ja-JP" altLang="en-US" sz="600" spc="-100" baseline="0" dirty="0">
                          <a:solidFill>
                            <a:schemeClr val="tx1"/>
                          </a:solidFill>
                          <a:latin typeface="BIZ UDPゴシック" panose="020B0400000000000000" pitchFamily="50" charset="-128"/>
                          <a:ea typeface="BIZ UDPゴシック" panose="020B0400000000000000" pitchFamily="50" charset="-128"/>
                        </a:rPr>
                        <a:t>年</a:t>
                      </a:r>
                      <a:endParaRPr kumimoji="1" lang="en-US" altLang="ja-JP" sz="60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600" spc="-100" baseline="0" dirty="0">
                          <a:solidFill>
                            <a:schemeClr val="tx1"/>
                          </a:solidFill>
                          <a:latin typeface="BIZ UDPゴシック" panose="020B0400000000000000" pitchFamily="50" charset="-128"/>
                          <a:ea typeface="BIZ UDPゴシック" panose="020B0400000000000000" pitchFamily="50" charset="-128"/>
                        </a:rPr>
                        <a:t>2015</a:t>
                      </a:r>
                      <a:r>
                        <a:rPr kumimoji="1" lang="ja-JP" altLang="en-US" sz="600" spc="-100" baseline="0" dirty="0">
                          <a:solidFill>
                            <a:schemeClr val="tx1"/>
                          </a:solidFill>
                          <a:latin typeface="BIZ UDPゴシック" panose="020B0400000000000000" pitchFamily="50" charset="-128"/>
                          <a:ea typeface="BIZ UDPゴシック" panose="020B0400000000000000" pitchFamily="50" charset="-128"/>
                        </a:rPr>
                        <a:t>年</a:t>
                      </a:r>
                      <a:endParaRPr kumimoji="1" lang="en-US" altLang="ja-JP" sz="60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600" spc="-100" baseline="0" dirty="0">
                          <a:solidFill>
                            <a:schemeClr val="tx1"/>
                          </a:solidFill>
                          <a:latin typeface="BIZ UDPゴシック" panose="020B0400000000000000" pitchFamily="50" charset="-128"/>
                          <a:ea typeface="BIZ UDPゴシック" panose="020B0400000000000000" pitchFamily="50" charset="-128"/>
                        </a:rPr>
                        <a:t>2021</a:t>
                      </a:r>
                      <a:r>
                        <a:rPr kumimoji="1" lang="ja-JP" altLang="en-US" sz="600" spc="-100" baseline="0" dirty="0">
                          <a:solidFill>
                            <a:schemeClr val="tx1"/>
                          </a:solidFill>
                          <a:latin typeface="BIZ UDPゴシック" panose="020B0400000000000000" pitchFamily="50" charset="-128"/>
                          <a:ea typeface="BIZ UDPゴシック" panose="020B0400000000000000" pitchFamily="50" charset="-128"/>
                        </a:rPr>
                        <a:t>年</a:t>
                      </a:r>
                      <a:endParaRPr kumimoji="1" lang="en-US" altLang="ja-JP" sz="600" spc="-100" baseline="0" dirty="0">
                        <a:solidFill>
                          <a:schemeClr val="tx1"/>
                        </a:solidFill>
                        <a:latin typeface="BIZ UDPゴシック" panose="020B0400000000000000" pitchFamily="50" charset="-128"/>
                        <a:ea typeface="BIZ UDPゴシック" panose="020B0400000000000000" pitchFamily="50" charset="-128"/>
                      </a:endParaRP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ja-JP" altLang="en-US" sz="600" b="0" dirty="0">
                          <a:solidFill>
                            <a:schemeClr val="tx1"/>
                          </a:solidFill>
                          <a:latin typeface="BIZ UDPゴシック" panose="020B0400000000000000" pitchFamily="50" charset="-128"/>
                          <a:ea typeface="BIZ UDPゴシック" panose="020B0400000000000000" pitchFamily="50" charset="-128"/>
                          <a:cs typeface="Yu Gothic UI Light"/>
                        </a:rPr>
                        <a:t>慶應大学大学院工学研究科博士課程修了 博士（工学）</a:t>
                      </a:r>
                    </a:p>
                    <a:p>
                      <a:pPr algn="l"/>
                      <a:r>
                        <a:rPr lang="ja-JP" altLang="en-US" sz="600" b="0" dirty="0">
                          <a:solidFill>
                            <a:schemeClr val="tx1"/>
                          </a:solidFill>
                          <a:latin typeface="BIZ UDPゴシック" panose="020B0400000000000000" pitchFamily="50" charset="-128"/>
                          <a:ea typeface="BIZ UDPゴシック" panose="020B0400000000000000" pitchFamily="50" charset="-128"/>
                          <a:cs typeface="Yu Gothic UI Light"/>
                        </a:rPr>
                        <a:t>スウェーデン王立工科大学 研究員</a:t>
                      </a:r>
                    </a:p>
                    <a:p>
                      <a:pPr algn="l"/>
                      <a:r>
                        <a:rPr lang="ja-JP" altLang="en-US" sz="600" b="0" dirty="0">
                          <a:solidFill>
                            <a:schemeClr val="tx1"/>
                          </a:solidFill>
                          <a:latin typeface="BIZ UDPゴシック" panose="020B0400000000000000" pitchFamily="50" charset="-128"/>
                          <a:ea typeface="BIZ UDPゴシック" panose="020B0400000000000000" pitchFamily="50" charset="-128"/>
                          <a:cs typeface="Yu Gothic UI Light"/>
                        </a:rPr>
                        <a:t>東北大学流体科学研究所 学術振興会特別研究員</a:t>
                      </a:r>
                    </a:p>
                    <a:p>
                      <a:pPr algn="l"/>
                      <a:r>
                        <a:rPr lang="ja-JP" altLang="en-US" sz="600" b="0" dirty="0">
                          <a:solidFill>
                            <a:schemeClr val="tx1"/>
                          </a:solidFill>
                          <a:latin typeface="BIZ UDPゴシック" panose="020B0400000000000000" pitchFamily="50" charset="-128"/>
                          <a:ea typeface="BIZ UDPゴシック" panose="020B0400000000000000" pitchFamily="50" charset="-128"/>
                          <a:cs typeface="Yu Gothic UI Light"/>
                        </a:rPr>
                        <a:t>信州大学工学部機械システム工学科 助手</a:t>
                      </a:r>
                    </a:p>
                    <a:p>
                      <a:pPr algn="l"/>
                      <a:r>
                        <a:rPr lang="ja-JP" altLang="en-US" sz="600" b="0" dirty="0">
                          <a:solidFill>
                            <a:schemeClr val="tx1"/>
                          </a:solidFill>
                          <a:latin typeface="BIZ UDPゴシック" panose="020B0400000000000000" pitchFamily="50" charset="-128"/>
                          <a:ea typeface="BIZ UDPゴシック" panose="020B0400000000000000" pitchFamily="50" charset="-128"/>
                          <a:cs typeface="Yu Gothic UI Light"/>
                        </a:rPr>
                        <a:t>信州大学工学部機械システム工学科 助教授</a:t>
                      </a:r>
                    </a:p>
                    <a:p>
                      <a:pPr algn="l"/>
                      <a:r>
                        <a:rPr lang="ja-JP" altLang="en-US" sz="600" b="0" dirty="0">
                          <a:solidFill>
                            <a:schemeClr val="tx1"/>
                          </a:solidFill>
                          <a:latin typeface="BIZ UDPゴシック" panose="020B0400000000000000" pitchFamily="50" charset="-128"/>
                          <a:ea typeface="BIZ UDPゴシック" panose="020B0400000000000000" pitchFamily="50" charset="-128"/>
                          <a:cs typeface="Yu Gothic UI Light"/>
                        </a:rPr>
                        <a:t>信州大学工学部機械システム工学科 教授</a:t>
                      </a:r>
                    </a:p>
                    <a:p>
                      <a:pPr algn="l"/>
                      <a:r>
                        <a:rPr lang="ja-JP" altLang="en-US" sz="600" b="0" dirty="0">
                          <a:solidFill>
                            <a:schemeClr val="tx1"/>
                          </a:solidFill>
                          <a:latin typeface="BIZ UDPゴシック" panose="020B0400000000000000" pitchFamily="50" charset="-128"/>
                          <a:ea typeface="BIZ UDPゴシック" panose="020B0400000000000000" pitchFamily="50" charset="-128"/>
                          <a:cs typeface="Yu Gothic UI Light"/>
                        </a:rPr>
                        <a:t>航空宇宙システム研究拠点 航空機システム部門長</a:t>
                      </a:r>
                      <a:endParaRPr lang="en-US" altLang="ja-JP" sz="600" b="0" dirty="0">
                        <a:solidFill>
                          <a:schemeClr val="tx1"/>
                        </a:solidFill>
                        <a:latin typeface="BIZ UDPゴシック" panose="020B0400000000000000" pitchFamily="50" charset="-128"/>
                        <a:ea typeface="BIZ UDPゴシック" panose="020B0400000000000000" pitchFamily="50" charset="-128"/>
                        <a:cs typeface="Yu Gothic UI Light"/>
                      </a:endParaRPr>
                    </a:p>
                    <a:p>
                      <a:pPr algn="l"/>
                      <a:endParaRPr lang="ja-JP" altLang="en-US" sz="600" b="0" dirty="0">
                        <a:solidFill>
                          <a:schemeClr val="tx1"/>
                        </a:solidFill>
                        <a:latin typeface="BIZ UDPゴシック" panose="020B0400000000000000" pitchFamily="50" charset="-128"/>
                        <a:ea typeface="BIZ UDPゴシック" panose="020B0400000000000000" pitchFamily="50" charset="-128"/>
                        <a:cs typeface="Yu Gothic UI Light"/>
                      </a:endParaRP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73550">
                <a:tc>
                  <a:txBody>
                    <a:bodyPr/>
                    <a:lstStyle/>
                    <a:p>
                      <a:pPr algn="dist"/>
                      <a:r>
                        <a:rPr lang="ja-JP" altLang="en-US" sz="600" spc="-105" dirty="0">
                          <a:solidFill>
                            <a:srgbClr val="0000FF"/>
                          </a:solidFill>
                          <a:latin typeface="BIZ UDPゴシック" panose="020B0400000000000000" pitchFamily="50" charset="-128"/>
                          <a:ea typeface="BIZ UDPゴシック" panose="020B0400000000000000" pitchFamily="50" charset="-128"/>
                          <a:cs typeface="Arial Unicode MS"/>
                        </a:rPr>
                        <a:t>■</a:t>
                      </a:r>
                      <a:r>
                        <a:rPr kumimoji="1" lang="ja-JP" altLang="en-US" sz="600" spc="-100" dirty="0">
                          <a:solidFill>
                            <a:schemeClr val="tx1"/>
                          </a:solidFill>
                          <a:latin typeface="BIZ UDPゴシック" panose="020B0400000000000000" pitchFamily="50" charset="-128"/>
                          <a:ea typeface="BIZ UDPゴシック" panose="020B0400000000000000" pitchFamily="50" charset="-128"/>
                        </a:rPr>
                        <a:t>研究分野 </a:t>
                      </a: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l"/>
                      <a:r>
                        <a:rPr kumimoji="1" lang="ja-JP" altLang="en-US" sz="600" dirty="0">
                          <a:solidFill>
                            <a:schemeClr val="tx1"/>
                          </a:solidFill>
                          <a:latin typeface="BIZ UDPゴシック" panose="020B0400000000000000" pitchFamily="50" charset="-128"/>
                          <a:ea typeface="BIZ UDPゴシック" panose="020B0400000000000000" pitchFamily="50" charset="-128"/>
                        </a:rPr>
                        <a:t>流体工学（乱流・流れの安定性）</a:t>
                      </a:r>
                    </a:p>
                    <a:p>
                      <a:pPr algn="l"/>
                      <a:endParaRPr kumimoji="1" lang="ja-JP" altLang="en-US" sz="600" dirty="0">
                        <a:solidFill>
                          <a:schemeClr val="tx1"/>
                        </a:solidFill>
                        <a:latin typeface="BIZ UDPゴシック" panose="020B0400000000000000" pitchFamily="50" charset="-128"/>
                        <a:ea typeface="BIZ UDPゴシック" panose="020B0400000000000000" pitchFamily="50" charset="-128"/>
                      </a:endParaRP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kumimoji="1" lang="ja-JP" altLang="en-US"/>
                    </a:p>
                  </a:txBody>
                  <a:tcPr/>
                </a:tc>
                <a:extLst>
                  <a:ext uri="{0D108BD9-81ED-4DB2-BD59-A6C34878D82A}">
                    <a16:rowId xmlns:a16="http://schemas.microsoft.com/office/drawing/2014/main" val="10002"/>
                  </a:ext>
                </a:extLst>
              </a:tr>
              <a:tr h="294199">
                <a:tc>
                  <a:txBody>
                    <a:bodyPr/>
                    <a:lstStyle/>
                    <a:p>
                      <a:pPr algn="dist"/>
                      <a:r>
                        <a:rPr lang="ja-JP" altLang="en-US" sz="600" spc="-105" dirty="0">
                          <a:solidFill>
                            <a:srgbClr val="0000FF"/>
                          </a:solidFill>
                          <a:latin typeface="BIZ UDPゴシック" panose="020B0400000000000000" pitchFamily="50" charset="-128"/>
                          <a:ea typeface="BIZ UDPゴシック" panose="020B0400000000000000" pitchFamily="50" charset="-128"/>
                          <a:cs typeface="Arial Unicode MS"/>
                        </a:rPr>
                        <a:t>■</a:t>
                      </a:r>
                      <a:r>
                        <a:rPr kumimoji="1" lang="ja-JP" altLang="en-US" sz="600" spc="-100" dirty="0">
                          <a:solidFill>
                            <a:schemeClr val="tx1"/>
                          </a:solidFill>
                          <a:latin typeface="BIZ UDPゴシック" panose="020B0400000000000000" pitchFamily="50" charset="-128"/>
                          <a:ea typeface="BIZ UDPゴシック" panose="020B0400000000000000" pitchFamily="50" charset="-128"/>
                        </a:rPr>
                        <a:t>研究</a:t>
                      </a:r>
                      <a:r>
                        <a:rPr kumimoji="1" lang="ja-JP" altLang="en-US" sz="600" spc="-100" baseline="0" dirty="0">
                          <a:solidFill>
                            <a:schemeClr val="tx1"/>
                          </a:solidFill>
                          <a:latin typeface="BIZ UDPゴシック" panose="020B0400000000000000" pitchFamily="50" charset="-128"/>
                          <a:ea typeface="BIZ UDPゴシック" panose="020B0400000000000000" pitchFamily="50" charset="-128"/>
                        </a:rPr>
                        <a:t>テーマ </a:t>
                      </a: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l"/>
                      <a:r>
                        <a:rPr kumimoji="1" lang="ja-JP" altLang="en-US" sz="600" dirty="0">
                          <a:solidFill>
                            <a:schemeClr val="tx1"/>
                          </a:solidFill>
                          <a:latin typeface="BIZ UDPゴシック" panose="020B0400000000000000" pitchFamily="50" charset="-128"/>
                          <a:ea typeface="BIZ UDPゴシック" panose="020B0400000000000000" pitchFamily="50" charset="-128"/>
                        </a:rPr>
                        <a:t>流れの制御、流体センサの開発、乱流、流れの層流から乱流への遷移</a:t>
                      </a: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kumimoji="1" lang="ja-JP" altLang="en-US" dirty="0"/>
                    </a:p>
                  </a:txBody>
                  <a:tcPr/>
                </a:tc>
                <a:extLst>
                  <a:ext uri="{0D108BD9-81ED-4DB2-BD59-A6C34878D82A}">
                    <a16:rowId xmlns:a16="http://schemas.microsoft.com/office/drawing/2014/main" val="10003"/>
                  </a:ext>
                </a:extLst>
              </a:tr>
            </a:tbl>
          </a:graphicData>
        </a:graphic>
      </p:graphicFrame>
      <p:graphicFrame>
        <p:nvGraphicFramePr>
          <p:cNvPr id="49" name="表 48"/>
          <p:cNvGraphicFramePr>
            <a:graphicFrameLocks noGrp="1"/>
          </p:cNvGraphicFramePr>
          <p:nvPr>
            <p:extLst>
              <p:ext uri="{D42A27DB-BD31-4B8C-83A1-F6EECF244321}">
                <p14:modId xmlns:p14="http://schemas.microsoft.com/office/powerpoint/2010/main" val="4161008015"/>
              </p:ext>
            </p:extLst>
          </p:nvPr>
        </p:nvGraphicFramePr>
        <p:xfrm>
          <a:off x="4267099" y="4136279"/>
          <a:ext cx="2591074" cy="1636069"/>
        </p:xfrm>
        <a:graphic>
          <a:graphicData uri="http://schemas.openxmlformats.org/drawingml/2006/table">
            <a:tbl>
              <a:tblPr firstRow="1" bandRow="1">
                <a:tableStyleId>{5C22544A-7EE6-4342-B048-85BDC9FD1C3A}</a:tableStyleId>
              </a:tblPr>
              <a:tblGrid>
                <a:gridCol w="396759">
                  <a:extLst>
                    <a:ext uri="{9D8B030D-6E8A-4147-A177-3AD203B41FA5}">
                      <a16:colId xmlns:a16="http://schemas.microsoft.com/office/drawing/2014/main" val="20000"/>
                    </a:ext>
                  </a:extLst>
                </a:gridCol>
                <a:gridCol w="204992">
                  <a:extLst>
                    <a:ext uri="{9D8B030D-6E8A-4147-A177-3AD203B41FA5}">
                      <a16:colId xmlns:a16="http://schemas.microsoft.com/office/drawing/2014/main" val="20001"/>
                    </a:ext>
                  </a:extLst>
                </a:gridCol>
                <a:gridCol w="1989323">
                  <a:extLst>
                    <a:ext uri="{9D8B030D-6E8A-4147-A177-3AD203B41FA5}">
                      <a16:colId xmlns:a16="http://schemas.microsoft.com/office/drawing/2014/main" val="20002"/>
                    </a:ext>
                  </a:extLst>
                </a:gridCol>
              </a:tblGrid>
              <a:tr h="127309">
                <a:tc>
                  <a:txBody>
                    <a:bodyPr/>
                    <a:lstStyle/>
                    <a:p>
                      <a:pPr algn="dist"/>
                      <a:r>
                        <a:rPr lang="ja-JP" altLang="en-US" sz="550" spc="-105" dirty="0">
                          <a:solidFill>
                            <a:srgbClr val="0000FF"/>
                          </a:solidFill>
                          <a:latin typeface="BIZ UDPゴシック" panose="020B0400000000000000" pitchFamily="50" charset="-128"/>
                          <a:ea typeface="BIZ UDPゴシック" panose="020B0400000000000000" pitchFamily="50" charset="-128"/>
                          <a:cs typeface="Arial Unicode MS"/>
                        </a:rPr>
                        <a:t>■</a:t>
                      </a:r>
                      <a:r>
                        <a:rPr lang="en-US" altLang="ja-JP" sz="550" b="0" spc="-100" dirty="0">
                          <a:solidFill>
                            <a:schemeClr val="tx1"/>
                          </a:solidFill>
                          <a:latin typeface="BIZ UDPゴシック" panose="020B0400000000000000" pitchFamily="50" charset="-128"/>
                          <a:ea typeface="BIZ UDPゴシック" panose="020B0400000000000000" pitchFamily="50" charset="-128"/>
                          <a:cs typeface="Yu Gothic UI Light"/>
                        </a:rPr>
                        <a:t>Position</a:t>
                      </a:r>
                      <a:r>
                        <a:rPr lang="ja-JP" altLang="en-US" sz="550" b="0" spc="-100" dirty="0">
                          <a:solidFill>
                            <a:schemeClr val="tx1"/>
                          </a:solidFill>
                          <a:latin typeface="BIZ UDPゴシック" panose="020B0400000000000000" pitchFamily="50" charset="-128"/>
                          <a:ea typeface="BIZ UDPゴシック" panose="020B0400000000000000" pitchFamily="50" charset="-128"/>
                          <a:cs typeface="Yu Gothic UI Light"/>
                        </a:rPr>
                        <a:t> </a:t>
                      </a:r>
                      <a:endParaRPr kumimoji="1" lang="ja-JP" altLang="en-US" sz="550" spc="-100" dirty="0">
                        <a:solidFill>
                          <a:schemeClr val="tx1"/>
                        </a:solidFill>
                        <a:latin typeface="BIZ UDPゴシック" panose="020B0400000000000000" pitchFamily="50" charset="-128"/>
                        <a:ea typeface="BIZ UDPゴシック" panose="020B0400000000000000" pitchFamily="50" charset="-128"/>
                      </a:endParaRP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l"/>
                      <a:r>
                        <a:rPr kumimoji="1" lang="en-US" altLang="zh-CN" sz="550" b="0" dirty="0">
                          <a:solidFill>
                            <a:schemeClr val="tx1"/>
                          </a:solidFill>
                          <a:latin typeface="BIZ UDPゴシック" panose="020B0400000000000000" pitchFamily="50" charset="-128"/>
                          <a:ea typeface="BIZ UDPゴシック" panose="020B0400000000000000" pitchFamily="50" charset="-128"/>
                        </a:rPr>
                        <a:t>Academic Assembly Professor, Doctor of Engineering</a:t>
                      </a: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kumimoji="1" lang="ja-JP" altLang="en-US"/>
                    </a:p>
                  </a:txBody>
                  <a:tcPr/>
                </a:tc>
                <a:extLst>
                  <a:ext uri="{0D108BD9-81ED-4DB2-BD59-A6C34878D82A}">
                    <a16:rowId xmlns:a16="http://schemas.microsoft.com/office/drawing/2014/main" val="10000"/>
                  </a:ext>
                </a:extLst>
              </a:tr>
              <a:tr h="571957">
                <a:tc>
                  <a:txBody>
                    <a:bodyPr/>
                    <a:lstStyle/>
                    <a:p>
                      <a:pPr algn="dist"/>
                      <a:r>
                        <a:rPr lang="ja-JP" altLang="en-US" sz="550" spc="-105" dirty="0">
                          <a:solidFill>
                            <a:srgbClr val="0000FF"/>
                          </a:solidFill>
                          <a:latin typeface="BIZ UDPゴシック" panose="020B0400000000000000" pitchFamily="50" charset="-128"/>
                          <a:ea typeface="BIZ UDPゴシック" panose="020B0400000000000000" pitchFamily="50" charset="-128"/>
                          <a:cs typeface="Arial Unicode MS"/>
                        </a:rPr>
                        <a:t>■</a:t>
                      </a:r>
                      <a:r>
                        <a:rPr kumimoji="1" lang="en-US" altLang="ja-JP" sz="550" spc="-100" dirty="0">
                          <a:solidFill>
                            <a:schemeClr val="tx1"/>
                          </a:solidFill>
                          <a:latin typeface="BIZ UDPゴシック" panose="020B0400000000000000" pitchFamily="50" charset="-128"/>
                          <a:ea typeface="BIZ UDPゴシック" panose="020B0400000000000000" pitchFamily="50" charset="-128"/>
                        </a:rPr>
                        <a:t>Career</a:t>
                      </a: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550" spc="-100" baseline="0" dirty="0">
                          <a:solidFill>
                            <a:schemeClr val="tx1"/>
                          </a:solidFill>
                          <a:latin typeface="BIZ UDPゴシック" panose="020B0400000000000000" pitchFamily="50" charset="-128"/>
                          <a:ea typeface="BIZ UDPゴシック" panose="020B0400000000000000" pitchFamily="50" charset="-128"/>
                        </a:rPr>
                        <a:t>1993</a:t>
                      </a:r>
                    </a:p>
                    <a:p>
                      <a:pPr marL="0" marR="0" lvl="0" indent="0" algn="dist" defTabSz="914400" eaLnBrk="1" fontAlgn="auto" latinLnBrk="0" hangingPunct="1">
                        <a:lnSpc>
                          <a:spcPct val="100000"/>
                        </a:lnSpc>
                        <a:spcBef>
                          <a:spcPts val="0"/>
                        </a:spcBef>
                        <a:spcAft>
                          <a:spcPts val="0"/>
                        </a:spcAft>
                        <a:buClrTx/>
                        <a:buSzTx/>
                        <a:buFontTx/>
                        <a:buNone/>
                        <a:tabLst/>
                        <a:defRPr/>
                      </a:pPr>
                      <a:endParaRPr kumimoji="1" lang="en-US" altLang="ja-JP" sz="55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550" spc="-100" baseline="0" dirty="0">
                          <a:solidFill>
                            <a:schemeClr val="tx1"/>
                          </a:solidFill>
                          <a:latin typeface="BIZ UDPゴシック" panose="020B0400000000000000" pitchFamily="50" charset="-128"/>
                          <a:ea typeface="BIZ UDPゴシック" panose="020B0400000000000000" pitchFamily="50" charset="-128"/>
                        </a:rPr>
                        <a:t>1993</a:t>
                      </a:r>
                    </a:p>
                    <a:p>
                      <a:pPr marL="0" marR="0" lvl="0" indent="0" algn="dist" defTabSz="914400" eaLnBrk="1" fontAlgn="auto" latinLnBrk="0" hangingPunct="1">
                        <a:lnSpc>
                          <a:spcPct val="100000"/>
                        </a:lnSpc>
                        <a:spcBef>
                          <a:spcPts val="0"/>
                        </a:spcBef>
                        <a:spcAft>
                          <a:spcPts val="0"/>
                        </a:spcAft>
                        <a:buClrTx/>
                        <a:buSzTx/>
                        <a:buFontTx/>
                        <a:buNone/>
                        <a:tabLst/>
                        <a:defRPr/>
                      </a:pPr>
                      <a:endParaRPr kumimoji="1" lang="en-US" altLang="ja-JP" sz="55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550" spc="-100" baseline="0" dirty="0">
                          <a:solidFill>
                            <a:schemeClr val="tx1"/>
                          </a:solidFill>
                          <a:latin typeface="BIZ UDPゴシック" panose="020B0400000000000000" pitchFamily="50" charset="-128"/>
                          <a:ea typeface="BIZ UDPゴシック" panose="020B0400000000000000" pitchFamily="50" charset="-128"/>
                        </a:rPr>
                        <a:t>1998</a:t>
                      </a:r>
                    </a:p>
                    <a:p>
                      <a:pPr marL="0" marR="0" lvl="0" indent="0" algn="dist" defTabSz="914400" eaLnBrk="1" fontAlgn="auto" latinLnBrk="0" hangingPunct="1">
                        <a:lnSpc>
                          <a:spcPct val="100000"/>
                        </a:lnSpc>
                        <a:spcBef>
                          <a:spcPts val="0"/>
                        </a:spcBef>
                        <a:spcAft>
                          <a:spcPts val="0"/>
                        </a:spcAft>
                        <a:buClrTx/>
                        <a:buSzTx/>
                        <a:buFontTx/>
                        <a:buNone/>
                        <a:tabLst/>
                        <a:defRPr/>
                      </a:pPr>
                      <a:endParaRPr kumimoji="1" lang="en-US" altLang="ja-JP" sz="55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550" spc="-100" baseline="0" dirty="0">
                          <a:solidFill>
                            <a:schemeClr val="tx1"/>
                          </a:solidFill>
                          <a:latin typeface="BIZ UDPゴシック" panose="020B0400000000000000" pitchFamily="50" charset="-128"/>
                          <a:ea typeface="BIZ UDPゴシック" panose="020B0400000000000000" pitchFamily="50" charset="-128"/>
                        </a:rPr>
                        <a:t>2000</a:t>
                      </a:r>
                    </a:p>
                    <a:p>
                      <a:pPr marL="0" marR="0" lvl="0" indent="0" algn="dist" defTabSz="914400" eaLnBrk="1" fontAlgn="auto" latinLnBrk="0" hangingPunct="1">
                        <a:lnSpc>
                          <a:spcPct val="100000"/>
                        </a:lnSpc>
                        <a:spcBef>
                          <a:spcPts val="0"/>
                        </a:spcBef>
                        <a:spcAft>
                          <a:spcPts val="0"/>
                        </a:spcAft>
                        <a:buClrTx/>
                        <a:buSzTx/>
                        <a:buFontTx/>
                        <a:buNone/>
                        <a:tabLst/>
                        <a:defRPr/>
                      </a:pPr>
                      <a:endParaRPr kumimoji="1" lang="en-US" altLang="ja-JP" sz="55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550" spc="-100" baseline="0" dirty="0">
                          <a:solidFill>
                            <a:schemeClr val="tx1"/>
                          </a:solidFill>
                          <a:latin typeface="BIZ UDPゴシック" panose="020B0400000000000000" pitchFamily="50" charset="-128"/>
                          <a:ea typeface="BIZ UDPゴシック" panose="020B0400000000000000" pitchFamily="50" charset="-128"/>
                        </a:rPr>
                        <a:t>2002</a:t>
                      </a:r>
                    </a:p>
                    <a:p>
                      <a:pPr marL="0" marR="0" lvl="0" indent="0" algn="dist" defTabSz="914400" eaLnBrk="1" fontAlgn="auto" latinLnBrk="0" hangingPunct="1">
                        <a:lnSpc>
                          <a:spcPct val="100000"/>
                        </a:lnSpc>
                        <a:spcBef>
                          <a:spcPts val="0"/>
                        </a:spcBef>
                        <a:spcAft>
                          <a:spcPts val="0"/>
                        </a:spcAft>
                        <a:buClrTx/>
                        <a:buSzTx/>
                        <a:buFontTx/>
                        <a:buNone/>
                        <a:tabLst/>
                        <a:defRPr/>
                      </a:pPr>
                      <a:endParaRPr kumimoji="1" lang="en-US" altLang="ja-JP" sz="55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550" spc="-100" baseline="0" dirty="0">
                          <a:solidFill>
                            <a:schemeClr val="tx1"/>
                          </a:solidFill>
                          <a:latin typeface="BIZ UDPゴシック" panose="020B0400000000000000" pitchFamily="50" charset="-128"/>
                          <a:ea typeface="BIZ UDPゴシック" panose="020B0400000000000000" pitchFamily="50" charset="-128"/>
                        </a:rPr>
                        <a:t>2015</a:t>
                      </a:r>
                    </a:p>
                    <a:p>
                      <a:pPr marL="0" marR="0" lvl="0" indent="0" algn="dist" defTabSz="914400" eaLnBrk="1" fontAlgn="auto" latinLnBrk="0" hangingPunct="1">
                        <a:lnSpc>
                          <a:spcPct val="100000"/>
                        </a:lnSpc>
                        <a:spcBef>
                          <a:spcPts val="0"/>
                        </a:spcBef>
                        <a:spcAft>
                          <a:spcPts val="0"/>
                        </a:spcAft>
                        <a:buClrTx/>
                        <a:buSzTx/>
                        <a:buFontTx/>
                        <a:buNone/>
                        <a:tabLst/>
                        <a:defRPr/>
                      </a:pPr>
                      <a:endParaRPr kumimoji="1" lang="en-US" altLang="ja-JP" sz="55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550" spc="-100" baseline="0" dirty="0">
                          <a:solidFill>
                            <a:schemeClr val="tx1"/>
                          </a:solidFill>
                          <a:latin typeface="BIZ UDPゴシック" panose="020B0400000000000000" pitchFamily="50" charset="-128"/>
                          <a:ea typeface="BIZ UDPゴシック" panose="020B0400000000000000" pitchFamily="50" charset="-128"/>
                        </a:rPr>
                        <a:t>2021</a:t>
                      </a: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kumimoji="1" lang="en-US" altLang="ja-JP" sz="550" dirty="0">
                          <a:solidFill>
                            <a:schemeClr val="tx1"/>
                          </a:solidFill>
                          <a:latin typeface="BIZ UDPゴシック" panose="020B0400000000000000" pitchFamily="50" charset="-128"/>
                          <a:ea typeface="BIZ UDPゴシック" panose="020B0400000000000000" pitchFamily="50" charset="-128"/>
                        </a:rPr>
                        <a:t>Graduate School, Division of Science and Engineering, Keio University, Ph.D.</a:t>
                      </a:r>
                    </a:p>
                    <a:p>
                      <a:pPr algn="l"/>
                      <a:r>
                        <a:rPr kumimoji="1" lang="en-US" altLang="ja-JP" sz="550" dirty="0">
                          <a:solidFill>
                            <a:schemeClr val="tx1"/>
                          </a:solidFill>
                          <a:latin typeface="BIZ UDPゴシック" panose="020B0400000000000000" pitchFamily="50" charset="-128"/>
                          <a:ea typeface="BIZ UDPゴシック" panose="020B0400000000000000" pitchFamily="50" charset="-128"/>
                        </a:rPr>
                        <a:t>Postdoctoral, Royal Institute of Technology(Sweden)  </a:t>
                      </a:r>
                    </a:p>
                    <a:p>
                      <a:pPr algn="l"/>
                      <a:r>
                        <a:rPr kumimoji="1" lang="en-US" altLang="ja-JP" sz="550" dirty="0">
                          <a:solidFill>
                            <a:schemeClr val="tx1"/>
                          </a:solidFill>
                          <a:latin typeface="BIZ UDPゴシック" panose="020B0400000000000000" pitchFamily="50" charset="-128"/>
                          <a:ea typeface="BIZ UDPゴシック" panose="020B0400000000000000" pitchFamily="50" charset="-128"/>
                        </a:rPr>
                        <a:t>Postdoctoral, Institute of Fluid Science, Tohoku University.</a:t>
                      </a:r>
                    </a:p>
                    <a:p>
                      <a:pPr algn="l"/>
                      <a:r>
                        <a:rPr kumimoji="1" lang="en-US" altLang="ja-JP" sz="550" dirty="0">
                          <a:solidFill>
                            <a:schemeClr val="tx1"/>
                          </a:solidFill>
                          <a:latin typeface="BIZ UDPゴシック" panose="020B0400000000000000" pitchFamily="50" charset="-128"/>
                          <a:ea typeface="BIZ UDPゴシック" panose="020B0400000000000000" pitchFamily="50" charset="-128"/>
                        </a:rPr>
                        <a:t>Research Associate, Department of Mechanical Systems Engineering, Shinshu University</a:t>
                      </a:r>
                    </a:p>
                    <a:p>
                      <a:pPr algn="l"/>
                      <a:r>
                        <a:rPr kumimoji="1" lang="en-US" altLang="ja-JP" sz="550" dirty="0">
                          <a:solidFill>
                            <a:schemeClr val="tx1"/>
                          </a:solidFill>
                          <a:latin typeface="BIZ UDPゴシック" panose="020B0400000000000000" pitchFamily="50" charset="-128"/>
                          <a:ea typeface="BIZ UDPゴシック" panose="020B0400000000000000" pitchFamily="50" charset="-128"/>
                        </a:rPr>
                        <a:t>Associate Professor, Department of Mechanical Systems Engineering, Shinshu University</a:t>
                      </a:r>
                    </a:p>
                    <a:p>
                      <a:pPr algn="l"/>
                      <a:r>
                        <a:rPr kumimoji="1" lang="en-US" altLang="ja-JP" sz="550" dirty="0">
                          <a:solidFill>
                            <a:schemeClr val="tx1"/>
                          </a:solidFill>
                          <a:latin typeface="BIZ UDPゴシック" panose="020B0400000000000000" pitchFamily="50" charset="-128"/>
                          <a:ea typeface="BIZ UDPゴシック" panose="020B0400000000000000" pitchFamily="50" charset="-128"/>
                        </a:rPr>
                        <a:t>Professor, Department of Mechanical Systems Engineering, Shinshu University</a:t>
                      </a:r>
                    </a:p>
                    <a:p>
                      <a:pPr algn="l"/>
                      <a:r>
                        <a:rPr kumimoji="1" lang="en-US" altLang="ja-JP" sz="550" dirty="0">
                          <a:solidFill>
                            <a:schemeClr val="tx1"/>
                          </a:solidFill>
                          <a:latin typeface="BIZ UDPゴシック" panose="020B0400000000000000" pitchFamily="50" charset="-128"/>
                          <a:ea typeface="BIZ UDPゴシック" panose="020B0400000000000000" pitchFamily="50" charset="-128"/>
                        </a:rPr>
                        <a:t>Chief of the Aircraft Systems Group, Research Center for Aerospace System</a:t>
                      </a: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76200">
                <a:tc>
                  <a:txBody>
                    <a:bodyPr/>
                    <a:lstStyle/>
                    <a:p>
                      <a:pPr algn="dist"/>
                      <a:r>
                        <a:rPr lang="ja-JP" altLang="en-US" sz="550" spc="-105" dirty="0">
                          <a:solidFill>
                            <a:srgbClr val="0000FF"/>
                          </a:solidFill>
                          <a:latin typeface="BIZ UDPゴシック" panose="020B0400000000000000" pitchFamily="50" charset="-128"/>
                          <a:ea typeface="BIZ UDPゴシック" panose="020B0400000000000000" pitchFamily="50" charset="-128"/>
                          <a:cs typeface="Arial Unicode MS"/>
                        </a:rPr>
                        <a:t>■</a:t>
                      </a:r>
                      <a:r>
                        <a:rPr kumimoji="1" lang="en-US" altLang="ja-JP" sz="550" spc="-100" baseline="0" dirty="0">
                          <a:solidFill>
                            <a:schemeClr val="tx1"/>
                          </a:solidFill>
                          <a:latin typeface="BIZ UDPゴシック" panose="020B0400000000000000" pitchFamily="50" charset="-128"/>
                          <a:ea typeface="BIZ UDPゴシック" panose="020B0400000000000000" pitchFamily="50" charset="-128"/>
                        </a:rPr>
                        <a:t>Research </a:t>
                      </a:r>
                    </a:p>
                    <a:p>
                      <a:pPr algn="dist"/>
                      <a:r>
                        <a:rPr kumimoji="1" lang="en-US" altLang="ja-JP" sz="550" spc="-100" baseline="0" dirty="0">
                          <a:solidFill>
                            <a:schemeClr val="tx1"/>
                          </a:solidFill>
                          <a:latin typeface="BIZ UDPゴシック" panose="020B0400000000000000" pitchFamily="50" charset="-128"/>
                          <a:ea typeface="BIZ UDPゴシック" panose="020B0400000000000000" pitchFamily="50" charset="-128"/>
                        </a:rPr>
                        <a:t>         Field</a:t>
                      </a:r>
                      <a:endParaRPr kumimoji="1" lang="ja-JP" altLang="en-US" sz="550" spc="-100" baseline="0" dirty="0">
                        <a:solidFill>
                          <a:schemeClr val="tx1"/>
                        </a:solidFill>
                        <a:latin typeface="BIZ UDPゴシック" panose="020B0400000000000000" pitchFamily="50" charset="-128"/>
                        <a:ea typeface="BIZ UDPゴシック" panose="020B0400000000000000" pitchFamily="50" charset="-128"/>
                      </a:endParaRP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l"/>
                      <a:r>
                        <a:rPr kumimoji="1" lang="en-US" altLang="ja-JP" sz="550" dirty="0">
                          <a:solidFill>
                            <a:schemeClr val="tx1"/>
                          </a:solidFill>
                          <a:latin typeface="BIZ UDPゴシック" panose="020B0400000000000000" pitchFamily="50" charset="-128"/>
                          <a:ea typeface="BIZ UDPゴシック" panose="020B0400000000000000" pitchFamily="50" charset="-128"/>
                        </a:rPr>
                        <a:t>Flight Dynamics, Flight Control </a:t>
                      </a:r>
                      <a:endParaRPr kumimoji="1" lang="ja-JP" altLang="en-US" sz="550" dirty="0">
                        <a:solidFill>
                          <a:schemeClr val="tx1"/>
                        </a:solidFill>
                        <a:latin typeface="BIZ UDPゴシック" panose="020B0400000000000000" pitchFamily="50" charset="-128"/>
                        <a:ea typeface="BIZ UDPゴシック" panose="020B0400000000000000" pitchFamily="50" charset="-128"/>
                      </a:endParaRP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kumimoji="1" lang="ja-JP" altLang="en-US"/>
                    </a:p>
                  </a:txBody>
                  <a:tcPr/>
                </a:tc>
                <a:extLst>
                  <a:ext uri="{0D108BD9-81ED-4DB2-BD59-A6C34878D82A}">
                    <a16:rowId xmlns:a16="http://schemas.microsoft.com/office/drawing/2014/main" val="10002"/>
                  </a:ext>
                </a:extLst>
              </a:tr>
              <a:tr h="76200">
                <a:tc>
                  <a:txBody>
                    <a:bodyPr/>
                    <a:lstStyle/>
                    <a:p>
                      <a:pPr algn="dist"/>
                      <a:r>
                        <a:rPr lang="ja-JP" altLang="en-US" sz="550" spc="-105" dirty="0">
                          <a:solidFill>
                            <a:srgbClr val="0000FF"/>
                          </a:solidFill>
                          <a:latin typeface="BIZ UDPゴシック" panose="020B0400000000000000" pitchFamily="50" charset="-128"/>
                          <a:ea typeface="BIZ UDPゴシック" panose="020B0400000000000000" pitchFamily="50" charset="-128"/>
                          <a:cs typeface="Arial Unicode MS"/>
                        </a:rPr>
                        <a:t>■</a:t>
                      </a:r>
                      <a:r>
                        <a:rPr kumimoji="1" lang="en-US" altLang="ja-JP" sz="550" spc="-100" baseline="0" dirty="0">
                          <a:solidFill>
                            <a:schemeClr val="tx1"/>
                          </a:solidFill>
                          <a:latin typeface="BIZ UDPゴシック" panose="020B0400000000000000" pitchFamily="50" charset="-128"/>
                          <a:ea typeface="BIZ UDPゴシック" panose="020B0400000000000000" pitchFamily="50" charset="-128"/>
                        </a:rPr>
                        <a:t>Research     </a:t>
                      </a:r>
                    </a:p>
                    <a:p>
                      <a:pPr algn="dist"/>
                      <a:r>
                        <a:rPr kumimoji="1" lang="en-US" altLang="ja-JP" sz="550" spc="-100" baseline="0" dirty="0">
                          <a:solidFill>
                            <a:schemeClr val="tx1"/>
                          </a:solidFill>
                          <a:latin typeface="BIZ UDPゴシック" panose="020B0400000000000000" pitchFamily="50" charset="-128"/>
                          <a:ea typeface="BIZ UDPゴシック" panose="020B0400000000000000" pitchFamily="50" charset="-128"/>
                        </a:rPr>
                        <a:t>         Theme</a:t>
                      </a:r>
                      <a:endParaRPr kumimoji="1" lang="ja-JP" altLang="en-US" sz="550" spc="-100" baseline="0" dirty="0">
                        <a:solidFill>
                          <a:schemeClr val="tx1"/>
                        </a:solidFill>
                        <a:latin typeface="BIZ UDPゴシック" panose="020B0400000000000000" pitchFamily="50" charset="-128"/>
                        <a:ea typeface="BIZ UDPゴシック" panose="020B0400000000000000" pitchFamily="50" charset="-128"/>
                      </a:endParaRP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l"/>
                      <a:r>
                        <a:rPr kumimoji="1" lang="en-US" altLang="ja-JP" sz="550" dirty="0">
                          <a:solidFill>
                            <a:schemeClr val="tx1"/>
                          </a:solidFill>
                          <a:latin typeface="BIZ UDPゴシック" panose="020B0400000000000000" pitchFamily="50" charset="-128"/>
                          <a:ea typeface="BIZ UDPゴシック" panose="020B0400000000000000" pitchFamily="50" charset="-128"/>
                        </a:rPr>
                        <a:t>Flow control, Flow sensors, Turbulence, Laminar turbulent transition</a:t>
                      </a: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kumimoji="1" lang="ja-JP" altLang="en-US"/>
                    </a:p>
                  </a:txBody>
                  <a:tcPr/>
                </a:tc>
                <a:extLst>
                  <a:ext uri="{0D108BD9-81ED-4DB2-BD59-A6C34878D82A}">
                    <a16:rowId xmlns:a16="http://schemas.microsoft.com/office/drawing/2014/main" val="10003"/>
                  </a:ext>
                </a:extLst>
              </a:tr>
            </a:tbl>
          </a:graphicData>
        </a:graphic>
      </p:graphicFrame>
      <p:pic>
        <p:nvPicPr>
          <p:cNvPr id="45" name="図 44">
            <a:extLst>
              <a:ext uri="{FF2B5EF4-FFF2-40B4-BE49-F238E27FC236}">
                <a16:creationId xmlns:a16="http://schemas.microsoft.com/office/drawing/2014/main" id="{D24DF33B-0E15-4D04-B291-24D7D0598856}"/>
              </a:ext>
            </a:extLst>
          </p:cNvPr>
          <p:cNvPicPr>
            <a:picLocks noChangeAspect="1"/>
          </p:cNvPicPr>
          <p:nvPr/>
        </p:nvPicPr>
        <p:blipFill>
          <a:blip r:embed="rId7"/>
          <a:stretch>
            <a:fillRect/>
          </a:stretch>
        </p:blipFill>
        <p:spPr>
          <a:xfrm>
            <a:off x="630514" y="5756369"/>
            <a:ext cx="3223936" cy="1951496"/>
          </a:xfrm>
          <a:prstGeom prst="rect">
            <a:avLst/>
          </a:prstGeom>
        </p:spPr>
      </p:pic>
      <p:pic>
        <p:nvPicPr>
          <p:cNvPr id="3" name="図 2">
            <a:extLst>
              <a:ext uri="{FF2B5EF4-FFF2-40B4-BE49-F238E27FC236}">
                <a16:creationId xmlns:a16="http://schemas.microsoft.com/office/drawing/2014/main" id="{82A9FD70-94F5-4550-9E3E-41F2C1499ABF}"/>
              </a:ext>
            </a:extLst>
          </p:cNvPr>
          <p:cNvPicPr>
            <a:picLocks noChangeAspect="1"/>
          </p:cNvPicPr>
          <p:nvPr/>
        </p:nvPicPr>
        <p:blipFill>
          <a:blip r:embed="rId8"/>
          <a:stretch>
            <a:fillRect/>
          </a:stretch>
        </p:blipFill>
        <p:spPr>
          <a:xfrm>
            <a:off x="4083050" y="8067185"/>
            <a:ext cx="3121146" cy="1775315"/>
          </a:xfrm>
          <a:prstGeom prst="rect">
            <a:avLst/>
          </a:prstGeom>
        </p:spPr>
      </p:pic>
      <p:pic>
        <p:nvPicPr>
          <p:cNvPr id="14" name="図 13">
            <a:extLst>
              <a:ext uri="{FF2B5EF4-FFF2-40B4-BE49-F238E27FC236}">
                <a16:creationId xmlns:a16="http://schemas.microsoft.com/office/drawing/2014/main" id="{EA325962-F4A4-4B40-A61E-8BF29B66C771}"/>
              </a:ext>
            </a:extLst>
          </p:cNvPr>
          <p:cNvPicPr>
            <a:picLocks noChangeAspect="1"/>
          </p:cNvPicPr>
          <p:nvPr/>
        </p:nvPicPr>
        <p:blipFill>
          <a:blip r:embed="rId9"/>
          <a:stretch>
            <a:fillRect/>
          </a:stretch>
        </p:blipFill>
        <p:spPr>
          <a:xfrm>
            <a:off x="561046" y="7909323"/>
            <a:ext cx="3429000" cy="1929170"/>
          </a:xfrm>
          <a:prstGeom prst="rect">
            <a:avLst/>
          </a:prstGeom>
        </p:spPr>
      </p:pic>
      <p:pic>
        <p:nvPicPr>
          <p:cNvPr id="43" name="Picture 2">
            <a:extLst>
              <a:ext uri="{FF2B5EF4-FFF2-40B4-BE49-F238E27FC236}">
                <a16:creationId xmlns:a16="http://schemas.microsoft.com/office/drawing/2014/main" id="{E94F8054-A0CA-456D-B5B4-007C3DC5604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17388" y="5880100"/>
            <a:ext cx="3037462" cy="18805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4" name="表 73"/>
          <p:cNvGraphicFramePr>
            <a:graphicFrameLocks noGrp="1"/>
          </p:cNvGraphicFramePr>
          <p:nvPr>
            <p:extLst>
              <p:ext uri="{D42A27DB-BD31-4B8C-83A1-F6EECF244321}">
                <p14:modId xmlns:p14="http://schemas.microsoft.com/office/powerpoint/2010/main" val="919792304"/>
              </p:ext>
            </p:extLst>
          </p:nvPr>
        </p:nvGraphicFramePr>
        <p:xfrm>
          <a:off x="719624" y="4640355"/>
          <a:ext cx="3021263" cy="1924242"/>
        </p:xfrm>
        <a:graphic>
          <a:graphicData uri="http://schemas.openxmlformats.org/drawingml/2006/table">
            <a:tbl>
              <a:tblPr firstRow="1" bandRow="1">
                <a:solidFill>
                  <a:schemeClr val="bg1"/>
                </a:solidFill>
                <a:effectLst>
                  <a:outerShdw blurRad="50800" dist="38100" dir="2700000" algn="tl" rotWithShape="0">
                    <a:prstClr val="black">
                      <a:alpha val="40000"/>
                    </a:prstClr>
                  </a:outerShdw>
                </a:effectLst>
                <a:tableStyleId>{5C22544A-7EE6-4342-B048-85BDC9FD1C3A}</a:tableStyleId>
              </a:tblPr>
              <a:tblGrid>
                <a:gridCol w="1045338">
                  <a:extLst>
                    <a:ext uri="{9D8B030D-6E8A-4147-A177-3AD203B41FA5}">
                      <a16:colId xmlns:a16="http://schemas.microsoft.com/office/drawing/2014/main" val="20000"/>
                    </a:ext>
                  </a:extLst>
                </a:gridCol>
                <a:gridCol w="417269">
                  <a:extLst>
                    <a:ext uri="{9D8B030D-6E8A-4147-A177-3AD203B41FA5}">
                      <a16:colId xmlns:a16="http://schemas.microsoft.com/office/drawing/2014/main" val="20001"/>
                    </a:ext>
                  </a:extLst>
                </a:gridCol>
                <a:gridCol w="1558656">
                  <a:extLst>
                    <a:ext uri="{9D8B030D-6E8A-4147-A177-3AD203B41FA5}">
                      <a16:colId xmlns:a16="http://schemas.microsoft.com/office/drawing/2014/main" val="20002"/>
                    </a:ext>
                  </a:extLst>
                </a:gridCol>
              </a:tblGrid>
              <a:tr h="781901">
                <a:tc rowSpan="2">
                  <a:txBody>
                    <a:bodyPr/>
                    <a:lstStyle/>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ja-JP" altLang="en-US" sz="500" b="0" dirty="0">
                        <a:ln>
                          <a:noFill/>
                        </a:ln>
                        <a:solidFill>
                          <a:schemeClr val="tx1"/>
                        </a:solidFill>
                        <a:latin typeface="BIZ UDPゴシック" panose="020B0400000000000000" pitchFamily="50" charset="-128"/>
                        <a:ea typeface="BIZ UDPゴシック" panose="020B0400000000000000" pitchFamily="50" charset="-128"/>
                      </a:endParaRPr>
                    </a:p>
                    <a:p>
                      <a:pPr marR="5080" algn="ctr">
                        <a:lnSpc>
                          <a:spcPct val="100000"/>
                        </a:lnSpc>
                        <a:spcBef>
                          <a:spcPts val="100"/>
                        </a:spcBef>
                      </a:pPr>
                      <a:r>
                        <a:rPr lang="ja-JP" altLang="en-US" sz="1050" b="0" spc="40" dirty="0">
                          <a:solidFill>
                            <a:schemeClr val="tx1"/>
                          </a:solidFill>
                          <a:latin typeface="BIZ UDPゴシック" panose="020B0400000000000000" pitchFamily="50" charset="-128"/>
                          <a:ea typeface="BIZ UDPゴシック" panose="020B0400000000000000" pitchFamily="50" charset="-128"/>
                          <a:cs typeface="Yu Gothic UI Light"/>
                        </a:rPr>
                        <a:t>小松  勝彦</a:t>
                      </a:r>
                    </a:p>
                    <a:p>
                      <a:pPr marR="5080" algn="ctr">
                        <a:lnSpc>
                          <a:spcPct val="100000"/>
                        </a:lnSpc>
                        <a:spcBef>
                          <a:spcPts val="100"/>
                        </a:spcBef>
                      </a:pPr>
                      <a:r>
                        <a:rPr lang="en-US" altLang="ja-JP" sz="600" b="0" spc="40" dirty="0">
                          <a:solidFill>
                            <a:schemeClr val="tx1"/>
                          </a:solidFill>
                          <a:latin typeface="BIZ UDPゴシック" panose="020B0400000000000000" pitchFamily="50" charset="-128"/>
                          <a:ea typeface="BIZ UDPゴシック" panose="020B0400000000000000" pitchFamily="50" charset="-128"/>
                          <a:cs typeface="Yu Gothic UI Light"/>
                        </a:rPr>
                        <a:t>KOMATSU Katsuhiko</a:t>
                      </a:r>
                    </a:p>
                  </a:txBody>
                  <a:tcPr marL="36000" marR="36000" marT="0" marB="0">
                    <a:lnL w="3175" cap="flat" cmpd="sng" algn="ctr">
                      <a:solidFill>
                        <a:schemeClr val="bg1">
                          <a:lumMod val="9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dist"/>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職名</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研究分野</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研究テーマ</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txBody>
                  <a:tcPr marL="36000" marR="3600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altLang="ja-JP" sz="550" b="0" dirty="0">
                        <a:solidFill>
                          <a:srgbClr val="3F3B3A"/>
                        </a:solidFill>
                        <a:latin typeface="BIZ UDPゴシック" panose="020B0400000000000000" pitchFamily="50" charset="-128"/>
                        <a:ea typeface="BIZ UDPゴシック" panose="020B0400000000000000" pitchFamily="50" charset="-128"/>
                        <a:cs typeface="Yu Gothic UI Light"/>
                      </a:endParaRPr>
                    </a:p>
                    <a:p>
                      <a:pPr algn="l"/>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航空機システム部門 助教／博士（工学）</a:t>
                      </a:r>
                    </a:p>
                    <a:p>
                      <a:pPr algn="l"/>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センサ／レーダー工学</a:t>
                      </a:r>
                    </a:p>
                    <a:p>
                      <a:pPr algn="l"/>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航空機搭載ミリ波レーダーの研究開発、音響型センサの研究</a:t>
                      </a:r>
                    </a:p>
                    <a:p>
                      <a:pPr algn="l"/>
                      <a:endPar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endParaRPr>
                    </a:p>
                  </a:txBody>
                  <a:tcPr marL="36000" marR="36000" marT="0" marB="0">
                    <a:lnL w="3175" cap="flat" cmpd="sng" algn="ctr">
                      <a:no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142341">
                <a:tc vMerge="1">
                  <a:txBody>
                    <a:bodyPr/>
                    <a:lstStyle/>
                    <a:p>
                      <a:pPr algn="dist"/>
                      <a:endParaRPr kumimoji="1" lang="ja-JP" altLang="en-US" sz="500" dirty="0">
                        <a:solidFill>
                          <a:schemeClr val="tx1"/>
                        </a:solidFill>
                        <a:latin typeface="BIZ UDPゴシック" panose="020B0400000000000000" pitchFamily="50" charset="-128"/>
                        <a:ea typeface="BIZ UDPゴシック" panose="020B0400000000000000" pitchFamily="50" charset="-128"/>
                      </a:endParaRPr>
                    </a:p>
                  </a:txBody>
                  <a:tcPr marL="36000" marR="3600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Position</a:t>
                      </a:r>
                    </a:p>
                    <a:p>
                      <a:pPr algn="dist"/>
                      <a:endPar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Research </a:t>
                      </a: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Field </a:t>
                      </a: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Research  Theme</a:t>
                      </a:r>
                    </a:p>
                    <a:p>
                      <a:pPr algn="dist"/>
                      <a:endParaRPr kumimoji="1" lang="ja-JP" altLang="en-US" sz="500" b="0" spc="-100" baseline="0" dirty="0">
                        <a:ln>
                          <a:noFill/>
                        </a:ln>
                        <a:solidFill>
                          <a:schemeClr val="tx1"/>
                        </a:solidFill>
                        <a:latin typeface="BIZ UDPゴシック" panose="020B0400000000000000" pitchFamily="50" charset="-128"/>
                        <a:ea typeface="BIZ UDPゴシック" panose="020B0400000000000000" pitchFamily="50" charset="-128"/>
                      </a:endParaRPr>
                    </a:p>
                  </a:txBody>
                  <a:tcPr marL="36000" marR="3600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the Aircraft Systems Group  Assistant Professor </a:t>
                      </a:r>
                      <a:r>
                        <a:rPr lang="en-US" altLang="ja-JP" sz="500" b="0" spc="-25" dirty="0">
                          <a:solidFill>
                            <a:srgbClr val="3F3B3A"/>
                          </a:solidFill>
                          <a:latin typeface="BIZ UDPゴシック" panose="020B0400000000000000" pitchFamily="50" charset="-128"/>
                          <a:ea typeface="BIZ UDPゴシック" panose="020B0400000000000000" pitchFamily="50" charset="-128"/>
                          <a:cs typeface="Yu Gothic UI Light"/>
                        </a:rPr>
                        <a:t>Doctor </a:t>
                      </a:r>
                      <a:r>
                        <a:rPr lang="en-US" altLang="ja-JP" sz="500" b="0" spc="-15" dirty="0">
                          <a:solidFill>
                            <a:srgbClr val="3F3B3A"/>
                          </a:solidFill>
                          <a:latin typeface="BIZ UDPゴシック" panose="020B0400000000000000" pitchFamily="50" charset="-128"/>
                          <a:ea typeface="BIZ UDPゴシック" panose="020B0400000000000000" pitchFamily="50" charset="-128"/>
                          <a:cs typeface="Yu Gothic UI Light"/>
                        </a:rPr>
                        <a:t>of</a:t>
                      </a:r>
                      <a:r>
                        <a:rPr lang="en-US" altLang="ja-JP" sz="500" b="0" spc="-85" dirty="0">
                          <a:solidFill>
                            <a:srgbClr val="3F3B3A"/>
                          </a:solidFill>
                          <a:latin typeface="BIZ UDPゴシック" panose="020B0400000000000000" pitchFamily="50" charset="-128"/>
                          <a:ea typeface="BIZ UDPゴシック" panose="020B0400000000000000" pitchFamily="50" charset="-128"/>
                          <a:cs typeface="Yu Gothic UI Light"/>
                        </a:rPr>
                        <a:t> </a:t>
                      </a:r>
                      <a:r>
                        <a:rPr lang="en-US" altLang="ja-JP" sz="500" b="0" spc="-25" dirty="0">
                          <a:solidFill>
                            <a:srgbClr val="3F3B3A"/>
                          </a:solidFill>
                          <a:latin typeface="BIZ UDPゴシック" panose="020B0400000000000000" pitchFamily="50" charset="-128"/>
                          <a:ea typeface="BIZ UDPゴシック" panose="020B0400000000000000" pitchFamily="50" charset="-128"/>
                          <a:cs typeface="Yu Gothic UI Light"/>
                        </a:rPr>
                        <a:t>Engineering</a:t>
                      </a:r>
                      <a:endParaRPr lang="en-US" altLang="ja-JP" sz="500" dirty="0">
                        <a:latin typeface="BIZ UDPゴシック" panose="020B0400000000000000" pitchFamily="50" charset="-128"/>
                        <a:ea typeface="BIZ UDPゴシック" panose="020B0400000000000000" pitchFamily="50" charset="-128"/>
                        <a:cs typeface="Yu Gothic UI Light"/>
                      </a:endParaRPr>
                    </a:p>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Sensors and Radar</a:t>
                      </a:r>
                    </a:p>
                    <a:p>
                      <a:pPr algn="l"/>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Research and Development of </a:t>
                      </a:r>
                      <a:r>
                        <a:rPr kumimoji="1" lang="en-US" altLang="ja-JP" sz="500" b="0" dirty="0" err="1">
                          <a:ln>
                            <a:noFill/>
                          </a:ln>
                          <a:solidFill>
                            <a:schemeClr val="tx1"/>
                          </a:solidFill>
                          <a:latin typeface="BIZ UDPゴシック" panose="020B0400000000000000" pitchFamily="50" charset="-128"/>
                          <a:ea typeface="BIZ UDPゴシック" panose="020B0400000000000000" pitchFamily="50" charset="-128"/>
                        </a:rPr>
                        <a:t>airborn</a:t>
                      </a:r>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millimeter-wave radar and acoustic sensors</a:t>
                      </a:r>
                    </a:p>
                    <a:p>
                      <a:pPr algn="l"/>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l"/>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txBody>
                  <a:tcPr marL="36000" marR="36000" marT="0" marB="0">
                    <a:lnL w="3175" cap="flat" cmpd="sng" algn="ctr">
                      <a:no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73" name="表 72"/>
          <p:cNvGraphicFramePr>
            <a:graphicFrameLocks noGrp="1"/>
          </p:cNvGraphicFramePr>
          <p:nvPr>
            <p:extLst>
              <p:ext uri="{D42A27DB-BD31-4B8C-83A1-F6EECF244321}">
                <p14:modId xmlns:p14="http://schemas.microsoft.com/office/powerpoint/2010/main" val="195961540"/>
              </p:ext>
            </p:extLst>
          </p:nvPr>
        </p:nvGraphicFramePr>
        <p:xfrm>
          <a:off x="3815613" y="2611973"/>
          <a:ext cx="3021263" cy="1924242"/>
        </p:xfrm>
        <a:graphic>
          <a:graphicData uri="http://schemas.openxmlformats.org/drawingml/2006/table">
            <a:tbl>
              <a:tblPr firstRow="1" bandRow="1">
                <a:solidFill>
                  <a:schemeClr val="bg1"/>
                </a:solidFill>
                <a:effectLst>
                  <a:outerShdw blurRad="50800" dist="38100" dir="2700000" algn="tl" rotWithShape="0">
                    <a:prstClr val="black">
                      <a:alpha val="40000"/>
                    </a:prstClr>
                  </a:outerShdw>
                </a:effectLst>
                <a:tableStyleId>{5C22544A-7EE6-4342-B048-85BDC9FD1C3A}</a:tableStyleId>
              </a:tblPr>
              <a:tblGrid>
                <a:gridCol w="1045338">
                  <a:extLst>
                    <a:ext uri="{9D8B030D-6E8A-4147-A177-3AD203B41FA5}">
                      <a16:colId xmlns:a16="http://schemas.microsoft.com/office/drawing/2014/main" val="20000"/>
                    </a:ext>
                  </a:extLst>
                </a:gridCol>
                <a:gridCol w="417269">
                  <a:extLst>
                    <a:ext uri="{9D8B030D-6E8A-4147-A177-3AD203B41FA5}">
                      <a16:colId xmlns:a16="http://schemas.microsoft.com/office/drawing/2014/main" val="20001"/>
                    </a:ext>
                  </a:extLst>
                </a:gridCol>
                <a:gridCol w="1558656">
                  <a:extLst>
                    <a:ext uri="{9D8B030D-6E8A-4147-A177-3AD203B41FA5}">
                      <a16:colId xmlns:a16="http://schemas.microsoft.com/office/drawing/2014/main" val="20002"/>
                    </a:ext>
                  </a:extLst>
                </a:gridCol>
              </a:tblGrid>
              <a:tr h="781901">
                <a:tc rowSpan="2">
                  <a:txBody>
                    <a:bodyPr/>
                    <a:lstStyle/>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ja-JP" altLang="en-US" sz="500" b="0" dirty="0">
                        <a:ln>
                          <a:noFill/>
                        </a:ln>
                        <a:solidFill>
                          <a:schemeClr val="tx1"/>
                        </a:solidFill>
                        <a:latin typeface="BIZ UDPゴシック" panose="020B0400000000000000" pitchFamily="50" charset="-128"/>
                        <a:ea typeface="BIZ UDPゴシック" panose="020B0400000000000000" pitchFamily="50" charset="-128"/>
                      </a:endParaRPr>
                    </a:p>
                    <a:p>
                      <a:pPr marR="5080" algn="ctr">
                        <a:lnSpc>
                          <a:spcPct val="100000"/>
                        </a:lnSpc>
                        <a:spcBef>
                          <a:spcPts val="100"/>
                        </a:spcBef>
                      </a:pPr>
                      <a:r>
                        <a:rPr lang="ja-JP" altLang="en-US" sz="1050" b="0" spc="40" dirty="0">
                          <a:solidFill>
                            <a:schemeClr val="tx1"/>
                          </a:solidFill>
                          <a:latin typeface="BIZ UDPゴシック" panose="020B0400000000000000" pitchFamily="50" charset="-128"/>
                          <a:ea typeface="BIZ UDPゴシック" panose="020B0400000000000000" pitchFamily="50" charset="-128"/>
                          <a:cs typeface="Yu Gothic UI Light"/>
                        </a:rPr>
                        <a:t>亀山 正樹</a:t>
                      </a:r>
                    </a:p>
                    <a:p>
                      <a:pPr marR="5080" algn="ctr">
                        <a:lnSpc>
                          <a:spcPct val="100000"/>
                        </a:lnSpc>
                        <a:spcBef>
                          <a:spcPts val="100"/>
                        </a:spcBef>
                      </a:pPr>
                      <a:r>
                        <a:rPr lang="en-US" altLang="ja-JP" sz="600" b="0" spc="40" dirty="0">
                          <a:solidFill>
                            <a:schemeClr val="tx1"/>
                          </a:solidFill>
                          <a:latin typeface="BIZ UDPゴシック" panose="020B0400000000000000" pitchFamily="50" charset="-128"/>
                          <a:ea typeface="BIZ UDPゴシック" panose="020B0400000000000000" pitchFamily="50" charset="-128"/>
                          <a:cs typeface="Yu Gothic UI Light"/>
                        </a:rPr>
                        <a:t>KAMEYAMA Masaki</a:t>
                      </a:r>
                    </a:p>
                  </a:txBody>
                  <a:tcPr marL="36000" marR="36000" marT="0" marB="0">
                    <a:lnL w="3175" cap="flat" cmpd="sng" algn="ctr">
                      <a:solidFill>
                        <a:schemeClr val="bg1">
                          <a:lumMod val="9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dist"/>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職名</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研究分野</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研究テーマ</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txBody>
                  <a:tcPr marL="36000" marR="3600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altLang="ja-JP" sz="550" b="0" dirty="0">
                        <a:solidFill>
                          <a:srgbClr val="3F3B3A"/>
                        </a:solidFill>
                        <a:latin typeface="BIZ UDPゴシック" panose="020B0400000000000000" pitchFamily="50" charset="-128"/>
                        <a:ea typeface="BIZ UDPゴシック" panose="020B0400000000000000" pitchFamily="50" charset="-128"/>
                        <a:cs typeface="Yu Gothic UI Light"/>
                      </a:endParaRPr>
                    </a:p>
                    <a:p>
                      <a:pPr algn="l"/>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学術研究院准教授（工学系）／博士（工学）／宇宙システム部門を兼務</a:t>
                      </a:r>
                      <a:endParaRPr lang="en-US" altLang="ja-JP" sz="550" b="0" dirty="0">
                        <a:solidFill>
                          <a:srgbClr val="3F3B3A"/>
                        </a:solidFill>
                        <a:latin typeface="BIZ UDPゴシック" panose="020B0400000000000000" pitchFamily="50" charset="-128"/>
                        <a:ea typeface="BIZ UDPゴシック" panose="020B0400000000000000" pitchFamily="50" charset="-128"/>
                        <a:cs typeface="Yu Gothic UI Light"/>
                      </a:endParaRPr>
                    </a:p>
                    <a:p>
                      <a:pPr algn="l"/>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航空宇宙工学、機械力学・制御、機械材料・材料力学</a:t>
                      </a:r>
                    </a:p>
                    <a:p>
                      <a:pPr algn="l"/>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航空宇宙システム用複合材構造の最適設計、ヘルスモニタリング、形状・振動制御、など</a:t>
                      </a:r>
                    </a:p>
                    <a:p>
                      <a:pPr algn="l"/>
                      <a:endPar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endParaRPr>
                    </a:p>
                  </a:txBody>
                  <a:tcPr marL="36000" marR="36000" marT="0" marB="0">
                    <a:lnL w="3175" cap="flat" cmpd="sng" algn="ctr">
                      <a:no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142341">
                <a:tc vMerge="1">
                  <a:txBody>
                    <a:bodyPr/>
                    <a:lstStyle/>
                    <a:p>
                      <a:pPr algn="dist"/>
                      <a:endParaRPr kumimoji="1" lang="ja-JP" altLang="en-US" sz="500" dirty="0">
                        <a:solidFill>
                          <a:schemeClr val="tx1"/>
                        </a:solidFill>
                        <a:latin typeface="BIZ UDPゴシック" panose="020B0400000000000000" pitchFamily="50" charset="-128"/>
                        <a:ea typeface="BIZ UDPゴシック" panose="020B0400000000000000" pitchFamily="50" charset="-128"/>
                      </a:endParaRPr>
                    </a:p>
                  </a:txBody>
                  <a:tcPr marL="36000" marR="3600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Position</a:t>
                      </a:r>
                    </a:p>
                    <a:p>
                      <a:pPr algn="dist"/>
                      <a:endPar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Research </a:t>
                      </a: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Field</a:t>
                      </a: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 </a:t>
                      </a: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Research  Theme</a:t>
                      </a:r>
                    </a:p>
                    <a:p>
                      <a:pPr algn="dist"/>
                      <a:endParaRPr kumimoji="1" lang="ja-JP" altLang="en-US" sz="500" b="0" spc="-100" baseline="0" dirty="0">
                        <a:ln>
                          <a:noFill/>
                        </a:ln>
                        <a:solidFill>
                          <a:schemeClr val="tx1"/>
                        </a:solidFill>
                        <a:latin typeface="BIZ UDPゴシック" panose="020B0400000000000000" pitchFamily="50" charset="-128"/>
                        <a:ea typeface="BIZ UDPゴシック" panose="020B0400000000000000" pitchFamily="50" charset="-128"/>
                      </a:endParaRPr>
                    </a:p>
                  </a:txBody>
                  <a:tcPr marL="36000" marR="3600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Academic Assembly Associate Professor,  Doctor of Engineering, Concurrently with the</a:t>
                      </a:r>
                      <a:r>
                        <a:rPr kumimoji="1" lang="ja-JP" altLang="en-US" sz="500" b="0" dirty="0">
                          <a:ln>
                            <a:noFill/>
                          </a:ln>
                          <a:solidFill>
                            <a:schemeClr val="tx1"/>
                          </a:solidFill>
                          <a:latin typeface="BIZ UDPゴシック" panose="020B0400000000000000" pitchFamily="50" charset="-128"/>
                          <a:ea typeface="BIZ UDPゴシック" panose="020B0400000000000000" pitchFamily="50" charset="-128"/>
                        </a:rPr>
                        <a:t>　</a:t>
                      </a:r>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Space Systems Group</a:t>
                      </a:r>
                    </a:p>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Aerospace Engineering, Dynamics/Control,  Structural Mechanics, Strength of Materials, Machine Dynamics</a:t>
                      </a:r>
                    </a:p>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Optimum Design, Health Monitoring and</a:t>
                      </a:r>
                    </a:p>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Shape/Vibration Control of Composite  Structures for Aerospace Systems</a:t>
                      </a:r>
                    </a:p>
                    <a:p>
                      <a:pPr algn="l"/>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txBody>
                  <a:tcPr marL="36000" marR="36000" marT="0" marB="0">
                    <a:lnL w="3175" cap="flat" cmpd="sng" algn="ctr">
                      <a:no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72" name="表 71"/>
          <p:cNvGraphicFramePr>
            <a:graphicFrameLocks noGrp="1"/>
          </p:cNvGraphicFramePr>
          <p:nvPr>
            <p:extLst>
              <p:ext uri="{D42A27DB-BD31-4B8C-83A1-F6EECF244321}">
                <p14:modId xmlns:p14="http://schemas.microsoft.com/office/powerpoint/2010/main" val="3673152378"/>
              </p:ext>
            </p:extLst>
          </p:nvPr>
        </p:nvGraphicFramePr>
        <p:xfrm>
          <a:off x="3806075" y="4640355"/>
          <a:ext cx="3021263" cy="1924242"/>
        </p:xfrm>
        <a:graphic>
          <a:graphicData uri="http://schemas.openxmlformats.org/drawingml/2006/table">
            <a:tbl>
              <a:tblPr firstRow="1" bandRow="1">
                <a:solidFill>
                  <a:schemeClr val="bg1"/>
                </a:solidFill>
                <a:effectLst>
                  <a:outerShdw blurRad="50800" dist="38100" dir="2700000" algn="tl" rotWithShape="0">
                    <a:prstClr val="black">
                      <a:alpha val="40000"/>
                    </a:prstClr>
                  </a:outerShdw>
                </a:effectLst>
                <a:tableStyleId>{5C22544A-7EE6-4342-B048-85BDC9FD1C3A}</a:tableStyleId>
              </a:tblPr>
              <a:tblGrid>
                <a:gridCol w="1045338">
                  <a:extLst>
                    <a:ext uri="{9D8B030D-6E8A-4147-A177-3AD203B41FA5}">
                      <a16:colId xmlns:a16="http://schemas.microsoft.com/office/drawing/2014/main" val="20000"/>
                    </a:ext>
                  </a:extLst>
                </a:gridCol>
                <a:gridCol w="417269">
                  <a:extLst>
                    <a:ext uri="{9D8B030D-6E8A-4147-A177-3AD203B41FA5}">
                      <a16:colId xmlns:a16="http://schemas.microsoft.com/office/drawing/2014/main" val="20001"/>
                    </a:ext>
                  </a:extLst>
                </a:gridCol>
                <a:gridCol w="1558656">
                  <a:extLst>
                    <a:ext uri="{9D8B030D-6E8A-4147-A177-3AD203B41FA5}">
                      <a16:colId xmlns:a16="http://schemas.microsoft.com/office/drawing/2014/main" val="20002"/>
                    </a:ext>
                  </a:extLst>
                </a:gridCol>
              </a:tblGrid>
              <a:tr h="781901">
                <a:tc rowSpan="2">
                  <a:txBody>
                    <a:bodyPr/>
                    <a:lstStyle/>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ja-JP" altLang="en-US" sz="500" b="0" dirty="0">
                        <a:ln>
                          <a:noFill/>
                        </a:ln>
                        <a:solidFill>
                          <a:schemeClr val="tx1"/>
                        </a:solidFill>
                        <a:latin typeface="BIZ UDPゴシック" panose="020B0400000000000000" pitchFamily="50" charset="-128"/>
                        <a:ea typeface="BIZ UDPゴシック" panose="020B0400000000000000" pitchFamily="50" charset="-128"/>
                      </a:endParaRPr>
                    </a:p>
                    <a:p>
                      <a:pPr marR="5080" algn="ctr">
                        <a:lnSpc>
                          <a:spcPct val="100000"/>
                        </a:lnSpc>
                        <a:spcBef>
                          <a:spcPts val="100"/>
                        </a:spcBef>
                      </a:pPr>
                      <a:r>
                        <a:rPr lang="ja-JP" altLang="en-US" sz="1050" b="0" spc="40" dirty="0">
                          <a:solidFill>
                            <a:schemeClr val="tx1"/>
                          </a:solidFill>
                          <a:latin typeface="BIZ UDPゴシック" panose="020B0400000000000000" pitchFamily="50" charset="-128"/>
                          <a:ea typeface="BIZ UDPゴシック" panose="020B0400000000000000" pitchFamily="50" charset="-128"/>
                          <a:cs typeface="Yu Gothic UI Light"/>
                        </a:rPr>
                        <a:t>村上 曜</a:t>
                      </a:r>
                    </a:p>
                    <a:p>
                      <a:pPr marR="5080" algn="ctr">
                        <a:lnSpc>
                          <a:spcPct val="100000"/>
                        </a:lnSpc>
                        <a:spcBef>
                          <a:spcPts val="100"/>
                        </a:spcBef>
                      </a:pPr>
                      <a:r>
                        <a:rPr lang="en-US" altLang="ja-JP" sz="600" b="0" spc="40" dirty="0">
                          <a:solidFill>
                            <a:schemeClr val="tx1"/>
                          </a:solidFill>
                          <a:latin typeface="BIZ UDPゴシック" panose="020B0400000000000000" pitchFamily="50" charset="-128"/>
                          <a:ea typeface="BIZ UDPゴシック" panose="020B0400000000000000" pitchFamily="50" charset="-128"/>
                          <a:cs typeface="Yu Gothic UI Light"/>
                        </a:rPr>
                        <a:t>MURAKAMI </a:t>
                      </a:r>
                      <a:r>
                        <a:rPr lang="en-US" altLang="ja-JP" sz="600" b="0" spc="40" dirty="0" err="1">
                          <a:solidFill>
                            <a:schemeClr val="tx1"/>
                          </a:solidFill>
                          <a:latin typeface="BIZ UDPゴシック" panose="020B0400000000000000" pitchFamily="50" charset="-128"/>
                          <a:ea typeface="BIZ UDPゴシック" panose="020B0400000000000000" pitchFamily="50" charset="-128"/>
                          <a:cs typeface="Yu Gothic UI Light"/>
                        </a:rPr>
                        <a:t>Yo</a:t>
                      </a:r>
                      <a:endParaRPr lang="en-US" altLang="ja-JP" sz="600" b="0" spc="40" dirty="0">
                        <a:solidFill>
                          <a:schemeClr val="tx1"/>
                        </a:solidFill>
                        <a:latin typeface="BIZ UDPゴシック" panose="020B0400000000000000" pitchFamily="50" charset="-128"/>
                        <a:ea typeface="BIZ UDPゴシック" panose="020B0400000000000000" pitchFamily="50" charset="-128"/>
                        <a:cs typeface="Yu Gothic UI Light"/>
                      </a:endParaRPr>
                    </a:p>
                  </a:txBody>
                  <a:tcPr marL="36000" marR="36000" marT="0" marB="0">
                    <a:lnL w="3175" cap="flat" cmpd="sng" algn="ctr">
                      <a:solidFill>
                        <a:schemeClr val="bg1">
                          <a:lumMod val="9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dist"/>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職名</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研究分野</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研究テーマ</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txBody>
                  <a:tcPr marL="36000" marR="3600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altLang="ja-JP" sz="550" b="0" dirty="0">
                        <a:solidFill>
                          <a:srgbClr val="FF0000"/>
                        </a:solidFill>
                        <a:latin typeface="BIZ UDPゴシック" panose="020B0400000000000000" pitchFamily="50" charset="-128"/>
                        <a:ea typeface="BIZ UDPゴシック" panose="020B0400000000000000" pitchFamily="50" charset="-128"/>
                        <a:cs typeface="Yu Gothic UI Light"/>
                      </a:endParaRPr>
                    </a:p>
                    <a:p>
                      <a:pPr algn="l"/>
                      <a:r>
                        <a:rPr lang="ja-JP" altLang="en-US" sz="550" b="0" dirty="0">
                          <a:solidFill>
                            <a:schemeClr val="tx1"/>
                          </a:solidFill>
                          <a:latin typeface="BIZ UDPゴシック" panose="020B0400000000000000" pitchFamily="50" charset="-128"/>
                          <a:ea typeface="BIZ UDPゴシック" panose="020B0400000000000000" pitchFamily="50" charset="-128"/>
                          <a:cs typeface="Yu Gothic UI Light"/>
                        </a:rPr>
                        <a:t>航空機システム共同研究講座助教</a:t>
                      </a:r>
                      <a:r>
                        <a:rPr lang="en-US" altLang="ja-JP" sz="550" b="0" dirty="0">
                          <a:solidFill>
                            <a:schemeClr val="tx1"/>
                          </a:solidFill>
                          <a:latin typeface="BIZ UDPゴシック" panose="020B0400000000000000" pitchFamily="50" charset="-128"/>
                          <a:ea typeface="BIZ UDPゴシック" panose="020B0400000000000000" pitchFamily="50" charset="-128"/>
                          <a:cs typeface="Yu Gothic UI Light"/>
                        </a:rPr>
                        <a:t>/Ph.D.</a:t>
                      </a:r>
                    </a:p>
                    <a:p>
                      <a:pPr algn="l"/>
                      <a:r>
                        <a:rPr lang="zh-CN" altLang="en-US" sz="550" b="0" dirty="0">
                          <a:solidFill>
                            <a:schemeClr val="tx1"/>
                          </a:solidFill>
                          <a:latin typeface="BIZ UDPゴシック" panose="020B0400000000000000" pitchFamily="50" charset="-128"/>
                          <a:ea typeface="BIZ UDPゴシック" panose="020B0400000000000000" pitchFamily="50" charset="-128"/>
                          <a:cs typeface="Yu Gothic UI Light"/>
                        </a:rPr>
                        <a:t>飛行力学、空気力学</a:t>
                      </a:r>
                      <a:endParaRPr lang="en-US" altLang="zh-CN" sz="550" b="0" dirty="0">
                        <a:solidFill>
                          <a:schemeClr val="tx1"/>
                        </a:solidFill>
                        <a:latin typeface="BIZ UDPゴシック" panose="020B0400000000000000" pitchFamily="50" charset="-128"/>
                        <a:ea typeface="BIZ UDPゴシック" panose="020B0400000000000000" pitchFamily="50" charset="-128"/>
                        <a:cs typeface="Yu Gothic UI Light"/>
                      </a:endParaRPr>
                    </a:p>
                    <a:p>
                      <a:pPr algn="l"/>
                      <a:r>
                        <a:rPr lang="ja-JP" altLang="en-US" sz="550" b="0" dirty="0">
                          <a:solidFill>
                            <a:schemeClr val="tx1"/>
                          </a:solidFill>
                          <a:latin typeface="BIZ UDPゴシック" panose="020B0400000000000000" pitchFamily="50" charset="-128"/>
                          <a:ea typeface="BIZ UDPゴシック" panose="020B0400000000000000" pitchFamily="50" charset="-128"/>
                          <a:cs typeface="Yu Gothic UI Light"/>
                        </a:rPr>
                        <a:t>小型ドローン用プロペラの設計・評価、</a:t>
                      </a:r>
                      <a:r>
                        <a:rPr lang="en-US" altLang="ja-JP" sz="550" b="0" dirty="0">
                          <a:solidFill>
                            <a:schemeClr val="tx1"/>
                          </a:solidFill>
                          <a:latin typeface="BIZ UDPゴシック" panose="020B0400000000000000" pitchFamily="50" charset="-128"/>
                          <a:ea typeface="BIZ UDPゴシック" panose="020B0400000000000000" pitchFamily="50" charset="-128"/>
                          <a:cs typeface="Yu Gothic UI Light"/>
                        </a:rPr>
                        <a:t>CFD</a:t>
                      </a:r>
                      <a:r>
                        <a:rPr lang="ja-JP" altLang="en-US" sz="550" b="0" dirty="0">
                          <a:solidFill>
                            <a:schemeClr val="tx1"/>
                          </a:solidFill>
                          <a:latin typeface="BIZ UDPゴシック" panose="020B0400000000000000" pitchFamily="50" charset="-128"/>
                          <a:ea typeface="BIZ UDPゴシック" panose="020B0400000000000000" pitchFamily="50" charset="-128"/>
                          <a:cs typeface="Yu Gothic UI Light"/>
                        </a:rPr>
                        <a:t>（数値流体力学）解析、回転翼機の運動解析</a:t>
                      </a:r>
                    </a:p>
                  </a:txBody>
                  <a:tcPr marL="36000" marR="36000" marT="0" marB="0">
                    <a:lnL w="3175" cap="flat" cmpd="sng" algn="ctr">
                      <a:no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142341">
                <a:tc vMerge="1">
                  <a:txBody>
                    <a:bodyPr/>
                    <a:lstStyle/>
                    <a:p>
                      <a:pPr algn="dist"/>
                      <a:endParaRPr kumimoji="1" lang="ja-JP" altLang="en-US" sz="500" dirty="0">
                        <a:solidFill>
                          <a:schemeClr val="tx1"/>
                        </a:solidFill>
                        <a:latin typeface="BIZ UDPゴシック" panose="020B0400000000000000" pitchFamily="50" charset="-128"/>
                        <a:ea typeface="BIZ UDPゴシック" panose="020B0400000000000000" pitchFamily="50" charset="-128"/>
                      </a:endParaRPr>
                    </a:p>
                  </a:txBody>
                  <a:tcPr marL="36000" marR="3600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Position</a:t>
                      </a:r>
                    </a:p>
                    <a:p>
                      <a:pPr algn="dist"/>
                      <a:endPar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Research </a:t>
                      </a: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Field </a:t>
                      </a: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Research  Theme</a:t>
                      </a:r>
                    </a:p>
                    <a:p>
                      <a:pPr algn="dist"/>
                      <a:endParaRPr kumimoji="1" lang="ja-JP" altLang="en-US" sz="500" b="0" spc="-100" baseline="0" dirty="0">
                        <a:ln>
                          <a:noFill/>
                        </a:ln>
                        <a:solidFill>
                          <a:schemeClr val="tx1"/>
                        </a:solidFill>
                        <a:latin typeface="BIZ UDPゴシック" panose="020B0400000000000000" pitchFamily="50" charset="-128"/>
                        <a:ea typeface="BIZ UDPゴシック" panose="020B0400000000000000" pitchFamily="50" charset="-128"/>
                      </a:endParaRPr>
                    </a:p>
                  </a:txBody>
                  <a:tcPr marL="36000" marR="3600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Research Centre for Aerospace Systems, Assistant Professor, Ph.D.</a:t>
                      </a:r>
                    </a:p>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Flight Dynamics, Fluid Dynamics</a:t>
                      </a:r>
                    </a:p>
                    <a:p>
                      <a:pPr algn="l"/>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Design and theoretical evaluation of propellers for the small unmanned quadcopter drone, CFD analysis, flight simulation of the rotorcraft</a:t>
                      </a:r>
                    </a:p>
                  </a:txBody>
                  <a:tcPr marL="36000" marR="36000" marT="0" marB="0">
                    <a:lnL w="3175" cap="flat" cmpd="sng" algn="ctr">
                      <a:no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71" name="表 70"/>
          <p:cNvGraphicFramePr>
            <a:graphicFrameLocks noGrp="1"/>
          </p:cNvGraphicFramePr>
          <p:nvPr>
            <p:extLst>
              <p:ext uri="{D42A27DB-BD31-4B8C-83A1-F6EECF244321}">
                <p14:modId xmlns:p14="http://schemas.microsoft.com/office/powerpoint/2010/main" val="37855560"/>
              </p:ext>
            </p:extLst>
          </p:nvPr>
        </p:nvGraphicFramePr>
        <p:xfrm>
          <a:off x="719624" y="2604592"/>
          <a:ext cx="3021263" cy="1924242"/>
        </p:xfrm>
        <a:graphic>
          <a:graphicData uri="http://schemas.openxmlformats.org/drawingml/2006/table">
            <a:tbl>
              <a:tblPr firstRow="1" bandRow="1">
                <a:solidFill>
                  <a:schemeClr val="bg1"/>
                </a:solidFill>
                <a:effectLst>
                  <a:outerShdw blurRad="50800" dist="38100" dir="2700000" algn="tl" rotWithShape="0">
                    <a:prstClr val="black">
                      <a:alpha val="40000"/>
                    </a:prstClr>
                  </a:outerShdw>
                </a:effectLst>
                <a:tableStyleId>{5C22544A-7EE6-4342-B048-85BDC9FD1C3A}</a:tableStyleId>
              </a:tblPr>
              <a:tblGrid>
                <a:gridCol w="1045338">
                  <a:extLst>
                    <a:ext uri="{9D8B030D-6E8A-4147-A177-3AD203B41FA5}">
                      <a16:colId xmlns:a16="http://schemas.microsoft.com/office/drawing/2014/main" val="20000"/>
                    </a:ext>
                  </a:extLst>
                </a:gridCol>
                <a:gridCol w="417269">
                  <a:extLst>
                    <a:ext uri="{9D8B030D-6E8A-4147-A177-3AD203B41FA5}">
                      <a16:colId xmlns:a16="http://schemas.microsoft.com/office/drawing/2014/main" val="20001"/>
                    </a:ext>
                  </a:extLst>
                </a:gridCol>
                <a:gridCol w="1558656">
                  <a:extLst>
                    <a:ext uri="{9D8B030D-6E8A-4147-A177-3AD203B41FA5}">
                      <a16:colId xmlns:a16="http://schemas.microsoft.com/office/drawing/2014/main" val="20002"/>
                    </a:ext>
                  </a:extLst>
                </a:gridCol>
              </a:tblGrid>
              <a:tr h="781901">
                <a:tc rowSpan="2">
                  <a:txBody>
                    <a:bodyPr/>
                    <a:lstStyle/>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ja-JP" altLang="en-US" sz="500" b="0" dirty="0">
                        <a:ln>
                          <a:noFill/>
                        </a:ln>
                        <a:solidFill>
                          <a:schemeClr val="tx1"/>
                        </a:solidFill>
                        <a:latin typeface="BIZ UDPゴシック" panose="020B0400000000000000" pitchFamily="50" charset="-128"/>
                        <a:ea typeface="BIZ UDPゴシック" panose="020B0400000000000000" pitchFamily="50" charset="-128"/>
                      </a:endParaRPr>
                    </a:p>
                    <a:p>
                      <a:pPr marR="5080" algn="ctr">
                        <a:lnSpc>
                          <a:spcPct val="100000"/>
                        </a:lnSpc>
                        <a:spcBef>
                          <a:spcPts val="100"/>
                        </a:spcBef>
                      </a:pPr>
                      <a:r>
                        <a:rPr lang="ja-JP" altLang="en-US" sz="1050" b="0" spc="40" dirty="0">
                          <a:solidFill>
                            <a:schemeClr val="tx1"/>
                          </a:solidFill>
                          <a:latin typeface="BIZ UDPゴシック" panose="020B0400000000000000" pitchFamily="50" charset="-128"/>
                          <a:ea typeface="BIZ UDPゴシック" panose="020B0400000000000000" pitchFamily="50" charset="-128"/>
                          <a:cs typeface="Yu Gothic UI Light"/>
                        </a:rPr>
                        <a:t>菊池 良巳</a:t>
                      </a:r>
                    </a:p>
                    <a:p>
                      <a:pPr marR="5080" algn="ctr">
                        <a:lnSpc>
                          <a:spcPct val="100000"/>
                        </a:lnSpc>
                        <a:spcBef>
                          <a:spcPts val="100"/>
                        </a:spcBef>
                      </a:pPr>
                      <a:r>
                        <a:rPr lang="en-US" altLang="ja-JP" sz="600" b="0" spc="40" dirty="0">
                          <a:solidFill>
                            <a:schemeClr val="tx1"/>
                          </a:solidFill>
                          <a:latin typeface="BIZ UDPゴシック" panose="020B0400000000000000" pitchFamily="50" charset="-128"/>
                          <a:ea typeface="BIZ UDPゴシック" panose="020B0400000000000000" pitchFamily="50" charset="-128"/>
                          <a:cs typeface="Yu Gothic UI Light"/>
                        </a:rPr>
                        <a:t>KIKUCHI Yoshimi</a:t>
                      </a:r>
                    </a:p>
                  </a:txBody>
                  <a:tcPr marL="36000" marR="36000" marT="0" marB="0">
                    <a:lnL w="3175" cap="flat" cmpd="sng" algn="ctr">
                      <a:solidFill>
                        <a:schemeClr val="bg1">
                          <a:lumMod val="9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dist"/>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職名</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研究分野</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研究テーマ</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txBody>
                  <a:tcPr marL="36000" marR="3600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altLang="ja-JP" sz="550" b="0" dirty="0">
                        <a:solidFill>
                          <a:srgbClr val="3F3B3A"/>
                        </a:solidFill>
                        <a:latin typeface="BIZ UDPゴシック" panose="020B0400000000000000" pitchFamily="50" charset="-128"/>
                        <a:ea typeface="BIZ UDPゴシック" panose="020B0400000000000000" pitchFamily="50" charset="-128"/>
                        <a:cs typeface="Yu Gothic UI Light"/>
                      </a:endParaRPr>
                    </a:p>
                    <a:p>
                      <a:pPr algn="l"/>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航空機システム共同研究講座特任教授／</a:t>
                      </a:r>
                      <a:r>
                        <a:rPr lang="ja-JP" altLang="en-US" sz="550" b="0" baseline="0" dirty="0">
                          <a:solidFill>
                            <a:srgbClr val="3F3B3A"/>
                          </a:solidFill>
                          <a:latin typeface="BIZ UDPゴシック" panose="020B0400000000000000" pitchFamily="50" charset="-128"/>
                          <a:ea typeface="BIZ UDPゴシック" panose="020B0400000000000000" pitchFamily="50" charset="-128"/>
                          <a:cs typeface="Yu Gothic UI Light"/>
                        </a:rPr>
                        <a:t> </a:t>
                      </a:r>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博士（工学）</a:t>
                      </a:r>
                    </a:p>
                    <a:p>
                      <a:pPr algn="l"/>
                      <a:r>
                        <a:rPr lang="ja-JP" altLang="en-US" sz="550" b="0" dirty="0">
                          <a:solidFill>
                            <a:schemeClr val="tx1"/>
                          </a:solidFill>
                          <a:latin typeface="BIZ UDPゴシック" panose="020B0400000000000000" pitchFamily="50" charset="-128"/>
                          <a:ea typeface="BIZ UDPゴシック" panose="020B0400000000000000" pitchFamily="50" charset="-128"/>
                          <a:cs typeface="Yu Gothic UI Light"/>
                        </a:rPr>
                        <a:t>センサ／アクチュエータ工学</a:t>
                      </a:r>
                    </a:p>
                    <a:p>
                      <a:pPr algn="l"/>
                      <a:r>
                        <a:rPr lang="ja-JP" altLang="en-US" sz="550" b="0" dirty="0">
                          <a:solidFill>
                            <a:schemeClr val="tx1"/>
                          </a:solidFill>
                          <a:latin typeface="BIZ UDPゴシック" panose="020B0400000000000000" pitchFamily="50" charset="-128"/>
                          <a:ea typeface="BIZ UDPゴシック" panose="020B0400000000000000" pitchFamily="50" charset="-128"/>
                          <a:cs typeface="Yu Gothic UI Light"/>
                        </a:rPr>
                        <a:t>航空機用非接触ブレーキ（磁性粘性流体ブレーキ／渦電流方式ブレーキ、渦電流ブレーキにおける電力回生と蓄電システム）の開発、航空機用透過型油量計の開発、静電式</a:t>
                      </a:r>
                      <a:r>
                        <a:rPr lang="en-US" altLang="ja-JP" sz="550" b="0" dirty="0">
                          <a:solidFill>
                            <a:schemeClr val="tx1"/>
                          </a:solidFill>
                          <a:latin typeface="BIZ UDPゴシック" panose="020B0400000000000000" pitchFamily="50" charset="-128"/>
                          <a:ea typeface="BIZ UDPゴシック" panose="020B0400000000000000" pitchFamily="50" charset="-128"/>
                          <a:cs typeface="Yu Gothic UI Light"/>
                        </a:rPr>
                        <a:t>/</a:t>
                      </a:r>
                      <a:r>
                        <a:rPr lang="ja-JP" altLang="en-US" sz="550" b="0" dirty="0">
                          <a:solidFill>
                            <a:schemeClr val="tx1"/>
                          </a:solidFill>
                          <a:latin typeface="BIZ UDPゴシック" panose="020B0400000000000000" pitchFamily="50" charset="-128"/>
                          <a:ea typeface="BIZ UDPゴシック" panose="020B0400000000000000" pitchFamily="50" charset="-128"/>
                          <a:cs typeface="Yu Gothic UI Light"/>
                        </a:rPr>
                        <a:t>磁気式レゾルバの開発</a:t>
                      </a:r>
                    </a:p>
                  </a:txBody>
                  <a:tcPr marL="36000" marR="36000" marT="0" marB="0">
                    <a:lnL w="3175" cap="flat" cmpd="sng" algn="ctr">
                      <a:no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142341">
                <a:tc vMerge="1">
                  <a:txBody>
                    <a:bodyPr/>
                    <a:lstStyle/>
                    <a:p>
                      <a:pPr algn="dist"/>
                      <a:endParaRPr kumimoji="1" lang="ja-JP" altLang="en-US" sz="500" dirty="0">
                        <a:solidFill>
                          <a:schemeClr val="tx1"/>
                        </a:solidFill>
                        <a:latin typeface="BIZ UDPゴシック" panose="020B0400000000000000" pitchFamily="50" charset="-128"/>
                        <a:ea typeface="BIZ UDPゴシック" panose="020B0400000000000000" pitchFamily="50" charset="-128"/>
                      </a:endParaRPr>
                    </a:p>
                  </a:txBody>
                  <a:tcPr marL="36000" marR="3600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Position</a:t>
                      </a:r>
                    </a:p>
                    <a:p>
                      <a:pPr algn="dist"/>
                      <a:endPar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Research </a:t>
                      </a: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Field </a:t>
                      </a: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Research  Theme</a:t>
                      </a:r>
                    </a:p>
                    <a:p>
                      <a:pPr algn="dist"/>
                      <a:endParaRPr kumimoji="1" lang="ja-JP" altLang="en-US" sz="500" b="0" spc="-100" baseline="0" dirty="0">
                        <a:ln>
                          <a:noFill/>
                        </a:ln>
                        <a:solidFill>
                          <a:schemeClr val="tx1"/>
                        </a:solidFill>
                        <a:latin typeface="BIZ UDPゴシック" panose="020B0400000000000000" pitchFamily="50" charset="-128"/>
                        <a:ea typeface="BIZ UDPゴシック" panose="020B0400000000000000" pitchFamily="50" charset="-128"/>
                      </a:endParaRPr>
                    </a:p>
                  </a:txBody>
                  <a:tcPr marL="36000" marR="3600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Aircraft Systems Collaborative Research Laboratory Special Appointed Professor</a:t>
                      </a:r>
                      <a:r>
                        <a:rPr kumimoji="1" lang="ja-JP" altLang="en-US" sz="500" b="0" dirty="0" err="1">
                          <a:ln>
                            <a:noFill/>
                          </a:ln>
                          <a:solidFill>
                            <a:schemeClr val="tx1"/>
                          </a:solidFill>
                          <a:latin typeface="BIZ UDPゴシック" panose="020B0400000000000000" pitchFamily="50" charset="-128"/>
                          <a:ea typeface="BIZ UDPゴシック" panose="020B0400000000000000" pitchFamily="50" charset="-128"/>
                        </a:rPr>
                        <a:t>，</a:t>
                      </a:r>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Doctor of Engineering</a:t>
                      </a:r>
                    </a:p>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Sensors and Actuators</a:t>
                      </a:r>
                    </a:p>
                    <a:p>
                      <a:pPr algn="l"/>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Development of Non-Contact Brake for Aircraft  (Magneto-Rheological Fluid brake / Eddy  Current Brake, Power Regeneration and  Storage Systems in Eddy Current Brake),  Development of Transmission Type Fuel  Gauging Sensor for Aircrafts, Development of  Electrostatic and Magnetic Resolvers</a:t>
                      </a:r>
                    </a:p>
                    <a:p>
                      <a:pPr algn="l"/>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txBody>
                  <a:tcPr marL="36000" marR="36000" marT="0" marB="0">
                    <a:lnL w="3175" cap="flat" cmpd="sng" algn="ctr">
                      <a:no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70" name="表 69"/>
          <p:cNvGraphicFramePr>
            <a:graphicFrameLocks noGrp="1"/>
          </p:cNvGraphicFramePr>
          <p:nvPr>
            <p:extLst>
              <p:ext uri="{D42A27DB-BD31-4B8C-83A1-F6EECF244321}">
                <p14:modId xmlns:p14="http://schemas.microsoft.com/office/powerpoint/2010/main" val="1624837352"/>
              </p:ext>
            </p:extLst>
          </p:nvPr>
        </p:nvGraphicFramePr>
        <p:xfrm>
          <a:off x="3806075" y="590515"/>
          <a:ext cx="3021263" cy="1972117"/>
        </p:xfrm>
        <a:graphic>
          <a:graphicData uri="http://schemas.openxmlformats.org/drawingml/2006/table">
            <a:tbl>
              <a:tblPr firstRow="1" bandRow="1">
                <a:solidFill>
                  <a:schemeClr val="bg1"/>
                </a:solidFill>
                <a:effectLst>
                  <a:outerShdw blurRad="50800" dist="38100" dir="2700000" algn="tl" rotWithShape="0">
                    <a:prstClr val="black">
                      <a:alpha val="40000"/>
                    </a:prstClr>
                  </a:outerShdw>
                </a:effectLst>
                <a:tableStyleId>{5C22544A-7EE6-4342-B048-85BDC9FD1C3A}</a:tableStyleId>
              </a:tblPr>
              <a:tblGrid>
                <a:gridCol w="1045338">
                  <a:extLst>
                    <a:ext uri="{9D8B030D-6E8A-4147-A177-3AD203B41FA5}">
                      <a16:colId xmlns:a16="http://schemas.microsoft.com/office/drawing/2014/main" val="20000"/>
                    </a:ext>
                  </a:extLst>
                </a:gridCol>
                <a:gridCol w="417269">
                  <a:extLst>
                    <a:ext uri="{9D8B030D-6E8A-4147-A177-3AD203B41FA5}">
                      <a16:colId xmlns:a16="http://schemas.microsoft.com/office/drawing/2014/main" val="20001"/>
                    </a:ext>
                  </a:extLst>
                </a:gridCol>
                <a:gridCol w="1558656">
                  <a:extLst>
                    <a:ext uri="{9D8B030D-6E8A-4147-A177-3AD203B41FA5}">
                      <a16:colId xmlns:a16="http://schemas.microsoft.com/office/drawing/2014/main" val="20002"/>
                    </a:ext>
                  </a:extLst>
                </a:gridCol>
              </a:tblGrid>
              <a:tr h="867731">
                <a:tc rowSpan="2">
                  <a:txBody>
                    <a:bodyPr/>
                    <a:lstStyle/>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ja-JP" altLang="en-US" sz="500" b="0" dirty="0">
                        <a:ln>
                          <a:noFill/>
                        </a:ln>
                        <a:solidFill>
                          <a:schemeClr val="tx1"/>
                        </a:solidFill>
                        <a:latin typeface="BIZ UDPゴシック" panose="020B0400000000000000" pitchFamily="50" charset="-128"/>
                        <a:ea typeface="BIZ UDPゴシック" panose="020B0400000000000000" pitchFamily="50" charset="-128"/>
                      </a:endParaRPr>
                    </a:p>
                    <a:p>
                      <a:pPr marR="5080" algn="ctr">
                        <a:lnSpc>
                          <a:spcPct val="100000"/>
                        </a:lnSpc>
                        <a:spcBef>
                          <a:spcPts val="100"/>
                        </a:spcBef>
                      </a:pPr>
                      <a:r>
                        <a:rPr lang="ja-JP" altLang="en-US" sz="1050" b="0" spc="40" dirty="0">
                          <a:solidFill>
                            <a:schemeClr val="tx1"/>
                          </a:solidFill>
                          <a:latin typeface="BIZ UDPゴシック" panose="020B0400000000000000" pitchFamily="50" charset="-128"/>
                          <a:ea typeface="BIZ UDPゴシック" panose="020B0400000000000000" pitchFamily="50" charset="-128"/>
                          <a:cs typeface="Yu Gothic UI Light"/>
                        </a:rPr>
                        <a:t>辺見 信彦</a:t>
                      </a:r>
                    </a:p>
                    <a:p>
                      <a:pPr marR="5080" algn="ctr">
                        <a:lnSpc>
                          <a:spcPct val="100000"/>
                        </a:lnSpc>
                        <a:spcBef>
                          <a:spcPts val="100"/>
                        </a:spcBef>
                      </a:pPr>
                      <a:r>
                        <a:rPr lang="en-US" altLang="ja-JP" sz="600" b="0" spc="40" dirty="0">
                          <a:solidFill>
                            <a:schemeClr val="tx1"/>
                          </a:solidFill>
                          <a:latin typeface="BIZ UDPゴシック" panose="020B0400000000000000" pitchFamily="50" charset="-128"/>
                          <a:ea typeface="BIZ UDPゴシック" panose="020B0400000000000000" pitchFamily="50" charset="-128"/>
                          <a:cs typeface="Yu Gothic UI Light"/>
                        </a:rPr>
                        <a:t>HENMI Nobuhiko</a:t>
                      </a:r>
                    </a:p>
                  </a:txBody>
                  <a:tcPr marL="36000" marR="36000" marT="0" marB="0">
                    <a:lnL w="3175" cap="flat" cmpd="sng" algn="ctr">
                      <a:solidFill>
                        <a:schemeClr val="bg1">
                          <a:lumMod val="9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dist"/>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職名</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研究分野</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研究テーマ</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txBody>
                  <a:tcPr marL="36000" marR="3600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altLang="ja-JP" sz="550" b="0" dirty="0">
                        <a:solidFill>
                          <a:srgbClr val="3F3B3A"/>
                        </a:solidFill>
                        <a:latin typeface="BIZ UDPゴシック" panose="020B0400000000000000" pitchFamily="50" charset="-128"/>
                        <a:ea typeface="BIZ UDPゴシック" panose="020B0400000000000000" pitchFamily="50" charset="-128"/>
                        <a:cs typeface="Yu Gothic UI Light"/>
                      </a:endParaRPr>
                    </a:p>
                    <a:p>
                      <a:pPr algn="l"/>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学術研究院教授（工学系）／博士（工学）／人材育成部門長を兼務</a:t>
                      </a:r>
                      <a:endParaRPr lang="en-US" altLang="ja-JP" sz="550" b="0" dirty="0">
                        <a:solidFill>
                          <a:srgbClr val="3F3B3A"/>
                        </a:solidFill>
                        <a:latin typeface="BIZ UDPゴシック" panose="020B0400000000000000" pitchFamily="50" charset="-128"/>
                        <a:ea typeface="BIZ UDPゴシック" panose="020B0400000000000000" pitchFamily="50" charset="-128"/>
                        <a:cs typeface="Yu Gothic UI Light"/>
                      </a:endParaRPr>
                    </a:p>
                    <a:p>
                      <a:pPr algn="l"/>
                      <a:r>
                        <a:rPr lang="ja-JP" altLang="en-US" sz="550" b="0" dirty="0">
                          <a:solidFill>
                            <a:schemeClr val="tx1"/>
                          </a:solidFill>
                          <a:latin typeface="BIZ UDPゴシック" panose="020B0400000000000000" pitchFamily="50" charset="-128"/>
                          <a:ea typeface="BIZ UDPゴシック" panose="020B0400000000000000" pitchFamily="50" charset="-128"/>
                          <a:cs typeface="Yu Gothic UI Light"/>
                        </a:rPr>
                        <a:t>精密工学</a:t>
                      </a:r>
                    </a:p>
                    <a:p>
                      <a:pPr algn="l"/>
                      <a:r>
                        <a:rPr lang="ja-JP" altLang="en-US" sz="550" b="0" dirty="0">
                          <a:solidFill>
                            <a:schemeClr val="tx1"/>
                          </a:solidFill>
                          <a:latin typeface="BIZ UDPゴシック" panose="020B0400000000000000" pitchFamily="50" charset="-128"/>
                          <a:ea typeface="BIZ UDPゴシック" panose="020B0400000000000000" pitchFamily="50" charset="-128"/>
                          <a:cs typeface="Yu Gothic UI Light"/>
                        </a:rPr>
                        <a:t>圧電式ジャークセンサとその応用、インパクトダンパによる変位拡大機構の高速定、</a:t>
                      </a:r>
                      <a:r>
                        <a:rPr lang="en-US" altLang="ja-JP" sz="550" b="0" dirty="0">
                          <a:solidFill>
                            <a:schemeClr val="tx1"/>
                          </a:solidFill>
                          <a:latin typeface="BIZ UDPゴシック" panose="020B0400000000000000" pitchFamily="50" charset="-128"/>
                          <a:ea typeface="BIZ UDPゴシック" panose="020B0400000000000000" pitchFamily="50" charset="-128"/>
                          <a:cs typeface="Yu Gothic UI Light"/>
                        </a:rPr>
                        <a:t>PZT</a:t>
                      </a:r>
                      <a:r>
                        <a:rPr lang="ja-JP" altLang="en-US" sz="550" b="0" dirty="0">
                          <a:solidFill>
                            <a:schemeClr val="tx1"/>
                          </a:solidFill>
                          <a:latin typeface="BIZ UDPゴシック" panose="020B0400000000000000" pitchFamily="50" charset="-128"/>
                          <a:ea typeface="BIZ UDPゴシック" panose="020B0400000000000000" pitchFamily="50" charset="-128"/>
                          <a:cs typeface="Yu Gothic UI Light"/>
                        </a:rPr>
                        <a:t>セラミクスのフレクソエレクトリック効果に関する研究、圧電アクチュエータの荷重下の特性に関する研究、ジャークセンサによる転がり軸受の損傷診断に関する研究</a:t>
                      </a:r>
                    </a:p>
                  </a:txBody>
                  <a:tcPr marL="36000" marR="36000" marT="0" marB="0">
                    <a:lnL w="3175" cap="flat" cmpd="sng" algn="ctr">
                      <a:no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104386">
                <a:tc vMerge="1">
                  <a:txBody>
                    <a:bodyPr/>
                    <a:lstStyle/>
                    <a:p>
                      <a:pPr algn="dist"/>
                      <a:endParaRPr kumimoji="1" lang="ja-JP" altLang="en-US" sz="500" dirty="0">
                        <a:solidFill>
                          <a:schemeClr val="tx1"/>
                        </a:solidFill>
                        <a:latin typeface="BIZ UDPゴシック" panose="020B0400000000000000" pitchFamily="50" charset="-128"/>
                        <a:ea typeface="BIZ UDPゴシック" panose="020B0400000000000000" pitchFamily="50" charset="-128"/>
                      </a:endParaRPr>
                    </a:p>
                  </a:txBody>
                  <a:tcPr marL="36000" marR="3600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Position</a:t>
                      </a:r>
                    </a:p>
                    <a:p>
                      <a:pPr algn="dist"/>
                      <a:endPar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Research </a:t>
                      </a: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Field </a:t>
                      </a: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Research  Theme</a:t>
                      </a:r>
                    </a:p>
                    <a:p>
                      <a:pPr algn="dist"/>
                      <a:endParaRPr kumimoji="1" lang="ja-JP" altLang="en-US" sz="500" b="0" spc="-100" baseline="0" dirty="0">
                        <a:ln>
                          <a:noFill/>
                        </a:ln>
                        <a:solidFill>
                          <a:schemeClr val="tx1"/>
                        </a:solidFill>
                        <a:latin typeface="BIZ UDPゴシック" panose="020B0400000000000000" pitchFamily="50" charset="-128"/>
                        <a:ea typeface="BIZ UDPゴシック" panose="020B0400000000000000" pitchFamily="50" charset="-128"/>
                      </a:endParaRPr>
                    </a:p>
                  </a:txBody>
                  <a:tcPr marL="36000" marR="3600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Academic Assembly Professor, Doctor of Engineering, Concurrently Chief of the Young Human Resource Development Group </a:t>
                      </a:r>
                    </a:p>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Precision Engineering</a:t>
                      </a:r>
                    </a:p>
                    <a:p>
                      <a:pPr algn="l"/>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Piezoelectric Jerk Sensor and its Application, Impact Damper for Displacement Amplification Mechanism, Study on </a:t>
                      </a:r>
                      <a:r>
                        <a:rPr kumimoji="1" lang="en-US" altLang="ja-JP" sz="500" b="0" dirty="0" err="1">
                          <a:ln>
                            <a:noFill/>
                          </a:ln>
                          <a:solidFill>
                            <a:schemeClr val="tx1"/>
                          </a:solidFill>
                          <a:latin typeface="BIZ UDPゴシック" panose="020B0400000000000000" pitchFamily="50" charset="-128"/>
                          <a:ea typeface="BIZ UDPゴシック" panose="020B0400000000000000" pitchFamily="50" charset="-128"/>
                        </a:rPr>
                        <a:t>Flexoelectric</a:t>
                      </a:r>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 effect for PZT Ceramics, Study on the Behavior of Piezoelectric</a:t>
                      </a:r>
                      <a:r>
                        <a:rPr kumimoji="1" lang="en-US" altLang="ja-JP" sz="500" b="0" baseline="0" dirty="0">
                          <a:ln>
                            <a:noFill/>
                          </a:ln>
                          <a:solidFill>
                            <a:schemeClr val="tx1"/>
                          </a:solidFill>
                          <a:latin typeface="BIZ UDPゴシック" panose="020B0400000000000000" pitchFamily="50" charset="-128"/>
                          <a:ea typeface="BIZ UDPゴシック" panose="020B0400000000000000" pitchFamily="50" charset="-128"/>
                        </a:rPr>
                        <a:t> </a:t>
                      </a:r>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Actuator under Loaded Condition, Diagnosis of Failure in Rolling Bearings Using the Jerk Sensor.</a:t>
                      </a:r>
                    </a:p>
                  </a:txBody>
                  <a:tcPr marL="36000" marR="36000" marT="0" marB="0">
                    <a:lnL w="3175" cap="flat" cmpd="sng" algn="ctr">
                      <a:no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69" name="表 68"/>
          <p:cNvGraphicFramePr>
            <a:graphicFrameLocks noGrp="1"/>
          </p:cNvGraphicFramePr>
          <p:nvPr>
            <p:extLst>
              <p:ext uri="{D42A27DB-BD31-4B8C-83A1-F6EECF244321}">
                <p14:modId xmlns:p14="http://schemas.microsoft.com/office/powerpoint/2010/main" val="681137739"/>
              </p:ext>
            </p:extLst>
          </p:nvPr>
        </p:nvGraphicFramePr>
        <p:xfrm>
          <a:off x="719625" y="588418"/>
          <a:ext cx="3021263" cy="1974239"/>
        </p:xfrm>
        <a:graphic>
          <a:graphicData uri="http://schemas.openxmlformats.org/drawingml/2006/table">
            <a:tbl>
              <a:tblPr firstRow="1" bandRow="1">
                <a:solidFill>
                  <a:schemeClr val="bg1"/>
                </a:solidFill>
                <a:effectLst>
                  <a:outerShdw blurRad="50800" dist="38100" dir="2700000" algn="tl" rotWithShape="0">
                    <a:prstClr val="black">
                      <a:alpha val="40000"/>
                    </a:prstClr>
                  </a:outerShdw>
                </a:effectLst>
                <a:tableStyleId>{5C22544A-7EE6-4342-B048-85BDC9FD1C3A}</a:tableStyleId>
              </a:tblPr>
              <a:tblGrid>
                <a:gridCol w="1045338">
                  <a:extLst>
                    <a:ext uri="{9D8B030D-6E8A-4147-A177-3AD203B41FA5}">
                      <a16:colId xmlns:a16="http://schemas.microsoft.com/office/drawing/2014/main" val="20000"/>
                    </a:ext>
                  </a:extLst>
                </a:gridCol>
                <a:gridCol w="417269">
                  <a:extLst>
                    <a:ext uri="{9D8B030D-6E8A-4147-A177-3AD203B41FA5}">
                      <a16:colId xmlns:a16="http://schemas.microsoft.com/office/drawing/2014/main" val="20001"/>
                    </a:ext>
                  </a:extLst>
                </a:gridCol>
                <a:gridCol w="1558656">
                  <a:extLst>
                    <a:ext uri="{9D8B030D-6E8A-4147-A177-3AD203B41FA5}">
                      <a16:colId xmlns:a16="http://schemas.microsoft.com/office/drawing/2014/main" val="20002"/>
                    </a:ext>
                  </a:extLst>
                </a:gridCol>
              </a:tblGrid>
              <a:tr h="800759">
                <a:tc rowSpan="2">
                  <a:txBody>
                    <a:bodyPr/>
                    <a:lstStyle/>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ja-JP" altLang="en-US" sz="500" b="0" dirty="0">
                        <a:ln>
                          <a:noFill/>
                        </a:ln>
                        <a:solidFill>
                          <a:schemeClr val="tx1"/>
                        </a:solidFill>
                        <a:latin typeface="BIZ UDPゴシック" panose="020B0400000000000000" pitchFamily="50" charset="-128"/>
                        <a:ea typeface="BIZ UDPゴシック" panose="020B0400000000000000" pitchFamily="50" charset="-128"/>
                      </a:endParaRPr>
                    </a:p>
                    <a:p>
                      <a:pPr marR="5080" algn="ctr">
                        <a:lnSpc>
                          <a:spcPct val="100000"/>
                        </a:lnSpc>
                        <a:spcBef>
                          <a:spcPts val="100"/>
                        </a:spcBef>
                      </a:pPr>
                      <a:r>
                        <a:rPr lang="ja-JP" altLang="en-US" sz="1050" b="0" spc="40" dirty="0">
                          <a:solidFill>
                            <a:schemeClr val="tx1"/>
                          </a:solidFill>
                          <a:latin typeface="BIZ UDPゴシック" panose="020B0400000000000000" pitchFamily="50" charset="-128"/>
                          <a:ea typeface="BIZ UDPゴシック" panose="020B0400000000000000" pitchFamily="50" charset="-128"/>
                          <a:cs typeface="Yu Gothic UI Light"/>
                        </a:rPr>
                        <a:t>柳原 正明</a:t>
                      </a:r>
                    </a:p>
                    <a:p>
                      <a:pPr marR="5080" algn="ctr">
                        <a:lnSpc>
                          <a:spcPct val="100000"/>
                        </a:lnSpc>
                        <a:spcBef>
                          <a:spcPts val="100"/>
                        </a:spcBef>
                      </a:pPr>
                      <a:r>
                        <a:rPr lang="en-US" altLang="ja-JP" sz="600" b="0" spc="40" dirty="0">
                          <a:solidFill>
                            <a:schemeClr val="tx1"/>
                          </a:solidFill>
                          <a:latin typeface="BIZ UDPゴシック" panose="020B0400000000000000" pitchFamily="50" charset="-128"/>
                          <a:ea typeface="BIZ UDPゴシック" panose="020B0400000000000000" pitchFamily="50" charset="-128"/>
                          <a:cs typeface="Yu Gothic UI Light"/>
                        </a:rPr>
                        <a:t>YANAGIHARA Masaaki</a:t>
                      </a:r>
                    </a:p>
                  </a:txBody>
                  <a:tcPr marL="36000" marR="36000" marT="0" marB="0">
                    <a:lnL w="3175" cap="flat" cmpd="sng" algn="ctr">
                      <a:solidFill>
                        <a:schemeClr val="bg1">
                          <a:lumMod val="9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dist"/>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職名</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研究分野</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研究テーマ</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txBody>
                  <a:tcPr marL="36000" marR="3600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altLang="zh-CN" sz="550" b="0" dirty="0">
                        <a:solidFill>
                          <a:schemeClr val="tx1"/>
                        </a:solidFill>
                        <a:latin typeface="BIZ UDPゴシック" panose="020B0400000000000000" pitchFamily="50" charset="-128"/>
                        <a:ea typeface="BIZ UDPゴシック" panose="020B0400000000000000" pitchFamily="50" charset="-128"/>
                        <a:cs typeface="Yu Gothic UI Light"/>
                      </a:endParaRPr>
                    </a:p>
                    <a:p>
                      <a:pPr algn="l"/>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航空機システム共同研究講座特任教授／博士（工学）／航空機システム副部門長</a:t>
                      </a:r>
                    </a:p>
                    <a:p>
                      <a:pPr algn="l"/>
                      <a:r>
                        <a:rPr lang="ja-JP" altLang="en-US" sz="550" b="0" dirty="0">
                          <a:solidFill>
                            <a:schemeClr val="tx1"/>
                          </a:solidFill>
                          <a:latin typeface="BIZ UDPゴシック" panose="020B0400000000000000" pitchFamily="50" charset="-128"/>
                          <a:ea typeface="BIZ UDPゴシック" panose="020B0400000000000000" pitchFamily="50" charset="-128"/>
                          <a:cs typeface="Yu Gothic UI Light"/>
                        </a:rPr>
                        <a:t>飛行力学，飛行制御</a:t>
                      </a:r>
                    </a:p>
                    <a:p>
                      <a:pPr algn="l"/>
                      <a:r>
                        <a:rPr lang="en-US" altLang="ja-JP" sz="550" b="0" dirty="0">
                          <a:solidFill>
                            <a:schemeClr val="tx1"/>
                          </a:solidFill>
                          <a:latin typeface="BIZ UDPゴシック" panose="020B0400000000000000" pitchFamily="50" charset="-128"/>
                          <a:ea typeface="BIZ UDPゴシック" panose="020B0400000000000000" pitchFamily="50" charset="-128"/>
                          <a:cs typeface="Yu Gothic UI Light"/>
                        </a:rPr>
                        <a:t>GPS/INS</a:t>
                      </a:r>
                      <a:r>
                        <a:rPr lang="ja-JP" altLang="en-US" sz="550" b="0" dirty="0">
                          <a:solidFill>
                            <a:schemeClr val="tx1"/>
                          </a:solidFill>
                          <a:latin typeface="BIZ UDPゴシック" panose="020B0400000000000000" pitchFamily="50" charset="-128"/>
                          <a:ea typeface="BIZ UDPゴシック" panose="020B0400000000000000" pitchFamily="50" charset="-128"/>
                          <a:cs typeface="Yu Gothic UI Light"/>
                        </a:rPr>
                        <a:t>複合航法システム、小型航空機の運航 安全に向けた</a:t>
                      </a:r>
                      <a:r>
                        <a:rPr lang="en-US" altLang="ja-JP" sz="550" b="0" dirty="0">
                          <a:solidFill>
                            <a:schemeClr val="tx1"/>
                          </a:solidFill>
                          <a:latin typeface="BIZ UDPゴシック" panose="020B0400000000000000" pitchFamily="50" charset="-128"/>
                          <a:ea typeface="BIZ UDPゴシック" panose="020B0400000000000000" pitchFamily="50" charset="-128"/>
                          <a:cs typeface="Yu Gothic UI Light"/>
                        </a:rPr>
                        <a:t>HMD</a:t>
                      </a:r>
                      <a:r>
                        <a:rPr lang="ja-JP" altLang="en-US" sz="550" b="0" dirty="0">
                          <a:solidFill>
                            <a:schemeClr val="tx1"/>
                          </a:solidFill>
                          <a:latin typeface="BIZ UDPゴシック" panose="020B0400000000000000" pitchFamily="50" charset="-128"/>
                          <a:ea typeface="BIZ UDPゴシック" panose="020B0400000000000000" pitchFamily="50" charset="-128"/>
                          <a:cs typeface="Yu Gothic UI Light"/>
                        </a:rPr>
                        <a:t>システム、有翼再使用宇宙往 還機のシミュレーション</a:t>
                      </a:r>
                    </a:p>
                    <a:p>
                      <a:pPr algn="l"/>
                      <a:endParaRPr lang="ja-JP" altLang="en-US" sz="550" b="0" dirty="0">
                        <a:solidFill>
                          <a:schemeClr val="tx1"/>
                        </a:solidFill>
                        <a:latin typeface="BIZ UDPゴシック" panose="020B0400000000000000" pitchFamily="50" charset="-128"/>
                        <a:ea typeface="BIZ UDPゴシック" panose="020B0400000000000000" pitchFamily="50" charset="-128"/>
                        <a:cs typeface="Yu Gothic UI Light"/>
                      </a:endParaRPr>
                    </a:p>
                  </a:txBody>
                  <a:tcPr marL="36000" marR="36000" marT="0" marB="0">
                    <a:lnL w="3175" cap="flat" cmpd="sng" algn="ctr">
                      <a:no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103040">
                <a:tc vMerge="1">
                  <a:txBody>
                    <a:bodyPr/>
                    <a:lstStyle/>
                    <a:p>
                      <a:pPr algn="dist"/>
                      <a:endParaRPr kumimoji="1" lang="ja-JP" altLang="en-US" sz="500" dirty="0">
                        <a:solidFill>
                          <a:schemeClr val="tx1"/>
                        </a:solidFill>
                        <a:latin typeface="BIZ UDPゴシック" panose="020B0400000000000000" pitchFamily="50" charset="-128"/>
                        <a:ea typeface="BIZ UDPゴシック" panose="020B0400000000000000" pitchFamily="50" charset="-128"/>
                      </a:endParaRPr>
                    </a:p>
                  </a:txBody>
                  <a:tcPr marL="36000" marR="3600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dist"/>
                      <a:r>
                        <a:rPr kumimoji="1" lang="en-US" altLang="ja-JP" sz="550" b="0" spc="-100" baseline="0" dirty="0">
                          <a:ln>
                            <a:noFill/>
                          </a:ln>
                          <a:solidFill>
                            <a:schemeClr val="tx1"/>
                          </a:solidFill>
                          <a:latin typeface="BIZ UDPゴシック" panose="020B0400000000000000" pitchFamily="50" charset="-128"/>
                          <a:ea typeface="BIZ UDPゴシック" panose="020B0400000000000000" pitchFamily="50" charset="-128"/>
                        </a:rPr>
                        <a:t>Position</a:t>
                      </a:r>
                    </a:p>
                    <a:p>
                      <a:pPr algn="dist"/>
                      <a:endParaRPr kumimoji="1" lang="en-US" altLang="ja-JP" sz="550" b="0" spc="-100" baseline="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50" b="0" spc="-100" baseline="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50" b="0" spc="-100" baseline="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50" b="0" spc="-100" baseline="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en-US" altLang="ja-JP" sz="550" b="0" spc="-100" baseline="0" dirty="0">
                          <a:ln>
                            <a:noFill/>
                          </a:ln>
                          <a:solidFill>
                            <a:schemeClr val="tx1"/>
                          </a:solidFill>
                          <a:latin typeface="BIZ UDPゴシック" panose="020B0400000000000000" pitchFamily="50" charset="-128"/>
                          <a:ea typeface="BIZ UDPゴシック" panose="020B0400000000000000" pitchFamily="50" charset="-128"/>
                        </a:rPr>
                        <a:t>Research Field </a:t>
                      </a:r>
                    </a:p>
                    <a:p>
                      <a:pPr algn="dist"/>
                      <a:r>
                        <a:rPr kumimoji="1" lang="en-US" altLang="ja-JP" sz="550" b="0" spc="-100" baseline="0" dirty="0">
                          <a:ln>
                            <a:noFill/>
                          </a:ln>
                          <a:solidFill>
                            <a:schemeClr val="tx1"/>
                          </a:solidFill>
                          <a:latin typeface="BIZ UDPゴシック" panose="020B0400000000000000" pitchFamily="50" charset="-128"/>
                          <a:ea typeface="BIZ UDPゴシック" panose="020B0400000000000000" pitchFamily="50" charset="-128"/>
                        </a:rPr>
                        <a:t>Research  Theme</a:t>
                      </a:r>
                    </a:p>
                    <a:p>
                      <a:pPr algn="dist"/>
                      <a:endParaRPr kumimoji="1" lang="ja-JP" altLang="en-US" sz="550" b="0" spc="-100" baseline="0" dirty="0">
                        <a:ln>
                          <a:noFill/>
                        </a:ln>
                        <a:solidFill>
                          <a:schemeClr val="tx1"/>
                        </a:solidFill>
                        <a:latin typeface="BIZ UDPゴシック" panose="020B0400000000000000" pitchFamily="50" charset="-128"/>
                        <a:ea typeface="BIZ UDPゴシック" panose="020B0400000000000000" pitchFamily="50" charset="-128"/>
                      </a:endParaRPr>
                    </a:p>
                  </a:txBody>
                  <a:tcPr marL="36000" marR="3600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rPr>
                        <a:t>Aircraft Systems Collaborative Research Laboratory Special Appointed Professor, Doctor of Engineering, Deputy Chief of the Aircraft Systems Group</a:t>
                      </a:r>
                    </a:p>
                    <a:p>
                      <a:pPr algn="l"/>
                      <a:r>
                        <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rPr>
                        <a:t>Flight Dynamics, Flight Control</a:t>
                      </a:r>
                    </a:p>
                    <a:p>
                      <a:pPr algn="l"/>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l"/>
                      <a:r>
                        <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rPr>
                        <a:t>GPS/INS Integrated Navigation System, HMD</a:t>
                      </a:r>
                    </a:p>
                    <a:p>
                      <a:pPr algn="l"/>
                      <a:r>
                        <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rPr>
                        <a:t>System for General Aviation Safety, Flight</a:t>
                      </a:r>
                    </a:p>
                    <a:p>
                      <a:pPr algn="l"/>
                      <a:r>
                        <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rPr>
                        <a:t>Simulation Analysis of Winged Re-entry Vehicle</a:t>
                      </a:r>
                    </a:p>
                    <a:p>
                      <a:pPr algn="l"/>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txBody>
                  <a:tcPr marL="36000" marR="36000" marT="0" marB="0">
                    <a:lnL w="3175" cap="flat" cmpd="sng" algn="ctr">
                      <a:no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4" name="object 4"/>
          <p:cNvSpPr txBox="1"/>
          <p:nvPr/>
        </p:nvSpPr>
        <p:spPr>
          <a:xfrm>
            <a:off x="7305891" y="10403471"/>
            <a:ext cx="74930" cy="120546"/>
          </a:xfrm>
          <a:prstGeom prst="rect">
            <a:avLst/>
          </a:prstGeom>
        </p:spPr>
        <p:txBody>
          <a:bodyPr vert="horz" wrap="square" lIns="0" tIns="12700" rIns="0" bIns="0" rtlCol="0">
            <a:spAutoFit/>
          </a:bodyPr>
          <a:lstStyle/>
          <a:p>
            <a:pPr marL="12700" algn="just">
              <a:lnSpc>
                <a:spcPct val="100000"/>
              </a:lnSpc>
              <a:spcBef>
                <a:spcPts val="100"/>
              </a:spcBef>
            </a:pPr>
            <a:r>
              <a:rPr sz="700" spc="-5" dirty="0">
                <a:solidFill>
                  <a:srgbClr val="3F3B3A"/>
                </a:solidFill>
                <a:latin typeface="BIZ UDPゴシック" panose="020B0400000000000000" pitchFamily="50" charset="-128"/>
                <a:ea typeface="BIZ UDPゴシック" panose="020B0400000000000000" pitchFamily="50" charset="-128"/>
                <a:cs typeface="Arial Unicode MS"/>
              </a:rPr>
              <a:t>4</a:t>
            </a:r>
            <a:endParaRPr sz="700">
              <a:latin typeface="BIZ UDPゴシック" panose="020B0400000000000000" pitchFamily="50" charset="-128"/>
              <a:ea typeface="BIZ UDPゴシック" panose="020B0400000000000000" pitchFamily="50" charset="-128"/>
              <a:cs typeface="Arial Unicode MS"/>
            </a:endParaRPr>
          </a:p>
        </p:txBody>
      </p:sp>
      <p:sp>
        <p:nvSpPr>
          <p:cNvPr id="19" name="object 19"/>
          <p:cNvSpPr/>
          <p:nvPr/>
        </p:nvSpPr>
        <p:spPr>
          <a:xfrm>
            <a:off x="771879" y="2673644"/>
            <a:ext cx="922399" cy="1074988"/>
          </a:xfrm>
          <a:prstGeom prst="rect">
            <a:avLst/>
          </a:prstGeom>
          <a:blipFill>
            <a:blip r:embed="rId2" cstate="print"/>
            <a:stretch>
              <a:fillRect/>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20" name="object 20"/>
          <p:cNvSpPr/>
          <p:nvPr/>
        </p:nvSpPr>
        <p:spPr>
          <a:xfrm>
            <a:off x="1751374" y="2666521"/>
            <a:ext cx="7960" cy="1771517"/>
          </a:xfrm>
          <a:prstGeom prst="rect">
            <a:avLst/>
          </a:prstGeom>
          <a:blipFill>
            <a:blip r:embed="rId3" cstate="print"/>
            <a:stretch>
              <a:fillRect/>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21" name="object 21"/>
          <p:cNvSpPr/>
          <p:nvPr/>
        </p:nvSpPr>
        <p:spPr>
          <a:xfrm>
            <a:off x="3873484" y="642503"/>
            <a:ext cx="906905" cy="1110208"/>
          </a:xfrm>
          <a:prstGeom prst="rect">
            <a:avLst/>
          </a:prstGeom>
          <a:blipFill>
            <a:blip r:embed="rId4" cstate="print"/>
            <a:stretch>
              <a:fillRect/>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22" name="object 22"/>
          <p:cNvSpPr/>
          <p:nvPr/>
        </p:nvSpPr>
        <p:spPr>
          <a:xfrm>
            <a:off x="4837474" y="647221"/>
            <a:ext cx="7960" cy="1771517"/>
          </a:xfrm>
          <a:prstGeom prst="rect">
            <a:avLst/>
          </a:prstGeom>
          <a:blipFill>
            <a:blip r:embed="rId3" cstate="print"/>
            <a:stretch>
              <a:fillRect/>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31" name="object 31"/>
          <p:cNvSpPr/>
          <p:nvPr/>
        </p:nvSpPr>
        <p:spPr>
          <a:xfrm>
            <a:off x="4837474" y="4708081"/>
            <a:ext cx="7960" cy="1771517"/>
          </a:xfrm>
          <a:prstGeom prst="rect">
            <a:avLst/>
          </a:prstGeom>
          <a:blipFill>
            <a:blip r:embed="rId3" cstate="print"/>
            <a:stretch>
              <a:fillRect/>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41" name="object 41"/>
          <p:cNvSpPr/>
          <p:nvPr/>
        </p:nvSpPr>
        <p:spPr>
          <a:xfrm>
            <a:off x="4847363" y="2665029"/>
            <a:ext cx="7960" cy="1771517"/>
          </a:xfrm>
          <a:prstGeom prst="rect">
            <a:avLst/>
          </a:prstGeom>
          <a:blipFill>
            <a:blip r:embed="rId3" cstate="print"/>
            <a:stretch>
              <a:fillRect/>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43" name="object 43"/>
          <p:cNvSpPr/>
          <p:nvPr/>
        </p:nvSpPr>
        <p:spPr>
          <a:xfrm>
            <a:off x="3874000" y="2673191"/>
            <a:ext cx="922112" cy="1073430"/>
          </a:xfrm>
          <a:prstGeom prst="rect">
            <a:avLst/>
          </a:prstGeom>
          <a:blipFill>
            <a:blip r:embed="rId5" cstate="print"/>
            <a:stretch>
              <a:fillRect/>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44" name="object 44"/>
          <p:cNvSpPr txBox="1"/>
          <p:nvPr/>
        </p:nvSpPr>
        <p:spPr>
          <a:xfrm>
            <a:off x="3168650" y="9842500"/>
            <a:ext cx="1499132" cy="351378"/>
          </a:xfrm>
          <a:prstGeom prst="rect">
            <a:avLst/>
          </a:prstGeom>
        </p:spPr>
        <p:txBody>
          <a:bodyPr vert="horz" wrap="square" lIns="0" tIns="12700" rIns="0" bIns="0" rtlCol="0">
            <a:spAutoFit/>
          </a:bodyPr>
          <a:lstStyle/>
          <a:p>
            <a:pPr marL="12700" algn="just">
              <a:lnSpc>
                <a:spcPct val="100000"/>
              </a:lnSpc>
              <a:spcBef>
                <a:spcPts val="100"/>
              </a:spcBef>
            </a:pPr>
            <a:r>
              <a:rPr sz="550" b="0" spc="20" dirty="0">
                <a:solidFill>
                  <a:srgbClr val="3F3B3A"/>
                </a:solidFill>
                <a:latin typeface="BIZ UDPゴシック" panose="020B0400000000000000" pitchFamily="50" charset="-128"/>
                <a:ea typeface="BIZ UDPゴシック" panose="020B0400000000000000" pitchFamily="50" charset="-128"/>
                <a:cs typeface="Yu Gothic UI Light"/>
              </a:rPr>
              <a:t>磁性粘性流体・うず電流ハイブリッドブレーキ</a:t>
            </a:r>
            <a:endParaRPr sz="550" dirty="0">
              <a:latin typeface="BIZ UDPゴシック" panose="020B0400000000000000" pitchFamily="50" charset="-128"/>
              <a:ea typeface="BIZ UDPゴシック" panose="020B0400000000000000" pitchFamily="50" charset="-128"/>
              <a:cs typeface="Yu Gothic UI Light"/>
            </a:endParaRPr>
          </a:p>
          <a:p>
            <a:pPr marL="12700" algn="just">
              <a:lnSpc>
                <a:spcPct val="100000"/>
              </a:lnSpc>
              <a:spcBef>
                <a:spcPts val="30"/>
              </a:spcBef>
            </a:pPr>
            <a:r>
              <a:rPr sz="550" b="0" spc="15" dirty="0">
                <a:solidFill>
                  <a:srgbClr val="3F3B3A"/>
                </a:solidFill>
                <a:latin typeface="BIZ UDPゴシック" panose="020B0400000000000000" pitchFamily="50" charset="-128"/>
                <a:ea typeface="BIZ UDPゴシック" panose="020B0400000000000000" pitchFamily="50" charset="-128"/>
                <a:cs typeface="Yu Gothic UI Light"/>
              </a:rPr>
              <a:t>Hybrid</a:t>
            </a:r>
            <a:r>
              <a:rPr sz="550" b="0" spc="45" dirty="0">
                <a:solidFill>
                  <a:srgbClr val="3F3B3A"/>
                </a:solidFill>
                <a:latin typeface="BIZ UDPゴシック" panose="020B0400000000000000" pitchFamily="50" charset="-128"/>
                <a:ea typeface="BIZ UDPゴシック" panose="020B0400000000000000" pitchFamily="50" charset="-128"/>
                <a:cs typeface="Yu Gothic UI Light"/>
              </a:rPr>
              <a:t> </a:t>
            </a:r>
            <a:r>
              <a:rPr sz="550" b="0" spc="15" dirty="0">
                <a:solidFill>
                  <a:srgbClr val="3F3B3A"/>
                </a:solidFill>
                <a:latin typeface="BIZ UDPゴシック" panose="020B0400000000000000" pitchFamily="50" charset="-128"/>
                <a:ea typeface="BIZ UDPゴシック" panose="020B0400000000000000" pitchFamily="50" charset="-128"/>
                <a:cs typeface="Yu Gothic UI Light"/>
              </a:rPr>
              <a:t>brake</a:t>
            </a:r>
            <a:r>
              <a:rPr sz="550" b="0" spc="50" dirty="0">
                <a:solidFill>
                  <a:srgbClr val="3F3B3A"/>
                </a:solidFill>
                <a:latin typeface="BIZ UDPゴシック" panose="020B0400000000000000" pitchFamily="50" charset="-128"/>
                <a:ea typeface="BIZ UDPゴシック" panose="020B0400000000000000" pitchFamily="50" charset="-128"/>
                <a:cs typeface="Yu Gothic UI Light"/>
              </a:rPr>
              <a:t> </a:t>
            </a:r>
            <a:r>
              <a:rPr sz="550" b="0" spc="15" dirty="0">
                <a:solidFill>
                  <a:srgbClr val="3F3B3A"/>
                </a:solidFill>
                <a:latin typeface="BIZ UDPゴシック" panose="020B0400000000000000" pitchFamily="50" charset="-128"/>
                <a:ea typeface="BIZ UDPゴシック" panose="020B0400000000000000" pitchFamily="50" charset="-128"/>
                <a:cs typeface="Yu Gothic UI Light"/>
              </a:rPr>
              <a:t>system</a:t>
            </a:r>
            <a:r>
              <a:rPr sz="550" b="0" spc="40" dirty="0">
                <a:solidFill>
                  <a:srgbClr val="3F3B3A"/>
                </a:solidFill>
                <a:latin typeface="BIZ UDPゴシック" panose="020B0400000000000000" pitchFamily="50" charset="-128"/>
                <a:ea typeface="BIZ UDPゴシック" panose="020B0400000000000000" pitchFamily="50" charset="-128"/>
                <a:cs typeface="Yu Gothic UI Light"/>
              </a:rPr>
              <a:t> </a:t>
            </a:r>
            <a:r>
              <a:rPr sz="550" b="0" spc="15" dirty="0">
                <a:solidFill>
                  <a:srgbClr val="3F3B3A"/>
                </a:solidFill>
                <a:latin typeface="BIZ UDPゴシック" panose="020B0400000000000000" pitchFamily="50" charset="-128"/>
                <a:ea typeface="BIZ UDPゴシック" panose="020B0400000000000000" pitchFamily="50" charset="-128"/>
                <a:cs typeface="Yu Gothic UI Light"/>
              </a:rPr>
              <a:t>with</a:t>
            </a:r>
            <a:r>
              <a:rPr sz="550" b="0" spc="50" dirty="0">
                <a:solidFill>
                  <a:srgbClr val="3F3B3A"/>
                </a:solidFill>
                <a:latin typeface="BIZ UDPゴシック" panose="020B0400000000000000" pitchFamily="50" charset="-128"/>
                <a:ea typeface="BIZ UDPゴシック" panose="020B0400000000000000" pitchFamily="50" charset="-128"/>
                <a:cs typeface="Yu Gothic UI Light"/>
              </a:rPr>
              <a:t> </a:t>
            </a:r>
            <a:endParaRPr lang="en-US" altLang="ja-JP" sz="550" b="0" spc="50" dirty="0">
              <a:solidFill>
                <a:srgbClr val="3F3B3A"/>
              </a:solidFill>
              <a:latin typeface="BIZ UDPゴシック" panose="020B0400000000000000" pitchFamily="50" charset="-128"/>
              <a:ea typeface="BIZ UDPゴシック" panose="020B0400000000000000" pitchFamily="50" charset="-128"/>
              <a:cs typeface="Yu Gothic UI Light"/>
            </a:endParaRPr>
          </a:p>
          <a:p>
            <a:pPr marL="12700" algn="just">
              <a:lnSpc>
                <a:spcPct val="100000"/>
              </a:lnSpc>
              <a:spcBef>
                <a:spcPts val="30"/>
              </a:spcBef>
            </a:pPr>
            <a:r>
              <a:rPr sz="550" b="0" spc="15" dirty="0">
                <a:solidFill>
                  <a:srgbClr val="3F3B3A"/>
                </a:solidFill>
                <a:latin typeface="BIZ UDPゴシック" panose="020B0400000000000000" pitchFamily="50" charset="-128"/>
                <a:ea typeface="BIZ UDPゴシック" panose="020B0400000000000000" pitchFamily="50" charset="-128"/>
                <a:cs typeface="Yu Gothic UI Light"/>
              </a:rPr>
              <a:t>magneto-rheological</a:t>
            </a:r>
            <a:r>
              <a:rPr sz="550" b="0" spc="45" dirty="0">
                <a:solidFill>
                  <a:srgbClr val="3F3B3A"/>
                </a:solidFill>
                <a:latin typeface="BIZ UDPゴシック" panose="020B0400000000000000" pitchFamily="50" charset="-128"/>
                <a:ea typeface="BIZ UDPゴシック" panose="020B0400000000000000" pitchFamily="50" charset="-128"/>
                <a:cs typeface="Yu Gothic UI Light"/>
              </a:rPr>
              <a:t> </a:t>
            </a:r>
            <a:r>
              <a:rPr sz="550" b="0" spc="15" dirty="0">
                <a:solidFill>
                  <a:srgbClr val="3F3B3A"/>
                </a:solidFill>
                <a:latin typeface="BIZ UDPゴシック" panose="020B0400000000000000" pitchFamily="50" charset="-128"/>
                <a:ea typeface="BIZ UDPゴシック" panose="020B0400000000000000" pitchFamily="50" charset="-128"/>
                <a:cs typeface="Yu Gothic UI Light"/>
              </a:rPr>
              <a:t>brake</a:t>
            </a:r>
            <a:endParaRPr lang="en-US" altLang="ja-JP" sz="550" b="0" spc="15" dirty="0">
              <a:solidFill>
                <a:srgbClr val="3F3B3A"/>
              </a:solidFill>
              <a:latin typeface="BIZ UDPゴシック" panose="020B0400000000000000" pitchFamily="50" charset="-128"/>
              <a:ea typeface="BIZ UDPゴシック" panose="020B0400000000000000" pitchFamily="50" charset="-128"/>
              <a:cs typeface="Yu Gothic UI Light"/>
            </a:endParaRPr>
          </a:p>
          <a:p>
            <a:pPr marL="12700" algn="just">
              <a:lnSpc>
                <a:spcPct val="100000"/>
              </a:lnSpc>
              <a:spcBef>
                <a:spcPts val="30"/>
              </a:spcBef>
            </a:pPr>
            <a:r>
              <a:rPr sz="550" b="0" spc="50" dirty="0">
                <a:solidFill>
                  <a:srgbClr val="3F3B3A"/>
                </a:solidFill>
                <a:latin typeface="BIZ UDPゴシック" panose="020B0400000000000000" pitchFamily="50" charset="-128"/>
                <a:ea typeface="BIZ UDPゴシック" panose="020B0400000000000000" pitchFamily="50" charset="-128"/>
                <a:cs typeface="Yu Gothic UI Light"/>
              </a:rPr>
              <a:t> </a:t>
            </a:r>
            <a:r>
              <a:rPr sz="550" b="0" spc="10" dirty="0">
                <a:solidFill>
                  <a:srgbClr val="3F3B3A"/>
                </a:solidFill>
                <a:latin typeface="BIZ UDPゴシック" panose="020B0400000000000000" pitchFamily="50" charset="-128"/>
                <a:ea typeface="BIZ UDPゴシック" panose="020B0400000000000000" pitchFamily="50" charset="-128"/>
                <a:cs typeface="Yu Gothic UI Light"/>
              </a:rPr>
              <a:t>and</a:t>
            </a:r>
            <a:r>
              <a:rPr sz="550" b="0" spc="45" dirty="0">
                <a:solidFill>
                  <a:srgbClr val="3F3B3A"/>
                </a:solidFill>
                <a:latin typeface="BIZ UDPゴシック" panose="020B0400000000000000" pitchFamily="50" charset="-128"/>
                <a:ea typeface="BIZ UDPゴシック" panose="020B0400000000000000" pitchFamily="50" charset="-128"/>
                <a:cs typeface="Yu Gothic UI Light"/>
              </a:rPr>
              <a:t> </a:t>
            </a:r>
            <a:r>
              <a:rPr sz="550" b="0" spc="15" dirty="0">
                <a:solidFill>
                  <a:srgbClr val="3F3B3A"/>
                </a:solidFill>
                <a:latin typeface="BIZ UDPゴシック" panose="020B0400000000000000" pitchFamily="50" charset="-128"/>
                <a:ea typeface="BIZ UDPゴシック" panose="020B0400000000000000" pitchFamily="50" charset="-128"/>
                <a:cs typeface="Yu Gothic UI Light"/>
              </a:rPr>
              <a:t>eddy</a:t>
            </a:r>
            <a:r>
              <a:rPr sz="550" b="0" spc="45" dirty="0">
                <a:solidFill>
                  <a:srgbClr val="3F3B3A"/>
                </a:solidFill>
                <a:latin typeface="BIZ UDPゴシック" panose="020B0400000000000000" pitchFamily="50" charset="-128"/>
                <a:ea typeface="BIZ UDPゴシック" panose="020B0400000000000000" pitchFamily="50" charset="-128"/>
                <a:cs typeface="Yu Gothic UI Light"/>
              </a:rPr>
              <a:t> </a:t>
            </a:r>
            <a:r>
              <a:rPr sz="550" b="0" spc="15" dirty="0">
                <a:solidFill>
                  <a:srgbClr val="3F3B3A"/>
                </a:solidFill>
                <a:latin typeface="BIZ UDPゴシック" panose="020B0400000000000000" pitchFamily="50" charset="-128"/>
                <a:ea typeface="BIZ UDPゴシック" panose="020B0400000000000000" pitchFamily="50" charset="-128"/>
                <a:cs typeface="Yu Gothic UI Light"/>
              </a:rPr>
              <a:t>current</a:t>
            </a:r>
            <a:r>
              <a:rPr sz="550" b="0" spc="50" dirty="0">
                <a:solidFill>
                  <a:srgbClr val="3F3B3A"/>
                </a:solidFill>
                <a:latin typeface="BIZ UDPゴシック" panose="020B0400000000000000" pitchFamily="50" charset="-128"/>
                <a:ea typeface="BIZ UDPゴシック" panose="020B0400000000000000" pitchFamily="50" charset="-128"/>
                <a:cs typeface="Yu Gothic UI Light"/>
              </a:rPr>
              <a:t> </a:t>
            </a:r>
            <a:r>
              <a:rPr sz="550" b="0" spc="20" dirty="0">
                <a:solidFill>
                  <a:srgbClr val="3F3B3A"/>
                </a:solidFill>
                <a:latin typeface="BIZ UDPゴシック" panose="020B0400000000000000" pitchFamily="50" charset="-128"/>
                <a:ea typeface="BIZ UDPゴシック" panose="020B0400000000000000" pitchFamily="50" charset="-128"/>
                <a:cs typeface="Yu Gothic UI Light"/>
              </a:rPr>
              <a:t>brake</a:t>
            </a:r>
            <a:endParaRPr sz="550" dirty="0">
              <a:latin typeface="BIZ UDPゴシック" panose="020B0400000000000000" pitchFamily="50" charset="-128"/>
              <a:ea typeface="BIZ UDPゴシック" panose="020B0400000000000000" pitchFamily="50" charset="-128"/>
              <a:cs typeface="Yu Gothic UI Light"/>
            </a:endParaRPr>
          </a:p>
        </p:txBody>
      </p:sp>
      <p:sp>
        <p:nvSpPr>
          <p:cNvPr id="45" name="object 45"/>
          <p:cNvSpPr/>
          <p:nvPr/>
        </p:nvSpPr>
        <p:spPr>
          <a:xfrm rot="5400000">
            <a:off x="4667790" y="9873365"/>
            <a:ext cx="68129" cy="68147"/>
          </a:xfrm>
          <a:prstGeom prst="rect">
            <a:avLst/>
          </a:prstGeom>
          <a:blipFill>
            <a:blip r:embed="rId6" cstate="print"/>
            <a:stretch>
              <a:fillRect/>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55" name="object 55"/>
          <p:cNvSpPr/>
          <p:nvPr/>
        </p:nvSpPr>
        <p:spPr>
          <a:xfrm>
            <a:off x="1740748" y="4693411"/>
            <a:ext cx="7960" cy="1771517"/>
          </a:xfrm>
          <a:prstGeom prst="rect">
            <a:avLst/>
          </a:prstGeom>
          <a:blipFill>
            <a:blip r:embed="rId3" cstate="print"/>
            <a:stretch>
              <a:fillRect/>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56" name="object 56"/>
          <p:cNvSpPr/>
          <p:nvPr/>
        </p:nvSpPr>
        <p:spPr>
          <a:xfrm>
            <a:off x="806450" y="4710478"/>
            <a:ext cx="939336" cy="1072349"/>
          </a:xfrm>
          <a:prstGeom prst="rect">
            <a:avLst/>
          </a:prstGeom>
          <a:blipFill>
            <a:blip r:embed="rId7" cstate="print"/>
            <a:stretch>
              <a:fillRect l="-7198" r="7198"/>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57" name="object 57"/>
          <p:cNvSpPr/>
          <p:nvPr/>
        </p:nvSpPr>
        <p:spPr>
          <a:xfrm>
            <a:off x="762482" y="684898"/>
            <a:ext cx="931024" cy="1047407"/>
          </a:xfrm>
          <a:prstGeom prst="rect">
            <a:avLst/>
          </a:prstGeom>
          <a:blipFill>
            <a:blip r:embed="rId8" cstate="print"/>
            <a:stretch>
              <a:fillRect/>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64" name="object 64"/>
          <p:cNvSpPr/>
          <p:nvPr/>
        </p:nvSpPr>
        <p:spPr>
          <a:xfrm>
            <a:off x="1750348" y="655558"/>
            <a:ext cx="7960" cy="1771517"/>
          </a:xfrm>
          <a:prstGeom prst="rect">
            <a:avLst/>
          </a:prstGeom>
          <a:blipFill>
            <a:blip r:embed="rId3" cstate="print"/>
            <a:stretch>
              <a:fillRect/>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pic>
        <p:nvPicPr>
          <p:cNvPr id="2" name="図 1">
            <a:extLst>
              <a:ext uri="{FF2B5EF4-FFF2-40B4-BE49-F238E27FC236}">
                <a16:creationId xmlns:a16="http://schemas.microsoft.com/office/drawing/2014/main" id="{2CE634E3-F6C3-413C-A7F0-205637CC5F9E}"/>
              </a:ext>
            </a:extLst>
          </p:cNvPr>
          <p:cNvPicPr>
            <a:picLocks noChangeAspect="1"/>
          </p:cNvPicPr>
          <p:nvPr/>
        </p:nvPicPr>
        <p:blipFill>
          <a:blip r:embed="rId9"/>
          <a:stretch>
            <a:fillRect/>
          </a:stretch>
        </p:blipFill>
        <p:spPr>
          <a:xfrm>
            <a:off x="4796112" y="8651874"/>
            <a:ext cx="2098479" cy="1924242"/>
          </a:xfrm>
          <a:prstGeom prst="rect">
            <a:avLst/>
          </a:prstGeom>
        </p:spPr>
      </p:pic>
      <p:pic>
        <p:nvPicPr>
          <p:cNvPr id="3" name="図 2">
            <a:extLst>
              <a:ext uri="{FF2B5EF4-FFF2-40B4-BE49-F238E27FC236}">
                <a16:creationId xmlns:a16="http://schemas.microsoft.com/office/drawing/2014/main" id="{5F487D0D-C87F-4FD9-9724-309E7E40C9BE}"/>
              </a:ext>
            </a:extLst>
          </p:cNvPr>
          <p:cNvPicPr>
            <a:picLocks noChangeAspect="1"/>
          </p:cNvPicPr>
          <p:nvPr/>
        </p:nvPicPr>
        <p:blipFill>
          <a:blip r:embed="rId10"/>
          <a:stretch>
            <a:fillRect/>
          </a:stretch>
        </p:blipFill>
        <p:spPr>
          <a:xfrm>
            <a:off x="726822" y="8691296"/>
            <a:ext cx="2259815" cy="1676533"/>
          </a:xfrm>
          <a:prstGeom prst="rect">
            <a:avLst/>
          </a:prstGeom>
        </p:spPr>
      </p:pic>
      <p:sp>
        <p:nvSpPr>
          <p:cNvPr id="29" name="object 44">
            <a:extLst>
              <a:ext uri="{FF2B5EF4-FFF2-40B4-BE49-F238E27FC236}">
                <a16:creationId xmlns:a16="http://schemas.microsoft.com/office/drawing/2014/main" id="{FC96DEE1-4029-40DF-96BD-E5C70FF9943A}"/>
              </a:ext>
            </a:extLst>
          </p:cNvPr>
          <p:cNvSpPr txBox="1"/>
          <p:nvPr/>
        </p:nvSpPr>
        <p:spPr>
          <a:xfrm>
            <a:off x="3118539" y="8940512"/>
            <a:ext cx="1116911" cy="292388"/>
          </a:xfrm>
          <a:prstGeom prst="rect">
            <a:avLst/>
          </a:prstGeom>
        </p:spPr>
        <p:txBody>
          <a:bodyPr vert="horz" wrap="square" lIns="0" tIns="12700" rIns="0" bIns="0" rtlCol="0">
            <a:spAutoFit/>
          </a:bodyPr>
          <a:lstStyle/>
          <a:p>
            <a:pPr marL="12700" algn="just">
              <a:lnSpc>
                <a:spcPct val="100000"/>
              </a:lnSpc>
              <a:spcBef>
                <a:spcPts val="100"/>
              </a:spcBef>
            </a:pPr>
            <a:r>
              <a:rPr lang="ja-JP" altLang="en-US" sz="550" dirty="0">
                <a:latin typeface="BIZ UDPゴシック" panose="020B0400000000000000" pitchFamily="50" charset="-128"/>
                <a:ea typeface="BIZ UDPゴシック" panose="020B0400000000000000" pitchFamily="50" charset="-128"/>
                <a:cs typeface="Yu Gothic UI Light"/>
              </a:rPr>
              <a:t>遷移制御による層流領域の拡大</a:t>
            </a:r>
            <a:endParaRPr lang="en-US" altLang="ja-JP" sz="550" dirty="0">
              <a:latin typeface="BIZ UDPゴシック" panose="020B0400000000000000" pitchFamily="50" charset="-128"/>
              <a:ea typeface="BIZ UDPゴシック" panose="020B0400000000000000" pitchFamily="50" charset="-128"/>
              <a:cs typeface="Yu Gothic UI Light"/>
            </a:endParaRPr>
          </a:p>
          <a:p>
            <a:pPr marL="12700" algn="just">
              <a:lnSpc>
                <a:spcPct val="100000"/>
              </a:lnSpc>
              <a:spcBef>
                <a:spcPts val="100"/>
              </a:spcBef>
            </a:pPr>
            <a:r>
              <a:rPr lang="en-US" sz="550" dirty="0">
                <a:latin typeface="BIZ UDPゴシック" panose="020B0400000000000000" pitchFamily="50" charset="-128"/>
                <a:ea typeface="BIZ UDPゴシック" panose="020B0400000000000000" pitchFamily="50" charset="-128"/>
                <a:cs typeface="Yu Gothic UI Light"/>
              </a:rPr>
              <a:t>Expansion of laminar flow </a:t>
            </a:r>
          </a:p>
          <a:p>
            <a:pPr marL="12700" algn="just">
              <a:lnSpc>
                <a:spcPct val="100000"/>
              </a:lnSpc>
              <a:spcBef>
                <a:spcPts val="100"/>
              </a:spcBef>
            </a:pPr>
            <a:r>
              <a:rPr lang="en-US" sz="550" dirty="0">
                <a:latin typeface="BIZ UDPゴシック" panose="020B0400000000000000" pitchFamily="50" charset="-128"/>
                <a:ea typeface="BIZ UDPゴシック" panose="020B0400000000000000" pitchFamily="50" charset="-128"/>
                <a:cs typeface="Yu Gothic UI Light"/>
              </a:rPr>
              <a:t>region by transition control</a:t>
            </a:r>
            <a:endParaRPr sz="550" dirty="0">
              <a:latin typeface="BIZ UDPゴシック" panose="020B0400000000000000" pitchFamily="50" charset="-128"/>
              <a:ea typeface="BIZ UDPゴシック" panose="020B0400000000000000" pitchFamily="50" charset="-128"/>
              <a:cs typeface="Yu Gothic UI Light"/>
            </a:endParaRPr>
          </a:p>
        </p:txBody>
      </p:sp>
      <p:sp>
        <p:nvSpPr>
          <p:cNvPr id="30" name="object 45">
            <a:extLst>
              <a:ext uri="{FF2B5EF4-FFF2-40B4-BE49-F238E27FC236}">
                <a16:creationId xmlns:a16="http://schemas.microsoft.com/office/drawing/2014/main" id="{0E58D70A-875B-4196-9B24-BEAD2FD6209F}"/>
              </a:ext>
            </a:extLst>
          </p:cNvPr>
          <p:cNvSpPr/>
          <p:nvPr/>
        </p:nvSpPr>
        <p:spPr>
          <a:xfrm rot="16200000">
            <a:off x="3027171" y="8950852"/>
            <a:ext cx="68129" cy="68147"/>
          </a:xfrm>
          <a:prstGeom prst="rect">
            <a:avLst/>
          </a:prstGeom>
          <a:blipFill>
            <a:blip r:embed="rId6" cstate="print"/>
            <a:stretch>
              <a:fillRect/>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graphicFrame>
        <p:nvGraphicFramePr>
          <p:cNvPr id="28" name="表 27">
            <a:extLst>
              <a:ext uri="{FF2B5EF4-FFF2-40B4-BE49-F238E27FC236}">
                <a16:creationId xmlns:a16="http://schemas.microsoft.com/office/drawing/2014/main" id="{F69E8D1A-39D3-41BD-A459-45684E19843B}"/>
              </a:ext>
            </a:extLst>
          </p:cNvPr>
          <p:cNvGraphicFramePr>
            <a:graphicFrameLocks noGrp="1"/>
          </p:cNvGraphicFramePr>
          <p:nvPr>
            <p:extLst>
              <p:ext uri="{D42A27DB-BD31-4B8C-83A1-F6EECF244321}">
                <p14:modId xmlns:p14="http://schemas.microsoft.com/office/powerpoint/2010/main" val="369572221"/>
              </p:ext>
            </p:extLst>
          </p:nvPr>
        </p:nvGraphicFramePr>
        <p:xfrm>
          <a:off x="3804987" y="6650351"/>
          <a:ext cx="3021263" cy="1924242"/>
        </p:xfrm>
        <a:graphic>
          <a:graphicData uri="http://schemas.openxmlformats.org/drawingml/2006/table">
            <a:tbl>
              <a:tblPr firstRow="1" bandRow="1">
                <a:solidFill>
                  <a:schemeClr val="bg1"/>
                </a:solidFill>
                <a:effectLst>
                  <a:outerShdw blurRad="50800" dist="38100" dir="2700000" algn="tl" rotWithShape="0">
                    <a:prstClr val="black">
                      <a:alpha val="40000"/>
                    </a:prstClr>
                  </a:outerShdw>
                </a:effectLst>
                <a:tableStyleId>{5C22544A-7EE6-4342-B048-85BDC9FD1C3A}</a:tableStyleId>
              </a:tblPr>
              <a:tblGrid>
                <a:gridCol w="1045338">
                  <a:extLst>
                    <a:ext uri="{9D8B030D-6E8A-4147-A177-3AD203B41FA5}">
                      <a16:colId xmlns:a16="http://schemas.microsoft.com/office/drawing/2014/main" val="20000"/>
                    </a:ext>
                  </a:extLst>
                </a:gridCol>
                <a:gridCol w="417269">
                  <a:extLst>
                    <a:ext uri="{9D8B030D-6E8A-4147-A177-3AD203B41FA5}">
                      <a16:colId xmlns:a16="http://schemas.microsoft.com/office/drawing/2014/main" val="20001"/>
                    </a:ext>
                  </a:extLst>
                </a:gridCol>
                <a:gridCol w="1558656">
                  <a:extLst>
                    <a:ext uri="{9D8B030D-6E8A-4147-A177-3AD203B41FA5}">
                      <a16:colId xmlns:a16="http://schemas.microsoft.com/office/drawing/2014/main" val="20002"/>
                    </a:ext>
                  </a:extLst>
                </a:gridCol>
              </a:tblGrid>
              <a:tr h="781901">
                <a:tc rowSpan="2">
                  <a:txBody>
                    <a:bodyPr/>
                    <a:lstStyle/>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ja-JP" altLang="en-US" sz="500" b="0" dirty="0">
                        <a:ln>
                          <a:noFill/>
                        </a:ln>
                        <a:solidFill>
                          <a:schemeClr val="tx1"/>
                        </a:solidFill>
                        <a:latin typeface="BIZ UDPゴシック" panose="020B0400000000000000" pitchFamily="50" charset="-128"/>
                        <a:ea typeface="BIZ UDPゴシック" panose="020B0400000000000000" pitchFamily="50" charset="-128"/>
                      </a:endParaRPr>
                    </a:p>
                    <a:p>
                      <a:pPr marR="5080" algn="ctr">
                        <a:lnSpc>
                          <a:spcPct val="100000"/>
                        </a:lnSpc>
                        <a:spcBef>
                          <a:spcPts val="100"/>
                        </a:spcBef>
                      </a:pPr>
                      <a:r>
                        <a:rPr lang="ja-JP" altLang="en-US" sz="1050" b="0" spc="40" dirty="0">
                          <a:solidFill>
                            <a:schemeClr val="tx1"/>
                          </a:solidFill>
                          <a:latin typeface="BIZ UDPゴシック" panose="020B0400000000000000" pitchFamily="50" charset="-128"/>
                          <a:ea typeface="BIZ UDPゴシック" panose="020B0400000000000000" pitchFamily="50" charset="-128"/>
                          <a:cs typeface="Yu Gothic UI Light"/>
                        </a:rPr>
                        <a:t>各務 博之</a:t>
                      </a:r>
                    </a:p>
                    <a:p>
                      <a:pPr marR="5080" algn="ctr">
                        <a:lnSpc>
                          <a:spcPct val="100000"/>
                        </a:lnSpc>
                        <a:spcBef>
                          <a:spcPts val="100"/>
                        </a:spcBef>
                      </a:pPr>
                      <a:r>
                        <a:rPr lang="en-US" altLang="ja-JP" sz="600" b="0" spc="40" dirty="0">
                          <a:solidFill>
                            <a:schemeClr val="tx1"/>
                          </a:solidFill>
                          <a:latin typeface="BIZ UDPゴシック" panose="020B0400000000000000" pitchFamily="50" charset="-128"/>
                          <a:ea typeface="BIZ UDPゴシック" panose="020B0400000000000000" pitchFamily="50" charset="-128"/>
                          <a:cs typeface="Yu Gothic UI Light"/>
                        </a:rPr>
                        <a:t>KAKAMU Hiroyuki</a:t>
                      </a:r>
                    </a:p>
                  </a:txBody>
                  <a:tcPr marL="36000" marR="36000" marT="0" marB="0">
                    <a:lnL w="3175" cap="flat" cmpd="sng" algn="ctr">
                      <a:solidFill>
                        <a:schemeClr val="bg1">
                          <a:lumMod val="9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dist"/>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職名</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研究分野</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研究テーマ</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txBody>
                  <a:tcPr marL="36000" marR="3600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altLang="ja-JP" sz="550" b="0" dirty="0">
                        <a:solidFill>
                          <a:srgbClr val="FF0000"/>
                        </a:solidFill>
                        <a:latin typeface="BIZ UDPゴシック" panose="020B0400000000000000" pitchFamily="50" charset="-128"/>
                        <a:ea typeface="BIZ UDPゴシック" panose="020B0400000000000000" pitchFamily="50" charset="-128"/>
                        <a:cs typeface="Yu Gothic UI Light"/>
                      </a:endParaRPr>
                    </a:p>
                    <a:p>
                      <a:pPr algn="l"/>
                      <a:r>
                        <a:rPr lang="ja-JP" altLang="en-US" sz="550" b="0" dirty="0">
                          <a:solidFill>
                            <a:schemeClr val="tx1"/>
                          </a:solidFill>
                          <a:latin typeface="BIZ UDPゴシック" panose="020B0400000000000000" pitchFamily="50" charset="-128"/>
                          <a:ea typeface="BIZ UDPゴシック" panose="020B0400000000000000" pitchFamily="50" charset="-128"/>
                          <a:cs typeface="Yu Gothic UI Light"/>
                        </a:rPr>
                        <a:t>航空宇宙システム研究拠点／特任教授</a:t>
                      </a:r>
                      <a:endParaRPr lang="en-US" altLang="ja-JP" sz="550" b="0" dirty="0">
                        <a:solidFill>
                          <a:schemeClr val="tx1"/>
                        </a:solidFill>
                        <a:latin typeface="BIZ UDPゴシック" panose="020B0400000000000000" pitchFamily="50" charset="-128"/>
                        <a:ea typeface="BIZ UDPゴシック" panose="020B0400000000000000" pitchFamily="50" charset="-128"/>
                        <a:cs typeface="Yu Gothic UI Light"/>
                      </a:endParaRPr>
                    </a:p>
                    <a:p>
                      <a:pPr algn="l"/>
                      <a:r>
                        <a:rPr lang="ja-JP" altLang="en-US" sz="550" b="0" dirty="0">
                          <a:solidFill>
                            <a:schemeClr val="tx1"/>
                          </a:solidFill>
                          <a:latin typeface="BIZ UDPゴシック" panose="020B0400000000000000" pitchFamily="50" charset="-128"/>
                          <a:ea typeface="BIZ UDPゴシック" panose="020B0400000000000000" pitchFamily="50" charset="-128"/>
                          <a:cs typeface="Yu Gothic UI Light"/>
                        </a:rPr>
                        <a:t>航空機・装備品の認証技術</a:t>
                      </a:r>
                      <a:endParaRPr lang="en-US" altLang="ja-JP" sz="550" b="0" dirty="0">
                        <a:solidFill>
                          <a:schemeClr val="tx1"/>
                        </a:solidFill>
                        <a:latin typeface="BIZ UDPゴシック" panose="020B0400000000000000" pitchFamily="50" charset="-128"/>
                        <a:ea typeface="BIZ UDPゴシック" panose="020B0400000000000000" pitchFamily="50" charset="-128"/>
                        <a:cs typeface="Yu Gothic UI Light"/>
                      </a:endParaRPr>
                    </a:p>
                    <a:p>
                      <a:pPr algn="l"/>
                      <a:r>
                        <a:rPr lang="ja-JP" altLang="en-US" sz="550" b="0" dirty="0">
                          <a:solidFill>
                            <a:schemeClr val="tx1"/>
                          </a:solidFill>
                          <a:latin typeface="BIZ UDPゴシック" panose="020B0400000000000000" pitchFamily="50" charset="-128"/>
                          <a:ea typeface="BIZ UDPゴシック" panose="020B0400000000000000" pitchFamily="50" charset="-128"/>
                          <a:cs typeface="Yu Gothic UI Light"/>
                        </a:rPr>
                        <a:t>民間航空機及び搭載される装備品の安全性・信頼性を担保するための認証技術の研究。特に航空機に搭載されるソフトウェアの認証技術、及びサイバーセキュリティに対するリスクアセスメント技術</a:t>
                      </a:r>
                      <a:endParaRPr lang="en-US" altLang="ja-JP" sz="550" b="0" dirty="0">
                        <a:solidFill>
                          <a:schemeClr val="tx1"/>
                        </a:solidFill>
                        <a:latin typeface="BIZ UDPゴシック" panose="020B0400000000000000" pitchFamily="50" charset="-128"/>
                        <a:ea typeface="BIZ UDPゴシック" panose="020B0400000000000000" pitchFamily="50" charset="-128"/>
                        <a:cs typeface="Yu Gothic UI Light"/>
                      </a:endParaRPr>
                    </a:p>
                  </a:txBody>
                  <a:tcPr marL="36000" marR="36000" marT="0" marB="0">
                    <a:lnL w="3175" cap="flat" cmpd="sng" algn="ctr">
                      <a:no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142341">
                <a:tc vMerge="1">
                  <a:txBody>
                    <a:bodyPr/>
                    <a:lstStyle/>
                    <a:p>
                      <a:pPr algn="dist"/>
                      <a:endParaRPr kumimoji="1" lang="ja-JP" altLang="en-US" sz="500" dirty="0">
                        <a:solidFill>
                          <a:schemeClr val="tx1"/>
                        </a:solidFill>
                        <a:latin typeface="BIZ UDPゴシック" panose="020B0400000000000000" pitchFamily="50" charset="-128"/>
                        <a:ea typeface="BIZ UDPゴシック" panose="020B0400000000000000" pitchFamily="50" charset="-128"/>
                      </a:endParaRPr>
                    </a:p>
                  </a:txBody>
                  <a:tcPr marL="36000" marR="3600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Position</a:t>
                      </a:r>
                    </a:p>
                    <a:p>
                      <a:pPr algn="dist"/>
                      <a:endPar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Research </a:t>
                      </a: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Field </a:t>
                      </a: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Research  Theme</a:t>
                      </a:r>
                    </a:p>
                    <a:p>
                      <a:pPr algn="dist"/>
                      <a:endParaRPr kumimoji="1" lang="ja-JP" altLang="en-US" sz="500" b="0" spc="-100" baseline="0" dirty="0">
                        <a:ln>
                          <a:noFill/>
                        </a:ln>
                        <a:solidFill>
                          <a:schemeClr val="tx1"/>
                        </a:solidFill>
                        <a:latin typeface="BIZ UDPゴシック" panose="020B0400000000000000" pitchFamily="50" charset="-128"/>
                        <a:ea typeface="BIZ UDPゴシック" panose="020B0400000000000000" pitchFamily="50" charset="-128"/>
                      </a:endParaRPr>
                    </a:p>
                  </a:txBody>
                  <a:tcPr marL="36000" marR="3600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Research Center for Aerospace Systems</a:t>
                      </a:r>
                    </a:p>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Special Appointed Professor</a:t>
                      </a:r>
                    </a:p>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Certification technology for aircraft and equipment</a:t>
                      </a:r>
                    </a:p>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Research and Development of the certification technologies for civil aircraft and embedded equipment to assure safety and reliability, particularly software certification technology for aircraft, and security risk assessment technology for cyber attack.</a:t>
                      </a:r>
                    </a:p>
                  </a:txBody>
                  <a:tcPr marL="36000" marR="36000" marT="0" marB="0">
                    <a:lnL w="3175" cap="flat" cmpd="sng" algn="ctr">
                      <a:no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32" name="object 31">
            <a:extLst>
              <a:ext uri="{FF2B5EF4-FFF2-40B4-BE49-F238E27FC236}">
                <a16:creationId xmlns:a16="http://schemas.microsoft.com/office/drawing/2014/main" id="{FCEC445F-DCFD-492F-874C-D6EB52D5BB20}"/>
              </a:ext>
            </a:extLst>
          </p:cNvPr>
          <p:cNvSpPr/>
          <p:nvPr/>
        </p:nvSpPr>
        <p:spPr>
          <a:xfrm>
            <a:off x="4836386" y="6718077"/>
            <a:ext cx="7960" cy="1771517"/>
          </a:xfrm>
          <a:prstGeom prst="rect">
            <a:avLst/>
          </a:prstGeom>
          <a:blipFill>
            <a:blip r:embed="rId3" cstate="print"/>
            <a:stretch>
              <a:fillRect/>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pic>
        <p:nvPicPr>
          <p:cNvPr id="34" name="図 33">
            <a:extLst>
              <a:ext uri="{FF2B5EF4-FFF2-40B4-BE49-F238E27FC236}">
                <a16:creationId xmlns:a16="http://schemas.microsoft.com/office/drawing/2014/main" id="{D65545BB-5EE8-494F-A655-A8FDFE7FDD17}"/>
              </a:ext>
            </a:extLst>
          </p:cNvPr>
          <p:cNvPicPr>
            <a:picLocks noChangeAspect="1"/>
          </p:cNvPicPr>
          <p:nvPr/>
        </p:nvPicPr>
        <p:blipFill rotWithShape="1">
          <a:blip r:embed="rId11"/>
          <a:srcRect l="6515" r="-1" b="6982"/>
          <a:stretch/>
        </p:blipFill>
        <p:spPr>
          <a:xfrm>
            <a:off x="3919738" y="4728586"/>
            <a:ext cx="830636" cy="1044130"/>
          </a:xfrm>
          <a:prstGeom prst="rect">
            <a:avLst/>
          </a:prstGeom>
        </p:spPr>
      </p:pic>
      <p:pic>
        <p:nvPicPr>
          <p:cNvPr id="35" name="図 34">
            <a:extLst>
              <a:ext uri="{FF2B5EF4-FFF2-40B4-BE49-F238E27FC236}">
                <a16:creationId xmlns:a16="http://schemas.microsoft.com/office/drawing/2014/main" id="{B36E69EC-2663-478E-B99E-3BDEC5281875}"/>
              </a:ext>
            </a:extLst>
          </p:cNvPr>
          <p:cNvPicPr>
            <a:picLocks noChangeAspect="1"/>
          </p:cNvPicPr>
          <p:nvPr/>
        </p:nvPicPr>
        <p:blipFill>
          <a:blip r:embed="rId12"/>
          <a:stretch>
            <a:fillRect/>
          </a:stretch>
        </p:blipFill>
        <p:spPr>
          <a:xfrm>
            <a:off x="3906542" y="6718077"/>
            <a:ext cx="848566" cy="1075525"/>
          </a:xfrm>
          <a:prstGeom prst="rect">
            <a:avLst/>
          </a:prstGeom>
        </p:spPr>
      </p:pic>
      <p:graphicFrame>
        <p:nvGraphicFramePr>
          <p:cNvPr id="33" name="表 32">
            <a:extLst>
              <a:ext uri="{FF2B5EF4-FFF2-40B4-BE49-F238E27FC236}">
                <a16:creationId xmlns:a16="http://schemas.microsoft.com/office/drawing/2014/main" id="{A02AA677-30BC-493A-B400-0E9E228B273D}"/>
              </a:ext>
            </a:extLst>
          </p:cNvPr>
          <p:cNvGraphicFramePr>
            <a:graphicFrameLocks noGrp="1"/>
          </p:cNvGraphicFramePr>
          <p:nvPr>
            <p:extLst>
              <p:ext uri="{D42A27DB-BD31-4B8C-83A1-F6EECF244321}">
                <p14:modId xmlns:p14="http://schemas.microsoft.com/office/powerpoint/2010/main" val="1022853720"/>
              </p:ext>
            </p:extLst>
          </p:nvPr>
        </p:nvGraphicFramePr>
        <p:xfrm>
          <a:off x="719624" y="6642100"/>
          <a:ext cx="3021263" cy="1924242"/>
        </p:xfrm>
        <a:graphic>
          <a:graphicData uri="http://schemas.openxmlformats.org/drawingml/2006/table">
            <a:tbl>
              <a:tblPr firstRow="1" bandRow="1">
                <a:solidFill>
                  <a:schemeClr val="bg1"/>
                </a:solidFill>
                <a:effectLst>
                  <a:outerShdw blurRad="50800" dist="38100" dir="2700000" algn="tl" rotWithShape="0">
                    <a:prstClr val="black">
                      <a:alpha val="40000"/>
                    </a:prstClr>
                  </a:outerShdw>
                </a:effectLst>
                <a:tableStyleId>{5C22544A-7EE6-4342-B048-85BDC9FD1C3A}</a:tableStyleId>
              </a:tblPr>
              <a:tblGrid>
                <a:gridCol w="1030414">
                  <a:extLst>
                    <a:ext uri="{9D8B030D-6E8A-4147-A177-3AD203B41FA5}">
                      <a16:colId xmlns:a16="http://schemas.microsoft.com/office/drawing/2014/main" val="20000"/>
                    </a:ext>
                  </a:extLst>
                </a:gridCol>
                <a:gridCol w="432193">
                  <a:extLst>
                    <a:ext uri="{9D8B030D-6E8A-4147-A177-3AD203B41FA5}">
                      <a16:colId xmlns:a16="http://schemas.microsoft.com/office/drawing/2014/main" val="20001"/>
                    </a:ext>
                  </a:extLst>
                </a:gridCol>
                <a:gridCol w="1558656">
                  <a:extLst>
                    <a:ext uri="{9D8B030D-6E8A-4147-A177-3AD203B41FA5}">
                      <a16:colId xmlns:a16="http://schemas.microsoft.com/office/drawing/2014/main" val="20002"/>
                    </a:ext>
                  </a:extLst>
                </a:gridCol>
              </a:tblGrid>
              <a:tr h="781901">
                <a:tc rowSpan="2">
                  <a:txBody>
                    <a:bodyPr/>
                    <a:lstStyle/>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ja-JP" altLang="en-US" sz="500" b="0" dirty="0">
                        <a:ln>
                          <a:noFill/>
                        </a:ln>
                        <a:solidFill>
                          <a:schemeClr val="tx1"/>
                        </a:solidFill>
                        <a:latin typeface="BIZ UDPゴシック" panose="020B0400000000000000" pitchFamily="50" charset="-128"/>
                        <a:ea typeface="BIZ UDPゴシック" panose="020B0400000000000000" pitchFamily="50" charset="-128"/>
                      </a:endParaRPr>
                    </a:p>
                    <a:p>
                      <a:pPr marR="5080" algn="ctr">
                        <a:lnSpc>
                          <a:spcPct val="100000"/>
                        </a:lnSpc>
                        <a:spcBef>
                          <a:spcPts val="100"/>
                        </a:spcBef>
                      </a:pPr>
                      <a:r>
                        <a:rPr lang="ja-JP" altLang="en-US" sz="1050" b="0" spc="40" dirty="0">
                          <a:solidFill>
                            <a:schemeClr val="tx1"/>
                          </a:solidFill>
                          <a:latin typeface="BIZ UDPゴシック" panose="020B0400000000000000" pitchFamily="50" charset="-128"/>
                          <a:ea typeface="BIZ UDPゴシック" panose="020B0400000000000000" pitchFamily="50" charset="-128"/>
                          <a:cs typeface="Yu Gothic UI Light"/>
                        </a:rPr>
                        <a:t>加藤 賢太郎</a:t>
                      </a:r>
                    </a:p>
                    <a:p>
                      <a:pPr marR="5080" algn="ctr">
                        <a:lnSpc>
                          <a:spcPct val="100000"/>
                        </a:lnSpc>
                        <a:spcBef>
                          <a:spcPts val="100"/>
                        </a:spcBef>
                      </a:pPr>
                      <a:r>
                        <a:rPr lang="en-US" altLang="ja-JP" sz="600" b="0" spc="40" dirty="0">
                          <a:solidFill>
                            <a:schemeClr val="tx1"/>
                          </a:solidFill>
                          <a:latin typeface="BIZ UDPゴシック" panose="020B0400000000000000" pitchFamily="50" charset="-128"/>
                          <a:ea typeface="BIZ UDPゴシック" panose="020B0400000000000000" pitchFamily="50" charset="-128"/>
                          <a:cs typeface="Yu Gothic UI Light"/>
                        </a:rPr>
                        <a:t>KATO </a:t>
                      </a:r>
                      <a:r>
                        <a:rPr lang="en-US" altLang="ja-JP" sz="600" b="0" spc="40" dirty="0" err="1">
                          <a:solidFill>
                            <a:schemeClr val="tx1"/>
                          </a:solidFill>
                          <a:latin typeface="BIZ UDPゴシック" panose="020B0400000000000000" pitchFamily="50" charset="-128"/>
                          <a:ea typeface="BIZ UDPゴシック" panose="020B0400000000000000" pitchFamily="50" charset="-128"/>
                          <a:cs typeface="Yu Gothic UI Light"/>
                        </a:rPr>
                        <a:t>Kentaro</a:t>
                      </a:r>
                      <a:endParaRPr lang="en-US" altLang="ja-JP" sz="600" b="0" spc="40" dirty="0">
                        <a:solidFill>
                          <a:schemeClr val="tx1"/>
                        </a:solidFill>
                        <a:latin typeface="BIZ UDPゴシック" panose="020B0400000000000000" pitchFamily="50" charset="-128"/>
                        <a:ea typeface="BIZ UDPゴシック" panose="020B0400000000000000" pitchFamily="50" charset="-128"/>
                        <a:cs typeface="Yu Gothic UI Light"/>
                      </a:endParaRPr>
                    </a:p>
                  </a:txBody>
                  <a:tcPr marL="36000" marR="36000" marT="0" marB="0">
                    <a:lnL w="3175" cap="flat" cmpd="sng" algn="ctr">
                      <a:solidFill>
                        <a:schemeClr val="bg1">
                          <a:lumMod val="9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dist"/>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職名</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研究分野</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研究テーマ</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txBody>
                  <a:tcPr marL="36000" marR="3600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altLang="ja-JP" sz="550" b="0" dirty="0">
                        <a:solidFill>
                          <a:schemeClr val="tx1"/>
                        </a:solidFill>
                        <a:latin typeface="BIZ UDPゴシック" panose="020B0400000000000000" pitchFamily="50" charset="-128"/>
                        <a:ea typeface="BIZ UDPゴシック" panose="020B0400000000000000" pitchFamily="50" charset="-128"/>
                        <a:cs typeface="Yu Gothic UI Light"/>
                      </a:endParaRPr>
                    </a:p>
                    <a:p>
                      <a:pPr algn="l"/>
                      <a:r>
                        <a:rPr lang="ja-JP" altLang="en-US" sz="550" b="0" dirty="0">
                          <a:solidFill>
                            <a:schemeClr val="tx1"/>
                          </a:solidFill>
                          <a:latin typeface="BIZ UDPゴシック" panose="020B0400000000000000" pitchFamily="50" charset="-128"/>
                          <a:ea typeface="BIZ UDPゴシック" panose="020B0400000000000000" pitchFamily="50" charset="-128"/>
                          <a:cs typeface="Yu Gothic UI Light"/>
                        </a:rPr>
                        <a:t>航空機システム部門　</a:t>
                      </a:r>
                    </a:p>
                    <a:p>
                      <a:pPr algn="l"/>
                      <a:r>
                        <a:rPr lang="ja-JP" altLang="en-US" sz="550" b="0" dirty="0">
                          <a:solidFill>
                            <a:schemeClr val="tx1"/>
                          </a:solidFill>
                          <a:latin typeface="BIZ UDPゴシック" panose="020B0400000000000000" pitchFamily="50" charset="-128"/>
                          <a:ea typeface="BIZ UDPゴシック" panose="020B0400000000000000" pitchFamily="50" charset="-128"/>
                          <a:cs typeface="Yu Gothic UI Light"/>
                        </a:rPr>
                        <a:t>学術研究院助教（工学系）／博士（工学）</a:t>
                      </a:r>
                      <a:endParaRPr lang="en-US" altLang="ja-JP" sz="550" b="0" dirty="0">
                        <a:solidFill>
                          <a:schemeClr val="tx1"/>
                        </a:solidFill>
                        <a:latin typeface="BIZ UDPゴシック" panose="020B0400000000000000" pitchFamily="50" charset="-128"/>
                        <a:ea typeface="BIZ UDPゴシック" panose="020B0400000000000000" pitchFamily="50" charset="-128"/>
                        <a:cs typeface="Yu Gothic UI Light"/>
                      </a:endParaRPr>
                    </a:p>
                    <a:p>
                      <a:pPr algn="l"/>
                      <a:r>
                        <a:rPr lang="ja-JP" altLang="en-US" sz="550" b="0" dirty="0">
                          <a:solidFill>
                            <a:schemeClr val="tx1"/>
                          </a:solidFill>
                          <a:latin typeface="BIZ UDPゴシック" panose="020B0400000000000000" pitchFamily="50" charset="-128"/>
                          <a:ea typeface="BIZ UDPゴシック" panose="020B0400000000000000" pitchFamily="50" charset="-128"/>
                          <a:cs typeface="Yu Gothic UI Light"/>
                        </a:rPr>
                        <a:t>流体力学 </a:t>
                      </a:r>
                      <a:r>
                        <a:rPr lang="en-US" altLang="ja-JP" sz="550" b="0" dirty="0">
                          <a:solidFill>
                            <a:schemeClr val="tx1"/>
                          </a:solidFill>
                          <a:latin typeface="BIZ UDPゴシック" panose="020B0400000000000000" pitchFamily="50" charset="-128"/>
                          <a:ea typeface="BIZ UDPゴシック" panose="020B0400000000000000" pitchFamily="50" charset="-128"/>
                          <a:cs typeface="Yu Gothic UI Light"/>
                        </a:rPr>
                        <a:t>(</a:t>
                      </a:r>
                      <a:r>
                        <a:rPr lang="ja-JP" altLang="en-US" sz="550" b="0" dirty="0">
                          <a:solidFill>
                            <a:schemeClr val="tx1"/>
                          </a:solidFill>
                          <a:latin typeface="BIZ UDPゴシック" panose="020B0400000000000000" pitchFamily="50" charset="-128"/>
                          <a:ea typeface="BIZ UDPゴシック" panose="020B0400000000000000" pitchFamily="50" charset="-128"/>
                          <a:cs typeface="Yu Gothic UI Light"/>
                        </a:rPr>
                        <a:t>流れの安定性，乱流への遷移</a:t>
                      </a:r>
                      <a:r>
                        <a:rPr lang="en-US" altLang="ja-JP" sz="550" b="0" dirty="0">
                          <a:solidFill>
                            <a:schemeClr val="tx1"/>
                          </a:solidFill>
                          <a:latin typeface="BIZ UDPゴシック" panose="020B0400000000000000" pitchFamily="50" charset="-128"/>
                          <a:ea typeface="BIZ UDPゴシック" panose="020B0400000000000000" pitchFamily="50" charset="-128"/>
                          <a:cs typeface="Yu Gothic UI Light"/>
                        </a:rPr>
                        <a:t>)</a:t>
                      </a:r>
                    </a:p>
                    <a:p>
                      <a:pPr algn="l"/>
                      <a:r>
                        <a:rPr lang="ja-JP" altLang="en-US" sz="550" b="0" dirty="0">
                          <a:solidFill>
                            <a:schemeClr val="tx1"/>
                          </a:solidFill>
                          <a:latin typeface="BIZ UDPゴシック" panose="020B0400000000000000" pitchFamily="50" charset="-128"/>
                          <a:ea typeface="BIZ UDPゴシック" panose="020B0400000000000000" pitchFamily="50" charset="-128"/>
                          <a:cs typeface="Yu Gothic UI Light"/>
                        </a:rPr>
                        <a:t>回転体</a:t>
                      </a:r>
                      <a:r>
                        <a:rPr lang="en-US" altLang="ja-JP" sz="550" b="0" dirty="0">
                          <a:solidFill>
                            <a:schemeClr val="tx1"/>
                          </a:solidFill>
                          <a:latin typeface="BIZ UDPゴシック" panose="020B0400000000000000" pitchFamily="50" charset="-128"/>
                          <a:ea typeface="BIZ UDPゴシック" panose="020B0400000000000000" pitchFamily="50" charset="-128"/>
                          <a:cs typeface="Yu Gothic UI Light"/>
                        </a:rPr>
                        <a:t>/</a:t>
                      </a:r>
                      <a:r>
                        <a:rPr lang="ja-JP" altLang="en-US" sz="550" b="0" dirty="0">
                          <a:solidFill>
                            <a:schemeClr val="tx1"/>
                          </a:solidFill>
                          <a:latin typeface="BIZ UDPゴシック" panose="020B0400000000000000" pitchFamily="50" charset="-128"/>
                          <a:ea typeface="BIZ UDPゴシック" panose="020B0400000000000000" pitchFamily="50" charset="-128"/>
                          <a:cs typeface="Yu Gothic UI Light"/>
                        </a:rPr>
                        <a:t>曲面上の流れの不安定性，乱流遷移，流れの制御の可視化，計測，データ解析</a:t>
                      </a:r>
                      <a:endParaRPr lang="en-US" altLang="ja-JP" sz="550" b="0" dirty="0">
                        <a:solidFill>
                          <a:schemeClr val="tx1"/>
                        </a:solidFill>
                        <a:latin typeface="BIZ UDPゴシック" panose="020B0400000000000000" pitchFamily="50" charset="-128"/>
                        <a:ea typeface="BIZ UDPゴシック" panose="020B0400000000000000" pitchFamily="50" charset="-128"/>
                        <a:cs typeface="Yu Gothic UI Light"/>
                      </a:endParaRPr>
                    </a:p>
                  </a:txBody>
                  <a:tcPr marL="36000" marR="36000" marT="0" marB="0">
                    <a:lnL w="3175" cap="flat" cmpd="sng" algn="ctr">
                      <a:no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142341">
                <a:tc vMerge="1">
                  <a:txBody>
                    <a:bodyPr/>
                    <a:lstStyle/>
                    <a:p>
                      <a:pPr algn="dist"/>
                      <a:endParaRPr kumimoji="1" lang="ja-JP" altLang="en-US" sz="500" dirty="0">
                        <a:solidFill>
                          <a:schemeClr val="tx1"/>
                        </a:solidFill>
                        <a:latin typeface="BIZ UDPゴシック" panose="020B0400000000000000" pitchFamily="50" charset="-128"/>
                        <a:ea typeface="BIZ UDPゴシック" panose="020B0400000000000000" pitchFamily="50" charset="-128"/>
                      </a:endParaRPr>
                    </a:p>
                  </a:txBody>
                  <a:tcPr marL="36000" marR="3600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Position</a:t>
                      </a:r>
                    </a:p>
                    <a:p>
                      <a:pPr algn="dist"/>
                      <a:endPar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Research </a:t>
                      </a: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Field </a:t>
                      </a: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Research  Theme</a:t>
                      </a:r>
                    </a:p>
                    <a:p>
                      <a:pPr algn="dist"/>
                      <a:endParaRPr kumimoji="1" lang="ja-JP" altLang="en-US" sz="500" b="0" spc="-100" baseline="0" dirty="0">
                        <a:ln>
                          <a:noFill/>
                        </a:ln>
                        <a:solidFill>
                          <a:schemeClr val="tx1"/>
                        </a:solidFill>
                        <a:latin typeface="BIZ UDPゴシック" panose="020B0400000000000000" pitchFamily="50" charset="-128"/>
                        <a:ea typeface="BIZ UDPゴシック" panose="020B0400000000000000" pitchFamily="50" charset="-128"/>
                      </a:endParaRPr>
                    </a:p>
                  </a:txBody>
                  <a:tcPr marL="36000" marR="3600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the Aircraft Systems Group </a:t>
                      </a:r>
                    </a:p>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Academic Assembly Assistant Professor, </a:t>
                      </a:r>
                    </a:p>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Doctor of Engineering</a:t>
                      </a:r>
                    </a:p>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Fluid Mechanics (flow instability, turbulent transition)</a:t>
                      </a:r>
                    </a:p>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visualization, measurement and data analysis for instability/laminar-turbulent transition/control of the flow on the rotating bodies/curved surface</a:t>
                      </a:r>
                    </a:p>
                  </a:txBody>
                  <a:tcPr marL="36000" marR="36000" marT="0" marB="0">
                    <a:lnL w="3175" cap="flat" cmpd="sng" algn="ctr">
                      <a:no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36" name="object 55">
            <a:extLst>
              <a:ext uri="{FF2B5EF4-FFF2-40B4-BE49-F238E27FC236}">
                <a16:creationId xmlns:a16="http://schemas.microsoft.com/office/drawing/2014/main" id="{D756EDB3-DD81-44A5-8528-E072DBBA98B2}"/>
              </a:ext>
            </a:extLst>
          </p:cNvPr>
          <p:cNvSpPr/>
          <p:nvPr/>
        </p:nvSpPr>
        <p:spPr>
          <a:xfrm>
            <a:off x="1734398" y="6718076"/>
            <a:ext cx="7960" cy="1771517"/>
          </a:xfrm>
          <a:prstGeom prst="rect">
            <a:avLst/>
          </a:prstGeom>
          <a:blipFill>
            <a:blip r:embed="rId3" cstate="print"/>
            <a:stretch>
              <a:fillRect/>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pic>
        <p:nvPicPr>
          <p:cNvPr id="37" name="図 36">
            <a:extLst>
              <a:ext uri="{FF2B5EF4-FFF2-40B4-BE49-F238E27FC236}">
                <a16:creationId xmlns:a16="http://schemas.microsoft.com/office/drawing/2014/main" id="{59656249-22CB-4600-866C-3EEC75AFA32F}"/>
              </a:ext>
            </a:extLst>
          </p:cNvPr>
          <p:cNvPicPr>
            <a:picLocks noChangeAspect="1"/>
          </p:cNvPicPr>
          <p:nvPr/>
        </p:nvPicPr>
        <p:blipFill rotWithShape="1">
          <a:blip r:embed="rId13"/>
          <a:srcRect l="18120" t="-2867" r="941" b="16212"/>
          <a:stretch/>
        </p:blipFill>
        <p:spPr>
          <a:xfrm>
            <a:off x="780421" y="6690543"/>
            <a:ext cx="889877" cy="109455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6" name="グループ化 65">
            <a:extLst>
              <a:ext uri="{FF2B5EF4-FFF2-40B4-BE49-F238E27FC236}">
                <a16:creationId xmlns:a16="http://schemas.microsoft.com/office/drawing/2014/main" id="{88A1F257-626E-49D0-9402-7954482EC7FC}"/>
              </a:ext>
            </a:extLst>
          </p:cNvPr>
          <p:cNvGrpSpPr>
            <a:grpSpLocks noChangeAspect="1"/>
          </p:cNvGrpSpPr>
          <p:nvPr/>
        </p:nvGrpSpPr>
        <p:grpSpPr>
          <a:xfrm>
            <a:off x="3227621" y="8891716"/>
            <a:ext cx="3589586" cy="1178780"/>
            <a:chOff x="11993154" y="20047217"/>
            <a:chExt cx="9760613" cy="4758124"/>
          </a:xfrm>
        </p:grpSpPr>
        <p:grpSp>
          <p:nvGrpSpPr>
            <p:cNvPr id="73" name="グループ化 72">
              <a:extLst>
                <a:ext uri="{FF2B5EF4-FFF2-40B4-BE49-F238E27FC236}">
                  <a16:creationId xmlns:a16="http://schemas.microsoft.com/office/drawing/2014/main" id="{87CFECD5-9299-4F10-AB65-842A84C875B4}"/>
                </a:ext>
              </a:extLst>
            </p:cNvPr>
            <p:cNvGrpSpPr/>
            <p:nvPr/>
          </p:nvGrpSpPr>
          <p:grpSpPr>
            <a:xfrm>
              <a:off x="11993154" y="20047217"/>
              <a:ext cx="9760613" cy="4077385"/>
              <a:chOff x="12726600" y="20025063"/>
              <a:chExt cx="9406603" cy="3570351"/>
            </a:xfrm>
          </p:grpSpPr>
          <p:pic>
            <p:nvPicPr>
              <p:cNvPr id="75" name="図 74">
                <a:extLst>
                  <a:ext uri="{FF2B5EF4-FFF2-40B4-BE49-F238E27FC236}">
                    <a16:creationId xmlns:a16="http://schemas.microsoft.com/office/drawing/2014/main" id="{522FC6CE-61F0-46B3-972F-D5CC2F888612}"/>
                  </a:ext>
                </a:extLst>
              </p:cNvPr>
              <p:cNvPicPr>
                <a:picLocks noChangeAspect="1"/>
              </p:cNvPicPr>
              <p:nvPr/>
            </p:nvPicPr>
            <p:blipFill>
              <a:blip r:embed="rId2" cstate="print"/>
              <a:stretch>
                <a:fillRect/>
              </a:stretch>
            </p:blipFill>
            <p:spPr>
              <a:xfrm>
                <a:off x="12726600" y="20025063"/>
                <a:ext cx="4674205" cy="3501946"/>
              </a:xfrm>
              <a:prstGeom prst="rect">
                <a:avLst/>
              </a:prstGeom>
            </p:spPr>
          </p:pic>
          <p:pic>
            <p:nvPicPr>
              <p:cNvPr id="76" name="図 75">
                <a:extLst>
                  <a:ext uri="{FF2B5EF4-FFF2-40B4-BE49-F238E27FC236}">
                    <a16:creationId xmlns:a16="http://schemas.microsoft.com/office/drawing/2014/main" id="{191A0B5B-0C62-4E67-91EF-0B0C771C4952}"/>
                  </a:ext>
                </a:extLst>
              </p:cNvPr>
              <p:cNvPicPr>
                <a:picLocks noChangeAspect="1"/>
              </p:cNvPicPr>
              <p:nvPr/>
            </p:nvPicPr>
            <p:blipFill>
              <a:blip r:embed="rId3" cstate="print"/>
              <a:stretch>
                <a:fillRect/>
              </a:stretch>
            </p:blipFill>
            <p:spPr>
              <a:xfrm>
                <a:off x="17459234" y="20093468"/>
                <a:ext cx="4673969" cy="3501946"/>
              </a:xfrm>
              <a:prstGeom prst="rect">
                <a:avLst/>
              </a:prstGeom>
            </p:spPr>
          </p:pic>
        </p:grpSp>
        <p:sp>
          <p:nvSpPr>
            <p:cNvPr id="74" name="正方形/長方形 73">
              <a:extLst>
                <a:ext uri="{FF2B5EF4-FFF2-40B4-BE49-F238E27FC236}">
                  <a16:creationId xmlns:a16="http://schemas.microsoft.com/office/drawing/2014/main" id="{595969DD-A9C5-4ABB-A108-A99B4B6289B5}"/>
                </a:ext>
              </a:extLst>
            </p:cNvPr>
            <p:cNvSpPr/>
            <p:nvPr/>
          </p:nvSpPr>
          <p:spPr>
            <a:xfrm>
              <a:off x="12546501" y="24082815"/>
              <a:ext cx="7806103" cy="722526"/>
            </a:xfrm>
            <a:prstGeom prst="rect">
              <a:avLst/>
            </a:prstGeom>
          </p:spPr>
          <p:txBody>
            <a:bodyPr wrap="square">
              <a:spAutoFit/>
            </a:bodyPr>
            <a:lstStyle/>
            <a:p>
              <a:r>
                <a:rPr lang="ja-JP" altLang="en-US" sz="600" dirty="0">
                  <a:latin typeface="メイリオ" panose="020B0604030504040204" pitchFamily="50" charset="-128"/>
                  <a:ea typeface="メイリオ" panose="020B0604030504040204" pitchFamily="50" charset="-128"/>
                </a:rPr>
                <a:t>変形双晶および転位の欠陥ダイナミクスの分子動力学解析例</a:t>
              </a:r>
            </a:p>
          </p:txBody>
        </p:sp>
      </p:grpSp>
      <p:pic>
        <p:nvPicPr>
          <p:cNvPr id="63" name="図 62">
            <a:extLst>
              <a:ext uri="{FF2B5EF4-FFF2-40B4-BE49-F238E27FC236}">
                <a16:creationId xmlns:a16="http://schemas.microsoft.com/office/drawing/2014/main" id="{5328E0E1-1484-4EBE-8D96-1B2F983B7896}"/>
              </a:ext>
            </a:extLst>
          </p:cNvPr>
          <p:cNvPicPr>
            <a:picLocks noChangeAspect="1"/>
          </p:cNvPicPr>
          <p:nvPr/>
        </p:nvPicPr>
        <p:blipFill>
          <a:blip r:embed="rId4"/>
          <a:stretch>
            <a:fillRect/>
          </a:stretch>
        </p:blipFill>
        <p:spPr>
          <a:xfrm>
            <a:off x="376860" y="8491375"/>
            <a:ext cx="2647575" cy="1484518"/>
          </a:xfrm>
          <a:prstGeom prst="rect">
            <a:avLst/>
          </a:prstGeom>
        </p:spPr>
      </p:pic>
      <p:sp>
        <p:nvSpPr>
          <p:cNvPr id="2" name="object 2"/>
          <p:cNvSpPr txBox="1"/>
          <p:nvPr/>
        </p:nvSpPr>
        <p:spPr>
          <a:xfrm>
            <a:off x="177914" y="10410114"/>
            <a:ext cx="74930" cy="120546"/>
          </a:xfrm>
          <a:prstGeom prst="rect">
            <a:avLst/>
          </a:prstGeom>
        </p:spPr>
        <p:txBody>
          <a:bodyPr vert="horz" wrap="square" lIns="0" tIns="12700" rIns="0" bIns="0" rtlCol="0">
            <a:spAutoFit/>
          </a:bodyPr>
          <a:lstStyle/>
          <a:p>
            <a:pPr marL="12700" algn="just">
              <a:lnSpc>
                <a:spcPct val="100000"/>
              </a:lnSpc>
              <a:spcBef>
                <a:spcPts val="100"/>
              </a:spcBef>
            </a:pPr>
            <a:r>
              <a:rPr sz="700" spc="-5" dirty="0">
                <a:solidFill>
                  <a:srgbClr val="3F3B3A"/>
                </a:solidFill>
                <a:latin typeface="BIZ UDPゴシック" panose="020B0400000000000000" pitchFamily="50" charset="-128"/>
                <a:ea typeface="BIZ UDPゴシック" panose="020B0400000000000000" pitchFamily="50" charset="-128"/>
                <a:cs typeface="Arial Unicode MS"/>
              </a:rPr>
              <a:t>5</a:t>
            </a:r>
            <a:endParaRPr sz="700">
              <a:latin typeface="BIZ UDPゴシック" panose="020B0400000000000000" pitchFamily="50" charset="-128"/>
              <a:ea typeface="BIZ UDPゴシック" panose="020B0400000000000000" pitchFamily="50" charset="-128"/>
              <a:cs typeface="Arial Unicode MS"/>
            </a:endParaRPr>
          </a:p>
        </p:txBody>
      </p:sp>
      <p:sp>
        <p:nvSpPr>
          <p:cNvPr id="3" name="object 3"/>
          <p:cNvSpPr/>
          <p:nvPr/>
        </p:nvSpPr>
        <p:spPr>
          <a:xfrm>
            <a:off x="640778" y="672393"/>
            <a:ext cx="240029" cy="227965"/>
          </a:xfrm>
          <a:custGeom>
            <a:avLst/>
            <a:gdLst/>
            <a:ahLst/>
            <a:cxnLst/>
            <a:rect l="l" t="t" r="r" b="b"/>
            <a:pathLst>
              <a:path w="240030" h="227965">
                <a:moveTo>
                  <a:pt x="119773" y="0"/>
                </a:moveTo>
                <a:lnTo>
                  <a:pt x="0" y="87020"/>
                </a:lnTo>
                <a:lnTo>
                  <a:pt x="45758" y="227812"/>
                </a:lnTo>
                <a:lnTo>
                  <a:pt x="193789" y="227812"/>
                </a:lnTo>
                <a:lnTo>
                  <a:pt x="239547" y="87020"/>
                </a:lnTo>
                <a:lnTo>
                  <a:pt x="119773" y="0"/>
                </a:lnTo>
                <a:close/>
              </a:path>
            </a:pathLst>
          </a:custGeom>
          <a:solidFill>
            <a:srgbClr val="B0B8D6"/>
          </a:solid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4" name="object 4"/>
          <p:cNvSpPr/>
          <p:nvPr/>
        </p:nvSpPr>
        <p:spPr>
          <a:xfrm>
            <a:off x="834526" y="759439"/>
            <a:ext cx="240029" cy="227965"/>
          </a:xfrm>
          <a:custGeom>
            <a:avLst/>
            <a:gdLst/>
            <a:ahLst/>
            <a:cxnLst/>
            <a:rect l="l" t="t" r="r" b="b"/>
            <a:pathLst>
              <a:path w="240030" h="227965">
                <a:moveTo>
                  <a:pt x="193789" y="0"/>
                </a:moveTo>
                <a:lnTo>
                  <a:pt x="45758" y="0"/>
                </a:lnTo>
                <a:lnTo>
                  <a:pt x="0" y="140792"/>
                </a:lnTo>
                <a:lnTo>
                  <a:pt x="119760" y="227812"/>
                </a:lnTo>
                <a:lnTo>
                  <a:pt x="239534" y="140792"/>
                </a:lnTo>
                <a:lnTo>
                  <a:pt x="193789" y="0"/>
                </a:lnTo>
                <a:close/>
              </a:path>
            </a:pathLst>
          </a:custGeom>
          <a:solidFill>
            <a:srgbClr val="B0B8D6"/>
          </a:solid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5" name="object 5"/>
          <p:cNvSpPr/>
          <p:nvPr/>
        </p:nvSpPr>
        <p:spPr>
          <a:xfrm>
            <a:off x="834526" y="759439"/>
            <a:ext cx="240029" cy="227965"/>
          </a:xfrm>
          <a:custGeom>
            <a:avLst/>
            <a:gdLst/>
            <a:ahLst/>
            <a:cxnLst/>
            <a:rect l="l" t="t" r="r" b="b"/>
            <a:pathLst>
              <a:path w="240030" h="227965">
                <a:moveTo>
                  <a:pt x="45758" y="0"/>
                </a:moveTo>
                <a:lnTo>
                  <a:pt x="0" y="140792"/>
                </a:lnTo>
                <a:lnTo>
                  <a:pt x="119760" y="227812"/>
                </a:lnTo>
                <a:lnTo>
                  <a:pt x="239534" y="140792"/>
                </a:lnTo>
                <a:lnTo>
                  <a:pt x="193789" y="0"/>
                </a:lnTo>
                <a:lnTo>
                  <a:pt x="45758" y="0"/>
                </a:lnTo>
                <a:close/>
              </a:path>
            </a:pathLst>
          </a:custGeom>
          <a:ln w="3175">
            <a:solidFill>
              <a:srgbClr val="FFFFFF"/>
            </a:solidFill>
          </a:ln>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6" name="object 6"/>
          <p:cNvSpPr/>
          <p:nvPr/>
        </p:nvSpPr>
        <p:spPr>
          <a:xfrm>
            <a:off x="1028313" y="672393"/>
            <a:ext cx="240029" cy="227965"/>
          </a:xfrm>
          <a:custGeom>
            <a:avLst/>
            <a:gdLst/>
            <a:ahLst/>
            <a:cxnLst/>
            <a:rect l="l" t="t" r="r" b="b"/>
            <a:pathLst>
              <a:path w="240030" h="227965">
                <a:moveTo>
                  <a:pt x="119760" y="0"/>
                </a:moveTo>
                <a:lnTo>
                  <a:pt x="0" y="87020"/>
                </a:lnTo>
                <a:lnTo>
                  <a:pt x="45758" y="227812"/>
                </a:lnTo>
                <a:lnTo>
                  <a:pt x="193789" y="227812"/>
                </a:lnTo>
                <a:lnTo>
                  <a:pt x="239534" y="87020"/>
                </a:lnTo>
                <a:lnTo>
                  <a:pt x="119760" y="0"/>
                </a:lnTo>
                <a:close/>
              </a:path>
            </a:pathLst>
          </a:custGeom>
          <a:solidFill>
            <a:srgbClr val="B0B8D6"/>
          </a:solid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7" name="object 7"/>
          <p:cNvSpPr/>
          <p:nvPr/>
        </p:nvSpPr>
        <p:spPr>
          <a:xfrm>
            <a:off x="1028313" y="672393"/>
            <a:ext cx="240029" cy="227965"/>
          </a:xfrm>
          <a:custGeom>
            <a:avLst/>
            <a:gdLst/>
            <a:ahLst/>
            <a:cxnLst/>
            <a:rect l="l" t="t" r="r" b="b"/>
            <a:pathLst>
              <a:path w="240030" h="227965">
                <a:moveTo>
                  <a:pt x="45758" y="227812"/>
                </a:moveTo>
                <a:lnTo>
                  <a:pt x="0" y="87020"/>
                </a:lnTo>
                <a:lnTo>
                  <a:pt x="119760" y="0"/>
                </a:lnTo>
                <a:lnTo>
                  <a:pt x="239534" y="87020"/>
                </a:lnTo>
                <a:lnTo>
                  <a:pt x="193789" y="227812"/>
                </a:lnTo>
                <a:lnTo>
                  <a:pt x="45758" y="227812"/>
                </a:lnTo>
                <a:close/>
              </a:path>
            </a:pathLst>
          </a:custGeom>
          <a:ln w="3175">
            <a:solidFill>
              <a:srgbClr val="FFFFFF"/>
            </a:solidFill>
          </a:ln>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8" name="object 8"/>
          <p:cNvSpPr/>
          <p:nvPr/>
        </p:nvSpPr>
        <p:spPr>
          <a:xfrm>
            <a:off x="1222062" y="759439"/>
            <a:ext cx="240029" cy="227965"/>
          </a:xfrm>
          <a:custGeom>
            <a:avLst/>
            <a:gdLst/>
            <a:ahLst/>
            <a:cxnLst/>
            <a:rect l="l" t="t" r="r" b="b"/>
            <a:pathLst>
              <a:path w="240030" h="227965">
                <a:moveTo>
                  <a:pt x="193789" y="0"/>
                </a:moveTo>
                <a:lnTo>
                  <a:pt x="45758" y="0"/>
                </a:lnTo>
                <a:lnTo>
                  <a:pt x="0" y="140792"/>
                </a:lnTo>
                <a:lnTo>
                  <a:pt x="119773" y="227812"/>
                </a:lnTo>
                <a:lnTo>
                  <a:pt x="239534" y="140792"/>
                </a:lnTo>
                <a:lnTo>
                  <a:pt x="193789" y="0"/>
                </a:lnTo>
                <a:close/>
              </a:path>
            </a:pathLst>
          </a:custGeom>
          <a:solidFill>
            <a:srgbClr val="B0B8D6"/>
          </a:solid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9" name="object 9"/>
          <p:cNvSpPr/>
          <p:nvPr/>
        </p:nvSpPr>
        <p:spPr>
          <a:xfrm>
            <a:off x="1222062" y="759439"/>
            <a:ext cx="240029" cy="227965"/>
          </a:xfrm>
          <a:custGeom>
            <a:avLst/>
            <a:gdLst/>
            <a:ahLst/>
            <a:cxnLst/>
            <a:rect l="l" t="t" r="r" b="b"/>
            <a:pathLst>
              <a:path w="240030" h="227965">
                <a:moveTo>
                  <a:pt x="45758" y="0"/>
                </a:moveTo>
                <a:lnTo>
                  <a:pt x="0" y="140792"/>
                </a:lnTo>
                <a:lnTo>
                  <a:pt x="119773" y="227812"/>
                </a:lnTo>
                <a:lnTo>
                  <a:pt x="239534" y="140792"/>
                </a:lnTo>
                <a:lnTo>
                  <a:pt x="193789" y="0"/>
                </a:lnTo>
                <a:lnTo>
                  <a:pt x="45758" y="0"/>
                </a:lnTo>
                <a:close/>
              </a:path>
            </a:pathLst>
          </a:custGeom>
          <a:ln w="3175">
            <a:solidFill>
              <a:srgbClr val="FFFFFF"/>
            </a:solidFill>
          </a:ln>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10" name="object 10"/>
          <p:cNvSpPr/>
          <p:nvPr/>
        </p:nvSpPr>
        <p:spPr>
          <a:xfrm>
            <a:off x="6519571" y="672393"/>
            <a:ext cx="240029" cy="227965"/>
          </a:xfrm>
          <a:custGeom>
            <a:avLst/>
            <a:gdLst/>
            <a:ahLst/>
            <a:cxnLst/>
            <a:rect l="l" t="t" r="r" b="b"/>
            <a:pathLst>
              <a:path w="240029" h="227965">
                <a:moveTo>
                  <a:pt x="119773" y="0"/>
                </a:moveTo>
                <a:lnTo>
                  <a:pt x="0" y="87020"/>
                </a:lnTo>
                <a:lnTo>
                  <a:pt x="45758" y="227812"/>
                </a:lnTo>
                <a:lnTo>
                  <a:pt x="193801" y="227812"/>
                </a:lnTo>
                <a:lnTo>
                  <a:pt x="239534" y="87020"/>
                </a:lnTo>
                <a:lnTo>
                  <a:pt x="119773" y="0"/>
                </a:lnTo>
                <a:close/>
              </a:path>
            </a:pathLst>
          </a:custGeom>
          <a:solidFill>
            <a:srgbClr val="B0B8D6"/>
          </a:solid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11" name="object 11"/>
          <p:cNvSpPr/>
          <p:nvPr/>
        </p:nvSpPr>
        <p:spPr>
          <a:xfrm>
            <a:off x="6325846" y="759439"/>
            <a:ext cx="240029" cy="227965"/>
          </a:xfrm>
          <a:custGeom>
            <a:avLst/>
            <a:gdLst/>
            <a:ahLst/>
            <a:cxnLst/>
            <a:rect l="l" t="t" r="r" b="b"/>
            <a:pathLst>
              <a:path w="240029" h="227965">
                <a:moveTo>
                  <a:pt x="193763" y="0"/>
                </a:moveTo>
                <a:lnTo>
                  <a:pt x="45732" y="0"/>
                </a:lnTo>
                <a:lnTo>
                  <a:pt x="0" y="140792"/>
                </a:lnTo>
                <a:lnTo>
                  <a:pt x="119748" y="227812"/>
                </a:lnTo>
                <a:lnTo>
                  <a:pt x="239522" y="140792"/>
                </a:lnTo>
                <a:lnTo>
                  <a:pt x="193763" y="0"/>
                </a:lnTo>
                <a:close/>
              </a:path>
            </a:pathLst>
          </a:custGeom>
          <a:solidFill>
            <a:srgbClr val="B0B8D6"/>
          </a:solid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12" name="object 12"/>
          <p:cNvSpPr/>
          <p:nvPr/>
        </p:nvSpPr>
        <p:spPr>
          <a:xfrm>
            <a:off x="6325846" y="759439"/>
            <a:ext cx="240029" cy="227965"/>
          </a:xfrm>
          <a:custGeom>
            <a:avLst/>
            <a:gdLst/>
            <a:ahLst/>
            <a:cxnLst/>
            <a:rect l="l" t="t" r="r" b="b"/>
            <a:pathLst>
              <a:path w="240029" h="227965">
                <a:moveTo>
                  <a:pt x="193763" y="0"/>
                </a:moveTo>
                <a:lnTo>
                  <a:pt x="239522" y="140792"/>
                </a:lnTo>
                <a:lnTo>
                  <a:pt x="119748" y="227812"/>
                </a:lnTo>
                <a:lnTo>
                  <a:pt x="0" y="140792"/>
                </a:lnTo>
                <a:lnTo>
                  <a:pt x="45732" y="0"/>
                </a:lnTo>
                <a:lnTo>
                  <a:pt x="193763" y="0"/>
                </a:lnTo>
                <a:close/>
              </a:path>
            </a:pathLst>
          </a:custGeom>
          <a:ln w="3175">
            <a:solidFill>
              <a:srgbClr val="FFFFFF"/>
            </a:solidFill>
          </a:ln>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13" name="object 13"/>
          <p:cNvSpPr/>
          <p:nvPr/>
        </p:nvSpPr>
        <p:spPr>
          <a:xfrm>
            <a:off x="6132037" y="672393"/>
            <a:ext cx="240029" cy="227965"/>
          </a:xfrm>
          <a:custGeom>
            <a:avLst/>
            <a:gdLst/>
            <a:ahLst/>
            <a:cxnLst/>
            <a:rect l="l" t="t" r="r" b="b"/>
            <a:pathLst>
              <a:path w="240029" h="227965">
                <a:moveTo>
                  <a:pt x="119786" y="0"/>
                </a:moveTo>
                <a:lnTo>
                  <a:pt x="0" y="87020"/>
                </a:lnTo>
                <a:lnTo>
                  <a:pt x="45758" y="227812"/>
                </a:lnTo>
                <a:lnTo>
                  <a:pt x="193789" y="227812"/>
                </a:lnTo>
                <a:lnTo>
                  <a:pt x="239547" y="87020"/>
                </a:lnTo>
                <a:lnTo>
                  <a:pt x="119786" y="0"/>
                </a:lnTo>
                <a:close/>
              </a:path>
            </a:pathLst>
          </a:custGeom>
          <a:solidFill>
            <a:srgbClr val="B0B8D6"/>
          </a:solid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14" name="object 14"/>
          <p:cNvSpPr/>
          <p:nvPr/>
        </p:nvSpPr>
        <p:spPr>
          <a:xfrm>
            <a:off x="6132037" y="672393"/>
            <a:ext cx="240029" cy="227965"/>
          </a:xfrm>
          <a:custGeom>
            <a:avLst/>
            <a:gdLst/>
            <a:ahLst/>
            <a:cxnLst/>
            <a:rect l="l" t="t" r="r" b="b"/>
            <a:pathLst>
              <a:path w="240029" h="227965">
                <a:moveTo>
                  <a:pt x="193789" y="227812"/>
                </a:moveTo>
                <a:lnTo>
                  <a:pt x="239547" y="87020"/>
                </a:lnTo>
                <a:lnTo>
                  <a:pt x="119786" y="0"/>
                </a:lnTo>
                <a:lnTo>
                  <a:pt x="0" y="87020"/>
                </a:lnTo>
                <a:lnTo>
                  <a:pt x="45758" y="227812"/>
                </a:lnTo>
                <a:lnTo>
                  <a:pt x="193789" y="227812"/>
                </a:lnTo>
                <a:close/>
              </a:path>
            </a:pathLst>
          </a:custGeom>
          <a:ln w="3175">
            <a:solidFill>
              <a:srgbClr val="FFFFFF"/>
            </a:solidFill>
          </a:ln>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15" name="object 15"/>
          <p:cNvSpPr/>
          <p:nvPr/>
        </p:nvSpPr>
        <p:spPr>
          <a:xfrm>
            <a:off x="5938311" y="759439"/>
            <a:ext cx="240029" cy="227965"/>
          </a:xfrm>
          <a:custGeom>
            <a:avLst/>
            <a:gdLst/>
            <a:ahLst/>
            <a:cxnLst/>
            <a:rect l="l" t="t" r="r" b="b"/>
            <a:pathLst>
              <a:path w="240029" h="227965">
                <a:moveTo>
                  <a:pt x="193776" y="0"/>
                </a:moveTo>
                <a:lnTo>
                  <a:pt x="45732" y="0"/>
                </a:lnTo>
                <a:lnTo>
                  <a:pt x="0" y="140792"/>
                </a:lnTo>
                <a:lnTo>
                  <a:pt x="119748" y="227812"/>
                </a:lnTo>
                <a:lnTo>
                  <a:pt x="239509" y="140792"/>
                </a:lnTo>
                <a:lnTo>
                  <a:pt x="193776" y="0"/>
                </a:lnTo>
                <a:close/>
              </a:path>
            </a:pathLst>
          </a:custGeom>
          <a:solidFill>
            <a:srgbClr val="B0B8D6"/>
          </a:solid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16" name="object 16"/>
          <p:cNvSpPr/>
          <p:nvPr/>
        </p:nvSpPr>
        <p:spPr>
          <a:xfrm>
            <a:off x="5938311" y="759439"/>
            <a:ext cx="240029" cy="227965"/>
          </a:xfrm>
          <a:custGeom>
            <a:avLst/>
            <a:gdLst/>
            <a:ahLst/>
            <a:cxnLst/>
            <a:rect l="l" t="t" r="r" b="b"/>
            <a:pathLst>
              <a:path w="240029" h="227965">
                <a:moveTo>
                  <a:pt x="193776" y="0"/>
                </a:moveTo>
                <a:lnTo>
                  <a:pt x="239509" y="140792"/>
                </a:lnTo>
                <a:lnTo>
                  <a:pt x="119748" y="227812"/>
                </a:lnTo>
                <a:lnTo>
                  <a:pt x="0" y="140792"/>
                </a:lnTo>
                <a:lnTo>
                  <a:pt x="45732" y="0"/>
                </a:lnTo>
                <a:lnTo>
                  <a:pt x="193776" y="0"/>
                </a:lnTo>
                <a:close/>
              </a:path>
            </a:pathLst>
          </a:custGeom>
          <a:ln w="3175">
            <a:solidFill>
              <a:srgbClr val="FFFFFF"/>
            </a:solidFill>
          </a:ln>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18" name="object 18"/>
          <p:cNvSpPr txBox="1"/>
          <p:nvPr/>
        </p:nvSpPr>
        <p:spPr>
          <a:xfrm>
            <a:off x="660882" y="1232991"/>
            <a:ext cx="6149975" cy="2513509"/>
          </a:xfrm>
          <a:prstGeom prst="rect">
            <a:avLst/>
          </a:prstGeom>
        </p:spPr>
        <p:txBody>
          <a:bodyPr vert="horz" wrap="square" lIns="0" tIns="20320" rIns="0" bIns="0" rtlCol="0">
            <a:spAutoFit/>
          </a:bodyPr>
          <a:lstStyle/>
          <a:p>
            <a:pPr marL="12700" marR="5080" indent="90170" algn="just"/>
            <a:r>
              <a:rPr sz="900" b="0" dirty="0">
                <a:solidFill>
                  <a:srgbClr val="3F3B3A"/>
                </a:solidFill>
                <a:latin typeface="BIZ UDPゴシック" panose="020B0400000000000000" pitchFamily="50" charset="-128"/>
                <a:ea typeface="BIZ UDPゴシック" panose="020B0400000000000000" pitchFamily="50" charset="-128"/>
                <a:cs typeface="Yu Gothic UI Light"/>
              </a:rPr>
              <a:t>小型ロケットの要素技術開発とこれらを統合した小型ロケットの試作と打上げ実験をとおして高度技術の実証と民間企業への技術移転、地域人材の養成を推進します。部門のキーワードは宇宙工学、宇宙推進工学、複合材料、機械材料・加工、熱機関（エンジン）、熱工学、流体工学、構造力学などです。本部門は精密工業の集積地である諏訪圏に設置されているサテライトキャンパスに活動の拠点を置いて諏訪圏6市町村ならびに地域企業と連携して活動しています。現在、地方創生交付金の支援を得て、宇宙航空研究開発機構宇宙科学研究所、産業技術総合研究所と連携して、酸化剤／固体燃料ハイブリッドエンジン、軽量高強度CFRP複合材料を採用したロケット機体、ロケット軌道追尾テレメトリ技術、ロケット軌道シミュレーションなどの要素技術を開発し、これらを統合した小型ロケットの開発と打上げ実験を行うSUWA小型ロケットプロジェクトが進行しています。これまでに</a:t>
            </a:r>
            <a:r>
              <a:rPr lang="ja-JP" altLang="en-US" sz="900" b="0" dirty="0">
                <a:solidFill>
                  <a:srgbClr val="3F3B3A"/>
                </a:solidFill>
                <a:latin typeface="BIZ UDPゴシック" panose="020B0400000000000000" pitchFamily="50" charset="-128"/>
                <a:ea typeface="BIZ UDPゴシック" panose="020B0400000000000000" pitchFamily="50" charset="-128"/>
                <a:cs typeface="Yu Gothic UI Light"/>
              </a:rPr>
              <a:t>６</a:t>
            </a:r>
            <a:r>
              <a:rPr sz="900" b="0" dirty="0">
                <a:solidFill>
                  <a:srgbClr val="3F3B3A"/>
                </a:solidFill>
                <a:latin typeface="BIZ UDPゴシック" panose="020B0400000000000000" pitchFamily="50" charset="-128"/>
                <a:ea typeface="BIZ UDPゴシック" panose="020B0400000000000000" pitchFamily="50" charset="-128"/>
                <a:cs typeface="Yu Gothic UI Light"/>
              </a:rPr>
              <a:t>機の小型ロケットを開発し、いずれも打上げ実験に成功しています。</a:t>
            </a:r>
            <a:endParaRPr lang="en-US" sz="900" b="0" dirty="0">
              <a:solidFill>
                <a:srgbClr val="3F3B3A"/>
              </a:solidFill>
              <a:latin typeface="BIZ UDPゴシック" panose="020B0400000000000000" pitchFamily="50" charset="-128"/>
              <a:ea typeface="BIZ UDPゴシック" panose="020B0400000000000000" pitchFamily="50" charset="-128"/>
              <a:cs typeface="Yu Gothic UI Light"/>
            </a:endParaRPr>
          </a:p>
          <a:p>
            <a:pPr marL="12700" marR="5080" indent="90170" algn="just"/>
            <a:endParaRPr sz="1000" dirty="0">
              <a:latin typeface="BIZ UDPゴシック" panose="020B0400000000000000" pitchFamily="50" charset="-128"/>
              <a:ea typeface="BIZ UDPゴシック" panose="020B0400000000000000" pitchFamily="50" charset="-128"/>
              <a:cs typeface="Yu Gothic UI Light"/>
            </a:endParaRPr>
          </a:p>
          <a:p>
            <a:pPr marL="12700" marR="44450" algn="just"/>
            <a:r>
              <a:rPr sz="800" b="0" dirty="0">
                <a:solidFill>
                  <a:srgbClr val="3F3B3A"/>
                </a:solidFill>
                <a:latin typeface="BIZ UDPゴシック" panose="020B0400000000000000" pitchFamily="50" charset="-128"/>
                <a:ea typeface="BIZ UDPゴシック" panose="020B0400000000000000" pitchFamily="50" charset="-128"/>
                <a:cs typeface="Yu Gothic UI Light"/>
              </a:rPr>
              <a:t>Space Systems Group promotes R&amp;D and young human resource development through the small rocket project. The technical key words are Space Engineering, Space Propulsion Engineering, Composite Materials, Materials Processing, Rocket Engine, Thermal Engineering, Fluid Engineering and Structural Mechanics. The base of R&amp;D activities of the Space Systems Group is at SUWA satellite campus. This group collaborat</a:t>
            </a:r>
            <a:r>
              <a:rPr lang="en-US" altLang="ja-JP" sz="800" b="0" dirty="0">
                <a:solidFill>
                  <a:srgbClr val="3F3B3A"/>
                </a:solidFill>
                <a:latin typeface="BIZ UDPゴシック" panose="020B0400000000000000" pitchFamily="50" charset="-128"/>
                <a:ea typeface="BIZ UDPゴシック" panose="020B0400000000000000" pitchFamily="50" charset="-128"/>
                <a:cs typeface="Yu Gothic UI Light"/>
              </a:rPr>
              <a:t>e</a:t>
            </a:r>
            <a:r>
              <a:rPr sz="800" b="0" dirty="0">
                <a:solidFill>
                  <a:srgbClr val="3F3B3A"/>
                </a:solidFill>
                <a:latin typeface="BIZ UDPゴシック" panose="020B0400000000000000" pitchFamily="50" charset="-128"/>
                <a:ea typeface="BIZ UDPゴシック" panose="020B0400000000000000" pitchFamily="50" charset="-128"/>
                <a:cs typeface="Yu Gothic UI Light"/>
              </a:rPr>
              <a:t> with six local governments and regional industries in Suwa area with the support of Regional Revitalization Grant from the Cabinet Office. Currently, R&amp;D on the oxidizer/solid-fuel hybrid engine, lightweight high strength CFRP composite materials/their application to the rocket body, rocket orbit tracking telemetry system and rocket trajectory simulation are being promoted in collaboration with JAXA and AIST. The Space Systems Group launched developed </a:t>
            </a:r>
            <a:r>
              <a:rPr lang="en-US" altLang="ja-JP" sz="800" dirty="0">
                <a:solidFill>
                  <a:srgbClr val="3F3B3A"/>
                </a:solidFill>
                <a:latin typeface="BIZ UDPゴシック" panose="020B0400000000000000" pitchFamily="50" charset="-128"/>
                <a:ea typeface="BIZ UDPゴシック" panose="020B0400000000000000" pitchFamily="50" charset="-128"/>
                <a:cs typeface="Yu Gothic UI Light"/>
              </a:rPr>
              <a:t>six</a:t>
            </a:r>
            <a:r>
              <a:rPr sz="800" b="0" dirty="0">
                <a:solidFill>
                  <a:srgbClr val="3F3B3A"/>
                </a:solidFill>
                <a:latin typeface="BIZ UDPゴシック" panose="020B0400000000000000" pitchFamily="50" charset="-128"/>
                <a:ea typeface="BIZ UDPゴシック" panose="020B0400000000000000" pitchFamily="50" charset="-128"/>
                <a:cs typeface="Yu Gothic UI Light"/>
              </a:rPr>
              <a:t> small rockets, and tested all</a:t>
            </a:r>
            <a:r>
              <a:rPr lang="en-US" altLang="ja-JP" sz="800" b="0" dirty="0">
                <a:solidFill>
                  <a:srgbClr val="3F3B3A"/>
                </a:solidFill>
                <a:latin typeface="BIZ UDPゴシック" panose="020B0400000000000000" pitchFamily="50" charset="-128"/>
                <a:ea typeface="BIZ UDPゴシック" panose="020B0400000000000000" pitchFamily="50" charset="-128"/>
                <a:cs typeface="Yu Gothic UI Light"/>
              </a:rPr>
              <a:t> </a:t>
            </a:r>
            <a:r>
              <a:rPr sz="800" b="0" dirty="0">
                <a:solidFill>
                  <a:srgbClr val="3F3B3A"/>
                </a:solidFill>
                <a:latin typeface="BIZ UDPゴシック" panose="020B0400000000000000" pitchFamily="50" charset="-128"/>
                <a:ea typeface="BIZ UDPゴシック" panose="020B0400000000000000" pitchFamily="50" charset="-128"/>
                <a:cs typeface="Yu Gothic UI Light"/>
              </a:rPr>
              <a:t>rockets is success.</a:t>
            </a:r>
            <a:endParaRPr sz="800" dirty="0">
              <a:latin typeface="BIZ UDPゴシック" panose="020B0400000000000000" pitchFamily="50" charset="-128"/>
              <a:ea typeface="BIZ UDPゴシック" panose="020B0400000000000000" pitchFamily="50" charset="-128"/>
              <a:cs typeface="Yu Gothic UI Light"/>
            </a:endParaRPr>
          </a:p>
        </p:txBody>
      </p:sp>
      <p:sp>
        <p:nvSpPr>
          <p:cNvPr id="19" name="object 19"/>
          <p:cNvSpPr txBox="1"/>
          <p:nvPr/>
        </p:nvSpPr>
        <p:spPr>
          <a:xfrm>
            <a:off x="3298178" y="3807953"/>
            <a:ext cx="718820" cy="212879"/>
          </a:xfrm>
          <a:prstGeom prst="rect">
            <a:avLst/>
          </a:prstGeom>
        </p:spPr>
        <p:txBody>
          <a:bodyPr vert="horz" wrap="square" lIns="0" tIns="12700" rIns="0" bIns="0" rtlCol="0">
            <a:spAutoFit/>
          </a:bodyPr>
          <a:lstStyle/>
          <a:p>
            <a:pPr marL="12700" algn="just">
              <a:lnSpc>
                <a:spcPct val="100000"/>
              </a:lnSpc>
              <a:spcBef>
                <a:spcPts val="100"/>
              </a:spcBef>
              <a:tabLst>
                <a:tab pos="358775" algn="l"/>
              </a:tabLst>
            </a:pPr>
            <a:r>
              <a:rPr sz="1300" b="0" dirty="0">
                <a:solidFill>
                  <a:srgbClr val="3F3B3A"/>
                </a:solidFill>
                <a:latin typeface="BIZ UDPゴシック" panose="020B0400000000000000" pitchFamily="50" charset="-128"/>
                <a:ea typeface="BIZ UDPゴシック" panose="020B0400000000000000" pitchFamily="50" charset="-128"/>
                <a:cs typeface="Yu Gothic UI Light"/>
              </a:rPr>
              <a:t>榊	</a:t>
            </a:r>
            <a:r>
              <a:rPr sz="1300" b="0" spc="65" dirty="0">
                <a:solidFill>
                  <a:srgbClr val="3F3B3A"/>
                </a:solidFill>
                <a:latin typeface="BIZ UDPゴシック" panose="020B0400000000000000" pitchFamily="50" charset="-128"/>
                <a:ea typeface="BIZ UDPゴシック" panose="020B0400000000000000" pitchFamily="50" charset="-128"/>
                <a:cs typeface="Yu Gothic UI Light"/>
              </a:rPr>
              <a:t>和彦</a:t>
            </a:r>
            <a:endParaRPr sz="1300" dirty="0">
              <a:latin typeface="BIZ UDPゴシック" panose="020B0400000000000000" pitchFamily="50" charset="-128"/>
              <a:ea typeface="BIZ UDPゴシック" panose="020B0400000000000000" pitchFamily="50" charset="-128"/>
              <a:cs typeface="Yu Gothic UI Light"/>
            </a:endParaRPr>
          </a:p>
        </p:txBody>
      </p:sp>
      <p:sp>
        <p:nvSpPr>
          <p:cNvPr id="20" name="object 20"/>
          <p:cNvSpPr txBox="1"/>
          <p:nvPr/>
        </p:nvSpPr>
        <p:spPr>
          <a:xfrm>
            <a:off x="639144" y="3849528"/>
            <a:ext cx="1475740" cy="166712"/>
          </a:xfrm>
          <a:prstGeom prst="rect">
            <a:avLst/>
          </a:prstGeom>
        </p:spPr>
        <p:txBody>
          <a:bodyPr vert="horz" wrap="square" lIns="0" tIns="12700" rIns="0" bIns="0" rtlCol="0">
            <a:spAutoFit/>
          </a:bodyPr>
          <a:lstStyle/>
          <a:p>
            <a:pPr marL="12700" algn="just">
              <a:lnSpc>
                <a:spcPct val="100000"/>
              </a:lnSpc>
              <a:spcBef>
                <a:spcPts val="100"/>
              </a:spcBef>
              <a:tabLst>
                <a:tab pos="1070610" algn="l"/>
              </a:tabLst>
            </a:pPr>
            <a:r>
              <a:rPr sz="1000" b="0" spc="25" dirty="0">
                <a:solidFill>
                  <a:srgbClr val="3F3B3A"/>
                </a:solidFill>
                <a:latin typeface="BIZ UDPゴシック" panose="020B0400000000000000" pitchFamily="50" charset="-128"/>
                <a:ea typeface="BIZ UDPゴシック" panose="020B0400000000000000" pitchFamily="50" charset="-128"/>
                <a:cs typeface="Yu Gothic UI Light"/>
              </a:rPr>
              <a:t>宇宙システム部</a:t>
            </a:r>
            <a:r>
              <a:rPr sz="1000" b="0" dirty="0">
                <a:solidFill>
                  <a:srgbClr val="3F3B3A"/>
                </a:solidFill>
                <a:latin typeface="BIZ UDPゴシック" panose="020B0400000000000000" pitchFamily="50" charset="-128"/>
                <a:ea typeface="BIZ UDPゴシック" panose="020B0400000000000000" pitchFamily="50" charset="-128"/>
                <a:cs typeface="Yu Gothic UI Light"/>
              </a:rPr>
              <a:t>門	</a:t>
            </a:r>
            <a:r>
              <a:rPr sz="1000" b="0" spc="25" dirty="0">
                <a:solidFill>
                  <a:srgbClr val="3F3B3A"/>
                </a:solidFill>
                <a:latin typeface="BIZ UDPゴシック" panose="020B0400000000000000" pitchFamily="50" charset="-128"/>
                <a:ea typeface="BIZ UDPゴシック" panose="020B0400000000000000" pitchFamily="50" charset="-128"/>
                <a:cs typeface="Yu Gothic UI Light"/>
              </a:rPr>
              <a:t>部門長</a:t>
            </a:r>
            <a:endParaRPr sz="1000" dirty="0">
              <a:latin typeface="BIZ UDPゴシック" panose="020B0400000000000000" pitchFamily="50" charset="-128"/>
              <a:ea typeface="BIZ UDPゴシック" panose="020B0400000000000000" pitchFamily="50" charset="-128"/>
              <a:cs typeface="Yu Gothic UI Light"/>
            </a:endParaRPr>
          </a:p>
        </p:txBody>
      </p:sp>
      <p:sp>
        <p:nvSpPr>
          <p:cNvPr id="21" name="object 21"/>
          <p:cNvSpPr txBox="1"/>
          <p:nvPr/>
        </p:nvSpPr>
        <p:spPr>
          <a:xfrm>
            <a:off x="4267099" y="3836118"/>
            <a:ext cx="806551" cy="197490"/>
          </a:xfrm>
          <a:prstGeom prst="rect">
            <a:avLst/>
          </a:prstGeom>
        </p:spPr>
        <p:txBody>
          <a:bodyPr vert="horz" wrap="square" lIns="0" tIns="12700" rIns="0" bIns="0" rtlCol="0">
            <a:spAutoFit/>
          </a:bodyPr>
          <a:lstStyle/>
          <a:p>
            <a:pPr marL="12700" algn="just">
              <a:lnSpc>
                <a:spcPct val="100000"/>
              </a:lnSpc>
              <a:spcBef>
                <a:spcPts val="100"/>
              </a:spcBef>
            </a:pPr>
            <a:r>
              <a:rPr sz="600" b="0" spc="-30" dirty="0">
                <a:solidFill>
                  <a:srgbClr val="3F3B3A"/>
                </a:solidFill>
                <a:latin typeface="BIZ UDPゴシック" panose="020B0400000000000000" pitchFamily="50" charset="-128"/>
                <a:ea typeface="BIZ UDPゴシック" panose="020B0400000000000000" pitchFamily="50" charset="-128"/>
                <a:cs typeface="Yu Gothic UI Light"/>
              </a:rPr>
              <a:t>Chief</a:t>
            </a:r>
            <a:r>
              <a:rPr sz="600" b="0" spc="-60" dirty="0">
                <a:solidFill>
                  <a:srgbClr val="3F3B3A"/>
                </a:solidFill>
                <a:latin typeface="BIZ UDPゴシック" panose="020B0400000000000000" pitchFamily="50" charset="-128"/>
                <a:ea typeface="BIZ UDPゴシック" panose="020B0400000000000000" pitchFamily="50" charset="-128"/>
                <a:cs typeface="Yu Gothic UI Light"/>
              </a:rPr>
              <a:t> </a:t>
            </a:r>
            <a:r>
              <a:rPr sz="600" b="0" spc="-20" dirty="0">
                <a:solidFill>
                  <a:srgbClr val="3F3B3A"/>
                </a:solidFill>
                <a:latin typeface="BIZ UDPゴシック" panose="020B0400000000000000" pitchFamily="50" charset="-128"/>
                <a:ea typeface="BIZ UDPゴシック" panose="020B0400000000000000" pitchFamily="50" charset="-128"/>
                <a:cs typeface="Yu Gothic UI Light"/>
              </a:rPr>
              <a:t>of</a:t>
            </a:r>
            <a:r>
              <a:rPr sz="600" b="0" spc="-65" dirty="0">
                <a:solidFill>
                  <a:srgbClr val="3F3B3A"/>
                </a:solidFill>
                <a:latin typeface="BIZ UDPゴシック" panose="020B0400000000000000" pitchFamily="50" charset="-128"/>
                <a:ea typeface="BIZ UDPゴシック" panose="020B0400000000000000" pitchFamily="50" charset="-128"/>
                <a:cs typeface="Yu Gothic UI Light"/>
              </a:rPr>
              <a:t> </a:t>
            </a:r>
            <a:r>
              <a:rPr sz="600" b="0" spc="-25" dirty="0">
                <a:solidFill>
                  <a:srgbClr val="3F3B3A"/>
                </a:solidFill>
                <a:latin typeface="BIZ UDPゴシック" panose="020B0400000000000000" pitchFamily="50" charset="-128"/>
                <a:ea typeface="BIZ UDPゴシック" panose="020B0400000000000000" pitchFamily="50" charset="-128"/>
                <a:cs typeface="Yu Gothic UI Light"/>
              </a:rPr>
              <a:t>the</a:t>
            </a:r>
            <a:r>
              <a:rPr sz="600" b="0" spc="-60" dirty="0">
                <a:solidFill>
                  <a:srgbClr val="3F3B3A"/>
                </a:solidFill>
                <a:latin typeface="BIZ UDPゴシック" panose="020B0400000000000000" pitchFamily="50" charset="-128"/>
                <a:ea typeface="BIZ UDPゴシック" panose="020B0400000000000000" pitchFamily="50" charset="-128"/>
                <a:cs typeface="Yu Gothic UI Light"/>
              </a:rPr>
              <a:t> </a:t>
            </a:r>
            <a:r>
              <a:rPr sz="600" b="0" spc="-30" dirty="0">
                <a:solidFill>
                  <a:srgbClr val="3F3B3A"/>
                </a:solidFill>
                <a:latin typeface="BIZ UDPゴシック" panose="020B0400000000000000" pitchFamily="50" charset="-128"/>
                <a:ea typeface="BIZ UDPゴシック" panose="020B0400000000000000" pitchFamily="50" charset="-128"/>
                <a:cs typeface="Yu Gothic UI Light"/>
              </a:rPr>
              <a:t>Space</a:t>
            </a:r>
            <a:r>
              <a:rPr sz="600" b="0" spc="-60" dirty="0">
                <a:solidFill>
                  <a:srgbClr val="3F3B3A"/>
                </a:solidFill>
                <a:latin typeface="BIZ UDPゴシック" panose="020B0400000000000000" pitchFamily="50" charset="-128"/>
                <a:ea typeface="BIZ UDPゴシック" panose="020B0400000000000000" pitchFamily="50" charset="-128"/>
                <a:cs typeface="Yu Gothic UI Light"/>
              </a:rPr>
              <a:t> </a:t>
            </a:r>
            <a:r>
              <a:rPr sz="600" b="0" spc="-30" dirty="0">
                <a:solidFill>
                  <a:srgbClr val="3F3B3A"/>
                </a:solidFill>
                <a:latin typeface="BIZ UDPゴシック" panose="020B0400000000000000" pitchFamily="50" charset="-128"/>
                <a:ea typeface="BIZ UDPゴシック" panose="020B0400000000000000" pitchFamily="50" charset="-128"/>
                <a:cs typeface="Yu Gothic UI Light"/>
              </a:rPr>
              <a:t>Systems</a:t>
            </a:r>
            <a:r>
              <a:rPr sz="600" b="0" spc="-60" dirty="0">
                <a:solidFill>
                  <a:srgbClr val="3F3B3A"/>
                </a:solidFill>
                <a:latin typeface="BIZ UDPゴシック" panose="020B0400000000000000" pitchFamily="50" charset="-128"/>
                <a:ea typeface="BIZ UDPゴシック" panose="020B0400000000000000" pitchFamily="50" charset="-128"/>
                <a:cs typeface="Yu Gothic UI Light"/>
              </a:rPr>
              <a:t> </a:t>
            </a:r>
            <a:r>
              <a:rPr sz="600" b="0" spc="-30" dirty="0">
                <a:solidFill>
                  <a:srgbClr val="3F3B3A"/>
                </a:solidFill>
                <a:latin typeface="BIZ UDPゴシック" panose="020B0400000000000000" pitchFamily="50" charset="-128"/>
                <a:ea typeface="BIZ UDPゴシック" panose="020B0400000000000000" pitchFamily="50" charset="-128"/>
                <a:cs typeface="Yu Gothic UI Light"/>
              </a:rPr>
              <a:t>Group</a:t>
            </a:r>
            <a:endParaRPr sz="600" dirty="0">
              <a:latin typeface="BIZ UDPゴシック" panose="020B0400000000000000" pitchFamily="50" charset="-128"/>
              <a:ea typeface="BIZ UDPゴシック" panose="020B0400000000000000" pitchFamily="50" charset="-128"/>
              <a:cs typeface="Yu Gothic UI Light"/>
            </a:endParaRPr>
          </a:p>
        </p:txBody>
      </p:sp>
      <p:sp>
        <p:nvSpPr>
          <p:cNvPr id="22" name="object 22"/>
          <p:cNvSpPr txBox="1"/>
          <p:nvPr/>
        </p:nvSpPr>
        <p:spPr>
          <a:xfrm>
            <a:off x="5530850" y="3860821"/>
            <a:ext cx="1280007" cy="166712"/>
          </a:xfrm>
          <a:prstGeom prst="rect">
            <a:avLst/>
          </a:prstGeom>
        </p:spPr>
        <p:txBody>
          <a:bodyPr vert="horz" wrap="square" lIns="0" tIns="12700" rIns="0" bIns="0" rtlCol="0">
            <a:spAutoFit/>
          </a:bodyPr>
          <a:lstStyle/>
          <a:p>
            <a:pPr marL="12700" algn="just">
              <a:lnSpc>
                <a:spcPct val="100000"/>
              </a:lnSpc>
              <a:spcBef>
                <a:spcPts val="100"/>
              </a:spcBef>
            </a:pPr>
            <a:r>
              <a:rPr sz="1000" b="0" dirty="0">
                <a:solidFill>
                  <a:srgbClr val="3F3B3A"/>
                </a:solidFill>
                <a:latin typeface="BIZ UDPゴシック" panose="020B0400000000000000" pitchFamily="50" charset="-128"/>
                <a:ea typeface="BIZ UDPゴシック" panose="020B0400000000000000" pitchFamily="50" charset="-128"/>
                <a:cs typeface="Yu Gothic UI Light"/>
              </a:rPr>
              <a:t>SAKAKI Kazuhiko</a:t>
            </a:r>
            <a:endParaRPr sz="1000" dirty="0">
              <a:latin typeface="BIZ UDPゴシック" panose="020B0400000000000000" pitchFamily="50" charset="-128"/>
              <a:ea typeface="BIZ UDPゴシック" panose="020B0400000000000000" pitchFamily="50" charset="-128"/>
              <a:cs typeface="Yu Gothic UI Light"/>
            </a:endParaRPr>
          </a:p>
        </p:txBody>
      </p:sp>
      <p:sp>
        <p:nvSpPr>
          <p:cNvPr id="23" name="object 23"/>
          <p:cNvSpPr/>
          <p:nvPr/>
        </p:nvSpPr>
        <p:spPr>
          <a:xfrm>
            <a:off x="639144" y="4084761"/>
            <a:ext cx="6120130" cy="0"/>
          </a:xfrm>
          <a:custGeom>
            <a:avLst/>
            <a:gdLst/>
            <a:ahLst/>
            <a:cxnLst/>
            <a:rect l="l" t="t" r="r" b="b"/>
            <a:pathLst>
              <a:path w="6120130">
                <a:moveTo>
                  <a:pt x="6120015" y="0"/>
                </a:moveTo>
                <a:lnTo>
                  <a:pt x="0" y="0"/>
                </a:lnTo>
              </a:path>
            </a:pathLst>
          </a:custGeom>
          <a:ln w="3810">
            <a:solidFill>
              <a:srgbClr val="3F3B3A"/>
            </a:solidFill>
          </a:ln>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24" name="object 24"/>
          <p:cNvSpPr txBox="1"/>
          <p:nvPr/>
        </p:nvSpPr>
        <p:spPr>
          <a:xfrm>
            <a:off x="1752677" y="528084"/>
            <a:ext cx="4038127" cy="592470"/>
          </a:xfrm>
          <a:prstGeom prst="rect">
            <a:avLst/>
          </a:prstGeom>
        </p:spPr>
        <p:txBody>
          <a:bodyPr vert="horz" wrap="square" lIns="0" tIns="91440" rIns="0" bIns="0" rtlCol="0">
            <a:spAutoFit/>
          </a:bodyPr>
          <a:lstStyle/>
          <a:p>
            <a:pPr marL="12700" algn="ctr">
              <a:lnSpc>
                <a:spcPct val="100000"/>
              </a:lnSpc>
            </a:pPr>
            <a:r>
              <a:rPr sz="2100" b="0" spc="105" dirty="0">
                <a:solidFill>
                  <a:srgbClr val="3F3B3A"/>
                </a:solidFill>
                <a:latin typeface="BIZ UDPゴシック" panose="020B0400000000000000" pitchFamily="50" charset="-128"/>
                <a:ea typeface="BIZ UDPゴシック" panose="020B0400000000000000" pitchFamily="50" charset="-128"/>
                <a:cs typeface="Yu Gothic UI Light"/>
              </a:rPr>
              <a:t>宇宙システム部門</a:t>
            </a:r>
            <a:endParaRPr sz="2100" dirty="0">
              <a:latin typeface="BIZ UDPゴシック" panose="020B0400000000000000" pitchFamily="50" charset="-128"/>
              <a:ea typeface="BIZ UDPゴシック" panose="020B0400000000000000" pitchFamily="50" charset="-128"/>
              <a:cs typeface="Yu Gothic UI Light"/>
            </a:endParaRPr>
          </a:p>
          <a:p>
            <a:pPr algn="ctr">
              <a:lnSpc>
                <a:spcPct val="100000"/>
              </a:lnSpc>
            </a:pPr>
            <a:r>
              <a:rPr sz="1150" b="0" spc="-5" dirty="0">
                <a:solidFill>
                  <a:srgbClr val="3F3B3A"/>
                </a:solidFill>
                <a:latin typeface="BIZ UDPゴシック" panose="020B0400000000000000" pitchFamily="50" charset="-128"/>
                <a:ea typeface="BIZ UDPゴシック" panose="020B0400000000000000" pitchFamily="50" charset="-128"/>
                <a:cs typeface="Yu Gothic UI Light"/>
              </a:rPr>
              <a:t>Space Systems</a:t>
            </a:r>
            <a:r>
              <a:rPr sz="1150" b="0" spc="-30" dirty="0">
                <a:solidFill>
                  <a:srgbClr val="3F3B3A"/>
                </a:solidFill>
                <a:latin typeface="BIZ UDPゴシック" panose="020B0400000000000000" pitchFamily="50" charset="-128"/>
                <a:ea typeface="BIZ UDPゴシック" panose="020B0400000000000000" pitchFamily="50" charset="-128"/>
                <a:cs typeface="Yu Gothic UI Light"/>
              </a:rPr>
              <a:t> </a:t>
            </a:r>
            <a:r>
              <a:rPr sz="1150" b="0" dirty="0">
                <a:solidFill>
                  <a:srgbClr val="3F3B3A"/>
                </a:solidFill>
                <a:latin typeface="BIZ UDPゴシック" panose="020B0400000000000000" pitchFamily="50" charset="-128"/>
                <a:ea typeface="BIZ UDPゴシック" panose="020B0400000000000000" pitchFamily="50" charset="-128"/>
                <a:cs typeface="Yu Gothic UI Light"/>
              </a:rPr>
              <a:t>Group</a:t>
            </a:r>
            <a:endParaRPr sz="1150" dirty="0">
              <a:latin typeface="BIZ UDPゴシック" panose="020B0400000000000000" pitchFamily="50" charset="-128"/>
              <a:ea typeface="BIZ UDPゴシック" panose="020B0400000000000000" pitchFamily="50" charset="-128"/>
              <a:cs typeface="Yu Gothic UI Light"/>
            </a:endParaRPr>
          </a:p>
        </p:txBody>
      </p:sp>
      <p:sp>
        <p:nvSpPr>
          <p:cNvPr id="40" name="object 40"/>
          <p:cNvSpPr/>
          <p:nvPr/>
        </p:nvSpPr>
        <p:spPr>
          <a:xfrm>
            <a:off x="640778" y="672393"/>
            <a:ext cx="240029" cy="227965"/>
          </a:xfrm>
          <a:custGeom>
            <a:avLst/>
            <a:gdLst/>
            <a:ahLst/>
            <a:cxnLst/>
            <a:rect l="l" t="t" r="r" b="b"/>
            <a:pathLst>
              <a:path w="240030" h="227965">
                <a:moveTo>
                  <a:pt x="119773" y="0"/>
                </a:moveTo>
                <a:lnTo>
                  <a:pt x="0" y="87020"/>
                </a:lnTo>
                <a:lnTo>
                  <a:pt x="45758" y="227812"/>
                </a:lnTo>
                <a:lnTo>
                  <a:pt x="193789" y="227812"/>
                </a:lnTo>
                <a:lnTo>
                  <a:pt x="239547" y="87020"/>
                </a:lnTo>
                <a:lnTo>
                  <a:pt x="119773" y="0"/>
                </a:lnTo>
                <a:close/>
              </a:path>
            </a:pathLst>
          </a:custGeom>
          <a:solidFill>
            <a:srgbClr val="B0B8D6"/>
          </a:solid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41" name="object 41"/>
          <p:cNvSpPr/>
          <p:nvPr/>
        </p:nvSpPr>
        <p:spPr>
          <a:xfrm>
            <a:off x="640778" y="672393"/>
            <a:ext cx="240029" cy="227965"/>
          </a:xfrm>
          <a:custGeom>
            <a:avLst/>
            <a:gdLst/>
            <a:ahLst/>
            <a:cxnLst/>
            <a:rect l="l" t="t" r="r" b="b"/>
            <a:pathLst>
              <a:path w="240030" h="227965">
                <a:moveTo>
                  <a:pt x="45758" y="227812"/>
                </a:moveTo>
                <a:lnTo>
                  <a:pt x="0" y="87020"/>
                </a:lnTo>
                <a:lnTo>
                  <a:pt x="119773" y="0"/>
                </a:lnTo>
                <a:lnTo>
                  <a:pt x="239547" y="87020"/>
                </a:lnTo>
                <a:lnTo>
                  <a:pt x="193789" y="227812"/>
                </a:lnTo>
                <a:lnTo>
                  <a:pt x="45758" y="227812"/>
                </a:lnTo>
                <a:close/>
              </a:path>
            </a:pathLst>
          </a:custGeom>
          <a:ln w="3175">
            <a:solidFill>
              <a:srgbClr val="FFFFFF"/>
            </a:solidFill>
          </a:ln>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42" name="object 42"/>
          <p:cNvSpPr/>
          <p:nvPr/>
        </p:nvSpPr>
        <p:spPr>
          <a:xfrm>
            <a:off x="834526" y="759439"/>
            <a:ext cx="240029" cy="227965"/>
          </a:xfrm>
          <a:custGeom>
            <a:avLst/>
            <a:gdLst/>
            <a:ahLst/>
            <a:cxnLst/>
            <a:rect l="l" t="t" r="r" b="b"/>
            <a:pathLst>
              <a:path w="240030" h="227965">
                <a:moveTo>
                  <a:pt x="193789" y="0"/>
                </a:moveTo>
                <a:lnTo>
                  <a:pt x="45758" y="0"/>
                </a:lnTo>
                <a:lnTo>
                  <a:pt x="0" y="140792"/>
                </a:lnTo>
                <a:lnTo>
                  <a:pt x="119760" y="227812"/>
                </a:lnTo>
                <a:lnTo>
                  <a:pt x="239534" y="140792"/>
                </a:lnTo>
                <a:lnTo>
                  <a:pt x="193789" y="0"/>
                </a:lnTo>
                <a:close/>
              </a:path>
            </a:pathLst>
          </a:custGeom>
          <a:solidFill>
            <a:srgbClr val="B0B8D6"/>
          </a:solid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43" name="object 43"/>
          <p:cNvSpPr/>
          <p:nvPr/>
        </p:nvSpPr>
        <p:spPr>
          <a:xfrm>
            <a:off x="834526" y="759439"/>
            <a:ext cx="240029" cy="227965"/>
          </a:xfrm>
          <a:custGeom>
            <a:avLst/>
            <a:gdLst/>
            <a:ahLst/>
            <a:cxnLst/>
            <a:rect l="l" t="t" r="r" b="b"/>
            <a:pathLst>
              <a:path w="240030" h="227965">
                <a:moveTo>
                  <a:pt x="45758" y="0"/>
                </a:moveTo>
                <a:lnTo>
                  <a:pt x="0" y="140792"/>
                </a:lnTo>
                <a:lnTo>
                  <a:pt x="119760" y="227812"/>
                </a:lnTo>
                <a:lnTo>
                  <a:pt x="239534" y="140792"/>
                </a:lnTo>
                <a:lnTo>
                  <a:pt x="193789" y="0"/>
                </a:lnTo>
                <a:lnTo>
                  <a:pt x="45758" y="0"/>
                </a:lnTo>
                <a:close/>
              </a:path>
            </a:pathLst>
          </a:custGeom>
          <a:ln w="3175">
            <a:solidFill>
              <a:srgbClr val="FFFFFF"/>
            </a:solidFill>
          </a:ln>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44" name="object 44"/>
          <p:cNvSpPr/>
          <p:nvPr/>
        </p:nvSpPr>
        <p:spPr>
          <a:xfrm>
            <a:off x="1028313" y="672393"/>
            <a:ext cx="240029" cy="227965"/>
          </a:xfrm>
          <a:custGeom>
            <a:avLst/>
            <a:gdLst/>
            <a:ahLst/>
            <a:cxnLst/>
            <a:rect l="l" t="t" r="r" b="b"/>
            <a:pathLst>
              <a:path w="240030" h="227965">
                <a:moveTo>
                  <a:pt x="119760" y="0"/>
                </a:moveTo>
                <a:lnTo>
                  <a:pt x="0" y="87020"/>
                </a:lnTo>
                <a:lnTo>
                  <a:pt x="45758" y="227812"/>
                </a:lnTo>
                <a:lnTo>
                  <a:pt x="193789" y="227812"/>
                </a:lnTo>
                <a:lnTo>
                  <a:pt x="239534" y="87020"/>
                </a:lnTo>
                <a:lnTo>
                  <a:pt x="119760" y="0"/>
                </a:lnTo>
                <a:close/>
              </a:path>
            </a:pathLst>
          </a:custGeom>
          <a:solidFill>
            <a:srgbClr val="B0B8D6"/>
          </a:solid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45" name="object 45"/>
          <p:cNvSpPr/>
          <p:nvPr/>
        </p:nvSpPr>
        <p:spPr>
          <a:xfrm>
            <a:off x="1028313" y="672393"/>
            <a:ext cx="240029" cy="227965"/>
          </a:xfrm>
          <a:custGeom>
            <a:avLst/>
            <a:gdLst/>
            <a:ahLst/>
            <a:cxnLst/>
            <a:rect l="l" t="t" r="r" b="b"/>
            <a:pathLst>
              <a:path w="240030" h="227965">
                <a:moveTo>
                  <a:pt x="45758" y="227812"/>
                </a:moveTo>
                <a:lnTo>
                  <a:pt x="0" y="87020"/>
                </a:lnTo>
                <a:lnTo>
                  <a:pt x="119760" y="0"/>
                </a:lnTo>
                <a:lnTo>
                  <a:pt x="239534" y="87020"/>
                </a:lnTo>
                <a:lnTo>
                  <a:pt x="193789" y="227812"/>
                </a:lnTo>
                <a:lnTo>
                  <a:pt x="45758" y="227812"/>
                </a:lnTo>
                <a:close/>
              </a:path>
            </a:pathLst>
          </a:custGeom>
          <a:ln w="3175">
            <a:solidFill>
              <a:srgbClr val="FFFFFF"/>
            </a:solidFill>
          </a:ln>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46" name="object 46"/>
          <p:cNvSpPr/>
          <p:nvPr/>
        </p:nvSpPr>
        <p:spPr>
          <a:xfrm>
            <a:off x="1222062" y="759439"/>
            <a:ext cx="240029" cy="227965"/>
          </a:xfrm>
          <a:custGeom>
            <a:avLst/>
            <a:gdLst/>
            <a:ahLst/>
            <a:cxnLst/>
            <a:rect l="l" t="t" r="r" b="b"/>
            <a:pathLst>
              <a:path w="240030" h="227965">
                <a:moveTo>
                  <a:pt x="193789" y="0"/>
                </a:moveTo>
                <a:lnTo>
                  <a:pt x="45758" y="0"/>
                </a:lnTo>
                <a:lnTo>
                  <a:pt x="0" y="140792"/>
                </a:lnTo>
                <a:lnTo>
                  <a:pt x="119773" y="227812"/>
                </a:lnTo>
                <a:lnTo>
                  <a:pt x="239534" y="140792"/>
                </a:lnTo>
                <a:lnTo>
                  <a:pt x="193789" y="0"/>
                </a:lnTo>
                <a:close/>
              </a:path>
            </a:pathLst>
          </a:custGeom>
          <a:solidFill>
            <a:srgbClr val="B0B8D6"/>
          </a:solid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47" name="object 47"/>
          <p:cNvSpPr/>
          <p:nvPr/>
        </p:nvSpPr>
        <p:spPr>
          <a:xfrm>
            <a:off x="1222062" y="759439"/>
            <a:ext cx="240029" cy="227965"/>
          </a:xfrm>
          <a:custGeom>
            <a:avLst/>
            <a:gdLst/>
            <a:ahLst/>
            <a:cxnLst/>
            <a:rect l="l" t="t" r="r" b="b"/>
            <a:pathLst>
              <a:path w="240030" h="227965">
                <a:moveTo>
                  <a:pt x="45758" y="0"/>
                </a:moveTo>
                <a:lnTo>
                  <a:pt x="0" y="140792"/>
                </a:lnTo>
                <a:lnTo>
                  <a:pt x="119773" y="227812"/>
                </a:lnTo>
                <a:lnTo>
                  <a:pt x="239534" y="140792"/>
                </a:lnTo>
                <a:lnTo>
                  <a:pt x="193789" y="0"/>
                </a:lnTo>
                <a:lnTo>
                  <a:pt x="45758" y="0"/>
                </a:lnTo>
                <a:close/>
              </a:path>
            </a:pathLst>
          </a:custGeom>
          <a:ln w="3175">
            <a:solidFill>
              <a:srgbClr val="FFFFFF"/>
            </a:solidFill>
          </a:ln>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48" name="object 48"/>
          <p:cNvSpPr/>
          <p:nvPr/>
        </p:nvSpPr>
        <p:spPr>
          <a:xfrm>
            <a:off x="6519571" y="672393"/>
            <a:ext cx="240029" cy="227965"/>
          </a:xfrm>
          <a:custGeom>
            <a:avLst/>
            <a:gdLst/>
            <a:ahLst/>
            <a:cxnLst/>
            <a:rect l="l" t="t" r="r" b="b"/>
            <a:pathLst>
              <a:path w="240029" h="227965">
                <a:moveTo>
                  <a:pt x="119773" y="0"/>
                </a:moveTo>
                <a:lnTo>
                  <a:pt x="0" y="87020"/>
                </a:lnTo>
                <a:lnTo>
                  <a:pt x="45758" y="227812"/>
                </a:lnTo>
                <a:lnTo>
                  <a:pt x="193801" y="227812"/>
                </a:lnTo>
                <a:lnTo>
                  <a:pt x="239534" y="87020"/>
                </a:lnTo>
                <a:lnTo>
                  <a:pt x="119773" y="0"/>
                </a:lnTo>
                <a:close/>
              </a:path>
            </a:pathLst>
          </a:custGeom>
          <a:solidFill>
            <a:srgbClr val="B0B8D6"/>
          </a:solid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49" name="object 49"/>
          <p:cNvSpPr/>
          <p:nvPr/>
        </p:nvSpPr>
        <p:spPr>
          <a:xfrm>
            <a:off x="6519571" y="672393"/>
            <a:ext cx="240029" cy="227965"/>
          </a:xfrm>
          <a:custGeom>
            <a:avLst/>
            <a:gdLst/>
            <a:ahLst/>
            <a:cxnLst/>
            <a:rect l="l" t="t" r="r" b="b"/>
            <a:pathLst>
              <a:path w="240029" h="227965">
                <a:moveTo>
                  <a:pt x="193801" y="227812"/>
                </a:moveTo>
                <a:lnTo>
                  <a:pt x="239534" y="87020"/>
                </a:lnTo>
                <a:lnTo>
                  <a:pt x="119773" y="0"/>
                </a:lnTo>
                <a:lnTo>
                  <a:pt x="0" y="87020"/>
                </a:lnTo>
                <a:lnTo>
                  <a:pt x="45758" y="227812"/>
                </a:lnTo>
                <a:lnTo>
                  <a:pt x="193801" y="227812"/>
                </a:lnTo>
                <a:close/>
              </a:path>
            </a:pathLst>
          </a:custGeom>
          <a:ln w="3175">
            <a:solidFill>
              <a:srgbClr val="FFFFFF"/>
            </a:solidFill>
          </a:ln>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50" name="object 50"/>
          <p:cNvSpPr/>
          <p:nvPr/>
        </p:nvSpPr>
        <p:spPr>
          <a:xfrm>
            <a:off x="6325846" y="759439"/>
            <a:ext cx="240029" cy="227965"/>
          </a:xfrm>
          <a:custGeom>
            <a:avLst/>
            <a:gdLst/>
            <a:ahLst/>
            <a:cxnLst/>
            <a:rect l="l" t="t" r="r" b="b"/>
            <a:pathLst>
              <a:path w="240029" h="227965">
                <a:moveTo>
                  <a:pt x="193763" y="0"/>
                </a:moveTo>
                <a:lnTo>
                  <a:pt x="45732" y="0"/>
                </a:lnTo>
                <a:lnTo>
                  <a:pt x="0" y="140792"/>
                </a:lnTo>
                <a:lnTo>
                  <a:pt x="119748" y="227812"/>
                </a:lnTo>
                <a:lnTo>
                  <a:pt x="239522" y="140792"/>
                </a:lnTo>
                <a:lnTo>
                  <a:pt x="193763" y="0"/>
                </a:lnTo>
                <a:close/>
              </a:path>
            </a:pathLst>
          </a:custGeom>
          <a:solidFill>
            <a:srgbClr val="B0B8D6"/>
          </a:solid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51" name="object 51"/>
          <p:cNvSpPr/>
          <p:nvPr/>
        </p:nvSpPr>
        <p:spPr>
          <a:xfrm>
            <a:off x="6325846" y="759439"/>
            <a:ext cx="240029" cy="227965"/>
          </a:xfrm>
          <a:custGeom>
            <a:avLst/>
            <a:gdLst/>
            <a:ahLst/>
            <a:cxnLst/>
            <a:rect l="l" t="t" r="r" b="b"/>
            <a:pathLst>
              <a:path w="240029" h="227965">
                <a:moveTo>
                  <a:pt x="193763" y="0"/>
                </a:moveTo>
                <a:lnTo>
                  <a:pt x="239522" y="140792"/>
                </a:lnTo>
                <a:lnTo>
                  <a:pt x="119748" y="227812"/>
                </a:lnTo>
                <a:lnTo>
                  <a:pt x="0" y="140792"/>
                </a:lnTo>
                <a:lnTo>
                  <a:pt x="45732" y="0"/>
                </a:lnTo>
                <a:lnTo>
                  <a:pt x="193763" y="0"/>
                </a:lnTo>
                <a:close/>
              </a:path>
            </a:pathLst>
          </a:custGeom>
          <a:ln w="3175">
            <a:solidFill>
              <a:srgbClr val="FFFFFF"/>
            </a:solidFill>
          </a:ln>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52" name="object 52"/>
          <p:cNvSpPr/>
          <p:nvPr/>
        </p:nvSpPr>
        <p:spPr>
          <a:xfrm>
            <a:off x="6132037" y="672393"/>
            <a:ext cx="240029" cy="227965"/>
          </a:xfrm>
          <a:custGeom>
            <a:avLst/>
            <a:gdLst/>
            <a:ahLst/>
            <a:cxnLst/>
            <a:rect l="l" t="t" r="r" b="b"/>
            <a:pathLst>
              <a:path w="240029" h="227965">
                <a:moveTo>
                  <a:pt x="119786" y="0"/>
                </a:moveTo>
                <a:lnTo>
                  <a:pt x="0" y="87020"/>
                </a:lnTo>
                <a:lnTo>
                  <a:pt x="45758" y="227812"/>
                </a:lnTo>
                <a:lnTo>
                  <a:pt x="193789" y="227812"/>
                </a:lnTo>
                <a:lnTo>
                  <a:pt x="239547" y="87020"/>
                </a:lnTo>
                <a:lnTo>
                  <a:pt x="119786" y="0"/>
                </a:lnTo>
                <a:close/>
              </a:path>
            </a:pathLst>
          </a:custGeom>
          <a:solidFill>
            <a:srgbClr val="B0B8D6"/>
          </a:solid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53" name="object 53"/>
          <p:cNvSpPr/>
          <p:nvPr/>
        </p:nvSpPr>
        <p:spPr>
          <a:xfrm>
            <a:off x="6132037" y="672393"/>
            <a:ext cx="240029" cy="227965"/>
          </a:xfrm>
          <a:custGeom>
            <a:avLst/>
            <a:gdLst/>
            <a:ahLst/>
            <a:cxnLst/>
            <a:rect l="l" t="t" r="r" b="b"/>
            <a:pathLst>
              <a:path w="240029" h="227965">
                <a:moveTo>
                  <a:pt x="193789" y="227812"/>
                </a:moveTo>
                <a:lnTo>
                  <a:pt x="239547" y="87020"/>
                </a:lnTo>
                <a:lnTo>
                  <a:pt x="119786" y="0"/>
                </a:lnTo>
                <a:lnTo>
                  <a:pt x="0" y="87020"/>
                </a:lnTo>
                <a:lnTo>
                  <a:pt x="45758" y="227812"/>
                </a:lnTo>
                <a:lnTo>
                  <a:pt x="193789" y="227812"/>
                </a:lnTo>
                <a:close/>
              </a:path>
            </a:pathLst>
          </a:custGeom>
          <a:ln w="3175">
            <a:solidFill>
              <a:srgbClr val="FFFFFF"/>
            </a:solidFill>
          </a:ln>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54" name="object 54"/>
          <p:cNvSpPr/>
          <p:nvPr/>
        </p:nvSpPr>
        <p:spPr>
          <a:xfrm>
            <a:off x="5938311" y="759439"/>
            <a:ext cx="240029" cy="227965"/>
          </a:xfrm>
          <a:custGeom>
            <a:avLst/>
            <a:gdLst/>
            <a:ahLst/>
            <a:cxnLst/>
            <a:rect l="l" t="t" r="r" b="b"/>
            <a:pathLst>
              <a:path w="240029" h="227965">
                <a:moveTo>
                  <a:pt x="193776" y="0"/>
                </a:moveTo>
                <a:lnTo>
                  <a:pt x="45732" y="0"/>
                </a:lnTo>
                <a:lnTo>
                  <a:pt x="0" y="140792"/>
                </a:lnTo>
                <a:lnTo>
                  <a:pt x="119748" y="227812"/>
                </a:lnTo>
                <a:lnTo>
                  <a:pt x="239509" y="140792"/>
                </a:lnTo>
                <a:lnTo>
                  <a:pt x="193776" y="0"/>
                </a:lnTo>
                <a:close/>
              </a:path>
            </a:pathLst>
          </a:custGeom>
          <a:solidFill>
            <a:srgbClr val="B0B8D6"/>
          </a:solid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55" name="object 55"/>
          <p:cNvSpPr/>
          <p:nvPr/>
        </p:nvSpPr>
        <p:spPr>
          <a:xfrm>
            <a:off x="5938311" y="759439"/>
            <a:ext cx="240029" cy="227965"/>
          </a:xfrm>
          <a:custGeom>
            <a:avLst/>
            <a:gdLst/>
            <a:ahLst/>
            <a:cxnLst/>
            <a:rect l="l" t="t" r="r" b="b"/>
            <a:pathLst>
              <a:path w="240029" h="227965">
                <a:moveTo>
                  <a:pt x="193776" y="0"/>
                </a:moveTo>
                <a:lnTo>
                  <a:pt x="239509" y="140792"/>
                </a:lnTo>
                <a:lnTo>
                  <a:pt x="119748" y="227812"/>
                </a:lnTo>
                <a:lnTo>
                  <a:pt x="0" y="140792"/>
                </a:lnTo>
                <a:lnTo>
                  <a:pt x="45732" y="0"/>
                </a:lnTo>
                <a:lnTo>
                  <a:pt x="193776" y="0"/>
                </a:lnTo>
                <a:close/>
              </a:path>
            </a:pathLst>
          </a:custGeom>
          <a:ln w="3175">
            <a:solidFill>
              <a:srgbClr val="FFFFFF"/>
            </a:solidFill>
          </a:ln>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56" name="object 56"/>
          <p:cNvSpPr/>
          <p:nvPr/>
        </p:nvSpPr>
        <p:spPr>
          <a:xfrm>
            <a:off x="652336" y="4166076"/>
            <a:ext cx="1029353" cy="1284611"/>
          </a:xfrm>
          <a:prstGeom prst="rect">
            <a:avLst/>
          </a:prstGeom>
          <a:blipFill>
            <a:blip r:embed="rId5" cstate="print"/>
            <a:stretch>
              <a:fillRect/>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60" name="object 77"/>
          <p:cNvSpPr txBox="1"/>
          <p:nvPr/>
        </p:nvSpPr>
        <p:spPr>
          <a:xfrm>
            <a:off x="2101850" y="10140637"/>
            <a:ext cx="3429000" cy="383438"/>
          </a:xfrm>
          <a:prstGeom prst="rect">
            <a:avLst/>
          </a:prstGeom>
        </p:spPr>
        <p:txBody>
          <a:bodyPr vert="horz" wrap="square" lIns="0" tIns="39370" rIns="0" bIns="0" rtlCol="0">
            <a:spAutoFit/>
          </a:bodyPr>
          <a:lstStyle/>
          <a:p>
            <a:pPr algn="ctr">
              <a:lnSpc>
                <a:spcPct val="100000"/>
              </a:lnSpc>
              <a:spcBef>
                <a:spcPts val="310"/>
              </a:spcBef>
            </a:pPr>
            <a:r>
              <a:rPr sz="600" b="0" spc="30" dirty="0">
                <a:latin typeface="BIZ UDPゴシック" panose="020B0400000000000000" pitchFamily="50" charset="-128"/>
                <a:ea typeface="BIZ UDPゴシック" panose="020B0400000000000000" pitchFamily="50" charset="-128"/>
                <a:cs typeface="Yu Gothic UI Light"/>
              </a:rPr>
              <a:t>研究者の詳細情</a:t>
            </a:r>
            <a:r>
              <a:rPr sz="600" b="0" spc="-120" dirty="0">
                <a:latin typeface="BIZ UDPゴシック" panose="020B0400000000000000" pitchFamily="50" charset="-128"/>
                <a:ea typeface="BIZ UDPゴシック" panose="020B0400000000000000" pitchFamily="50" charset="-128"/>
                <a:cs typeface="Yu Gothic UI Light"/>
              </a:rPr>
              <a:t>報・</a:t>
            </a:r>
            <a:r>
              <a:rPr sz="600" b="0" spc="30" dirty="0">
                <a:latin typeface="BIZ UDPゴシック" panose="020B0400000000000000" pitchFamily="50" charset="-128"/>
                <a:ea typeface="BIZ UDPゴシック" panose="020B0400000000000000" pitchFamily="50" charset="-128"/>
                <a:cs typeface="Yu Gothic UI Light"/>
              </a:rPr>
              <a:t>研究成果は信州大学学術オンラインシステ「</a:t>
            </a:r>
            <a:r>
              <a:rPr sz="600" b="0" spc="25" dirty="0">
                <a:latin typeface="BIZ UDPゴシック" panose="020B0400000000000000" pitchFamily="50" charset="-128"/>
                <a:ea typeface="BIZ UDPゴシック" panose="020B0400000000000000" pitchFamily="50" charset="-128"/>
                <a:cs typeface="Yu Gothic UI Light"/>
              </a:rPr>
              <a:t>SOAR</a:t>
            </a:r>
            <a:r>
              <a:rPr sz="600" b="0" spc="30" dirty="0">
                <a:latin typeface="BIZ UDPゴシック" panose="020B0400000000000000" pitchFamily="50" charset="-128"/>
                <a:ea typeface="BIZ UDPゴシック" panose="020B0400000000000000" pitchFamily="50" charset="-128"/>
                <a:cs typeface="Yu Gothic UI Light"/>
              </a:rPr>
              <a:t>」で</a:t>
            </a:r>
            <a:r>
              <a:rPr sz="600" b="0" spc="25" dirty="0">
                <a:latin typeface="BIZ UDPゴシック" panose="020B0400000000000000" pitchFamily="50" charset="-128"/>
                <a:ea typeface="BIZ UDPゴシック" panose="020B0400000000000000" pitchFamily="50" charset="-128"/>
                <a:cs typeface="Yu Gothic UI Light"/>
              </a:rPr>
              <a:t>もご覧いただけます。</a:t>
            </a:r>
            <a:endParaRPr sz="600" dirty="0">
              <a:latin typeface="BIZ UDPゴシック" panose="020B0400000000000000" pitchFamily="50" charset="-128"/>
              <a:ea typeface="BIZ UDPゴシック" panose="020B0400000000000000" pitchFamily="50" charset="-128"/>
              <a:cs typeface="Yu Gothic UI Light"/>
            </a:endParaRPr>
          </a:p>
          <a:p>
            <a:pPr algn="ctr">
              <a:lnSpc>
                <a:spcPct val="100000"/>
              </a:lnSpc>
              <a:spcBef>
                <a:spcPts val="195"/>
              </a:spcBef>
            </a:pPr>
            <a:r>
              <a:rPr sz="550" b="0" spc="15" dirty="0">
                <a:latin typeface="BIZ UDPゴシック" panose="020B0400000000000000" pitchFamily="50" charset="-128"/>
                <a:ea typeface="BIZ UDPゴシック" panose="020B0400000000000000" pitchFamily="50" charset="-128"/>
                <a:cs typeface="Yu Gothic UI Light"/>
              </a:rPr>
              <a:t>For</a:t>
            </a:r>
            <a:r>
              <a:rPr sz="550" b="0" spc="50" dirty="0">
                <a:latin typeface="BIZ UDPゴシック" panose="020B0400000000000000" pitchFamily="50" charset="-128"/>
                <a:ea typeface="BIZ UDPゴシック" panose="020B0400000000000000" pitchFamily="50" charset="-128"/>
                <a:cs typeface="Yu Gothic UI Light"/>
              </a:rPr>
              <a:t> </a:t>
            </a:r>
            <a:r>
              <a:rPr sz="550" b="0" spc="15" dirty="0">
                <a:latin typeface="BIZ UDPゴシック" panose="020B0400000000000000" pitchFamily="50" charset="-128"/>
                <a:ea typeface="BIZ UDPゴシック" panose="020B0400000000000000" pitchFamily="50" charset="-128"/>
                <a:cs typeface="Yu Gothic UI Light"/>
              </a:rPr>
              <a:t>more</a:t>
            </a:r>
            <a:r>
              <a:rPr sz="550" b="0" spc="55" dirty="0">
                <a:latin typeface="BIZ UDPゴシック" panose="020B0400000000000000" pitchFamily="50" charset="-128"/>
                <a:ea typeface="BIZ UDPゴシック" panose="020B0400000000000000" pitchFamily="50" charset="-128"/>
                <a:cs typeface="Yu Gothic UI Light"/>
              </a:rPr>
              <a:t> </a:t>
            </a:r>
            <a:r>
              <a:rPr sz="550" b="0" spc="20" dirty="0">
                <a:latin typeface="BIZ UDPゴシック" panose="020B0400000000000000" pitchFamily="50" charset="-128"/>
                <a:ea typeface="BIZ UDPゴシック" panose="020B0400000000000000" pitchFamily="50" charset="-128"/>
                <a:cs typeface="Yu Gothic UI Light"/>
              </a:rPr>
              <a:t>details,</a:t>
            </a:r>
            <a:r>
              <a:rPr sz="550" b="0" spc="55" dirty="0">
                <a:latin typeface="BIZ UDPゴシック" panose="020B0400000000000000" pitchFamily="50" charset="-128"/>
                <a:ea typeface="BIZ UDPゴシック" panose="020B0400000000000000" pitchFamily="50" charset="-128"/>
                <a:cs typeface="Yu Gothic UI Light"/>
              </a:rPr>
              <a:t> </a:t>
            </a:r>
            <a:r>
              <a:rPr sz="550" b="0" spc="20" dirty="0">
                <a:latin typeface="BIZ UDPゴシック" panose="020B0400000000000000" pitchFamily="50" charset="-128"/>
                <a:ea typeface="BIZ UDPゴシック" panose="020B0400000000000000" pitchFamily="50" charset="-128"/>
                <a:cs typeface="Yu Gothic UI Light"/>
              </a:rPr>
              <a:t>please</a:t>
            </a:r>
            <a:r>
              <a:rPr sz="550" b="0" spc="55" dirty="0">
                <a:latin typeface="BIZ UDPゴシック" panose="020B0400000000000000" pitchFamily="50" charset="-128"/>
                <a:ea typeface="BIZ UDPゴシック" panose="020B0400000000000000" pitchFamily="50" charset="-128"/>
                <a:cs typeface="Yu Gothic UI Light"/>
              </a:rPr>
              <a:t> </a:t>
            </a:r>
            <a:r>
              <a:rPr sz="550" b="0" spc="20" dirty="0">
                <a:latin typeface="BIZ UDPゴシック" panose="020B0400000000000000" pitchFamily="50" charset="-128"/>
                <a:ea typeface="BIZ UDPゴシック" panose="020B0400000000000000" pitchFamily="50" charset="-128"/>
                <a:cs typeface="Yu Gothic UI Light"/>
              </a:rPr>
              <a:t>visit</a:t>
            </a:r>
            <a:r>
              <a:rPr sz="550" b="0" spc="50" dirty="0">
                <a:latin typeface="BIZ UDPゴシック" panose="020B0400000000000000" pitchFamily="50" charset="-128"/>
                <a:ea typeface="BIZ UDPゴシック" panose="020B0400000000000000" pitchFamily="50" charset="-128"/>
                <a:cs typeface="Yu Gothic UI Light"/>
              </a:rPr>
              <a:t> </a:t>
            </a:r>
            <a:r>
              <a:rPr sz="550" b="0" spc="20" dirty="0">
                <a:latin typeface="BIZ UDPゴシック" panose="020B0400000000000000" pitchFamily="50" charset="-128"/>
                <a:ea typeface="BIZ UDPゴシック" panose="020B0400000000000000" pitchFamily="50" charset="-128"/>
                <a:cs typeface="Yu Gothic UI Light"/>
              </a:rPr>
              <a:t>Shinshu</a:t>
            </a:r>
            <a:r>
              <a:rPr sz="550" b="0" spc="55" dirty="0">
                <a:latin typeface="BIZ UDPゴシック" panose="020B0400000000000000" pitchFamily="50" charset="-128"/>
                <a:ea typeface="BIZ UDPゴシック" panose="020B0400000000000000" pitchFamily="50" charset="-128"/>
                <a:cs typeface="Yu Gothic UI Light"/>
              </a:rPr>
              <a:t> </a:t>
            </a:r>
            <a:r>
              <a:rPr sz="550" b="0" spc="20" dirty="0">
                <a:latin typeface="BIZ UDPゴシック" panose="020B0400000000000000" pitchFamily="50" charset="-128"/>
                <a:ea typeface="BIZ UDPゴシック" panose="020B0400000000000000" pitchFamily="50" charset="-128"/>
                <a:cs typeface="Yu Gothic UI Light"/>
              </a:rPr>
              <a:t>University</a:t>
            </a:r>
            <a:r>
              <a:rPr sz="550" b="0" spc="55" dirty="0">
                <a:latin typeface="BIZ UDPゴシック" panose="020B0400000000000000" pitchFamily="50" charset="-128"/>
                <a:ea typeface="BIZ UDPゴシック" panose="020B0400000000000000" pitchFamily="50" charset="-128"/>
                <a:cs typeface="Yu Gothic UI Light"/>
              </a:rPr>
              <a:t> </a:t>
            </a:r>
            <a:r>
              <a:rPr sz="550" b="0" spc="20" dirty="0">
                <a:latin typeface="BIZ UDPゴシック" panose="020B0400000000000000" pitchFamily="50" charset="-128"/>
                <a:ea typeface="BIZ UDPゴシック" panose="020B0400000000000000" pitchFamily="50" charset="-128"/>
                <a:cs typeface="Yu Gothic UI Light"/>
              </a:rPr>
              <a:t>academic</a:t>
            </a:r>
            <a:r>
              <a:rPr sz="550" b="0" spc="50" dirty="0">
                <a:latin typeface="BIZ UDPゴシック" panose="020B0400000000000000" pitchFamily="50" charset="-128"/>
                <a:ea typeface="BIZ UDPゴシック" panose="020B0400000000000000" pitchFamily="50" charset="-128"/>
                <a:cs typeface="Yu Gothic UI Light"/>
              </a:rPr>
              <a:t> </a:t>
            </a:r>
            <a:r>
              <a:rPr sz="550" b="0" spc="20" dirty="0">
                <a:latin typeface="BIZ UDPゴシック" panose="020B0400000000000000" pitchFamily="50" charset="-128"/>
                <a:ea typeface="BIZ UDPゴシック" panose="020B0400000000000000" pitchFamily="50" charset="-128"/>
                <a:cs typeface="Yu Gothic UI Light"/>
              </a:rPr>
              <a:t>system</a:t>
            </a:r>
            <a:r>
              <a:rPr sz="550" b="0" spc="55" dirty="0">
                <a:latin typeface="BIZ UDPゴシック" panose="020B0400000000000000" pitchFamily="50" charset="-128"/>
                <a:ea typeface="BIZ UDPゴシック" panose="020B0400000000000000" pitchFamily="50" charset="-128"/>
                <a:cs typeface="Yu Gothic UI Light"/>
              </a:rPr>
              <a:t> </a:t>
            </a:r>
            <a:r>
              <a:rPr sz="550" b="0" spc="25" dirty="0">
                <a:latin typeface="BIZ UDPゴシック" panose="020B0400000000000000" pitchFamily="50" charset="-128"/>
                <a:ea typeface="BIZ UDPゴシック" panose="020B0400000000000000" pitchFamily="50" charset="-128"/>
                <a:cs typeface="Yu Gothic UI Light"/>
              </a:rPr>
              <a:t>“SOAR”</a:t>
            </a:r>
            <a:endParaRPr lang="en-US" sz="550" b="0" spc="25" dirty="0">
              <a:latin typeface="BIZ UDPゴシック" panose="020B0400000000000000" pitchFamily="50" charset="-128"/>
              <a:ea typeface="BIZ UDPゴシック" panose="020B0400000000000000" pitchFamily="50" charset="-128"/>
              <a:cs typeface="Yu Gothic UI Light"/>
            </a:endParaRPr>
          </a:p>
          <a:p>
            <a:pPr algn="ctr">
              <a:lnSpc>
                <a:spcPct val="100000"/>
              </a:lnSpc>
              <a:spcBef>
                <a:spcPts val="195"/>
              </a:spcBef>
            </a:pPr>
            <a:r>
              <a:rPr sz="750" b="0" spc="35" dirty="0">
                <a:latin typeface="BIZ UDPゴシック" panose="020B0400000000000000" pitchFamily="50" charset="-128"/>
                <a:ea typeface="BIZ UDPゴシック" panose="020B0400000000000000" pitchFamily="50" charset="-128"/>
                <a:cs typeface="Yu Gothic UI Light"/>
              </a:rPr>
              <a:t>http://www.shinshu-u.ac.jp/soar</a:t>
            </a:r>
            <a:endParaRPr sz="750" dirty="0">
              <a:latin typeface="BIZ UDPゴシック" panose="020B0400000000000000" pitchFamily="50" charset="-128"/>
              <a:ea typeface="BIZ UDPゴシック" panose="020B0400000000000000" pitchFamily="50" charset="-128"/>
              <a:cs typeface="Yu Gothic UI Light"/>
            </a:endParaRPr>
          </a:p>
        </p:txBody>
      </p:sp>
      <p:graphicFrame>
        <p:nvGraphicFramePr>
          <p:cNvPr id="61" name="表 60"/>
          <p:cNvGraphicFramePr>
            <a:graphicFrameLocks noGrp="1"/>
          </p:cNvGraphicFramePr>
          <p:nvPr>
            <p:extLst>
              <p:ext uri="{D42A27DB-BD31-4B8C-83A1-F6EECF244321}">
                <p14:modId xmlns:p14="http://schemas.microsoft.com/office/powerpoint/2010/main" val="2813041173"/>
              </p:ext>
            </p:extLst>
          </p:nvPr>
        </p:nvGraphicFramePr>
        <p:xfrm>
          <a:off x="1714529" y="4156290"/>
          <a:ext cx="2302469" cy="1554480"/>
        </p:xfrm>
        <a:graphic>
          <a:graphicData uri="http://schemas.openxmlformats.org/drawingml/2006/table">
            <a:tbl>
              <a:tblPr firstRow="1" bandRow="1">
                <a:tableStyleId>{5C22544A-7EE6-4342-B048-85BDC9FD1C3A}</a:tableStyleId>
              </a:tblPr>
              <a:tblGrid>
                <a:gridCol w="446799">
                  <a:extLst>
                    <a:ext uri="{9D8B030D-6E8A-4147-A177-3AD203B41FA5}">
                      <a16:colId xmlns:a16="http://schemas.microsoft.com/office/drawing/2014/main" val="20000"/>
                    </a:ext>
                  </a:extLst>
                </a:gridCol>
                <a:gridCol w="353563">
                  <a:extLst>
                    <a:ext uri="{9D8B030D-6E8A-4147-A177-3AD203B41FA5}">
                      <a16:colId xmlns:a16="http://schemas.microsoft.com/office/drawing/2014/main" val="20001"/>
                    </a:ext>
                  </a:extLst>
                </a:gridCol>
                <a:gridCol w="1502107">
                  <a:extLst>
                    <a:ext uri="{9D8B030D-6E8A-4147-A177-3AD203B41FA5}">
                      <a16:colId xmlns:a16="http://schemas.microsoft.com/office/drawing/2014/main" val="20002"/>
                    </a:ext>
                  </a:extLst>
                </a:gridCol>
              </a:tblGrid>
              <a:tr h="79472">
                <a:tc>
                  <a:txBody>
                    <a:bodyPr/>
                    <a:lstStyle/>
                    <a:p>
                      <a:pPr marL="0" marR="0" lvl="0" indent="0" algn="dist" defTabSz="914400" eaLnBrk="1" fontAlgn="auto" latinLnBrk="0" hangingPunct="1">
                        <a:lnSpc>
                          <a:spcPct val="100000"/>
                        </a:lnSpc>
                        <a:spcBef>
                          <a:spcPts val="0"/>
                        </a:spcBef>
                        <a:spcAft>
                          <a:spcPts val="0"/>
                        </a:spcAft>
                        <a:buClrTx/>
                        <a:buSzTx/>
                        <a:buFontTx/>
                        <a:buNone/>
                        <a:tabLst/>
                        <a:defRPr/>
                      </a:pPr>
                      <a:r>
                        <a:rPr lang="ja-JP" altLang="en-US" sz="600" spc="-105" dirty="0">
                          <a:solidFill>
                            <a:srgbClr val="0000FF"/>
                          </a:solidFill>
                          <a:latin typeface="BIZ UDPゴシック" panose="020B0400000000000000" pitchFamily="50" charset="-128"/>
                          <a:ea typeface="BIZ UDPゴシック" panose="020B0400000000000000" pitchFamily="50" charset="-128"/>
                          <a:cs typeface="Arial Unicode MS"/>
                        </a:rPr>
                        <a:t>■</a:t>
                      </a:r>
                      <a:r>
                        <a:rPr lang="ja-JP" altLang="en-US" sz="600" b="0" spc="-100" dirty="0">
                          <a:solidFill>
                            <a:schemeClr val="tx1"/>
                          </a:solidFill>
                          <a:latin typeface="BIZ UDPゴシック" panose="020B0400000000000000" pitchFamily="50" charset="-128"/>
                          <a:ea typeface="BIZ UDPゴシック" panose="020B0400000000000000" pitchFamily="50" charset="-128"/>
                          <a:cs typeface="Yu Gothic UI Light"/>
                        </a:rPr>
                        <a:t>職       名 </a:t>
                      </a:r>
                      <a:endParaRPr kumimoji="1" lang="ja-JP" altLang="en-US" sz="600" spc="-100" dirty="0">
                        <a:solidFill>
                          <a:schemeClr val="tx1"/>
                        </a:solidFill>
                        <a:latin typeface="BIZ UDPゴシック" panose="020B0400000000000000" pitchFamily="50" charset="-128"/>
                        <a:ea typeface="BIZ UDPゴシック" panose="020B0400000000000000" pitchFamily="50" charset="-128"/>
                      </a:endParaRP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l"/>
                      <a:r>
                        <a:rPr kumimoji="1" lang="zh-CN" altLang="en-US" sz="600" b="0" dirty="0">
                          <a:solidFill>
                            <a:schemeClr val="tx1"/>
                          </a:solidFill>
                          <a:latin typeface="BIZ UDPゴシック" panose="020B0400000000000000" pitchFamily="50" charset="-128"/>
                          <a:ea typeface="BIZ UDPゴシック" panose="020B0400000000000000" pitchFamily="50" charset="-128"/>
                        </a:rPr>
                        <a:t>学術研究院教授（工学系）／博士（工学）</a:t>
                      </a: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kumimoji="1" lang="ja-JP" altLang="en-US"/>
                    </a:p>
                  </a:txBody>
                  <a:tcPr/>
                </a:tc>
                <a:extLst>
                  <a:ext uri="{0D108BD9-81ED-4DB2-BD59-A6C34878D82A}">
                    <a16:rowId xmlns:a16="http://schemas.microsoft.com/office/drawing/2014/main" val="10000"/>
                  </a:ext>
                </a:extLst>
              </a:tr>
              <a:tr h="443129">
                <a:tc>
                  <a:txBody>
                    <a:bodyPr/>
                    <a:lstStyle/>
                    <a:p>
                      <a:pPr algn="dist"/>
                      <a:r>
                        <a:rPr lang="ja-JP" altLang="en-US" sz="600" spc="-105" dirty="0">
                          <a:solidFill>
                            <a:srgbClr val="0000FF"/>
                          </a:solidFill>
                          <a:latin typeface="BIZ UDPゴシック" panose="020B0400000000000000" pitchFamily="50" charset="-128"/>
                          <a:ea typeface="BIZ UDPゴシック" panose="020B0400000000000000" pitchFamily="50" charset="-128"/>
                          <a:cs typeface="Arial Unicode MS"/>
                        </a:rPr>
                        <a:t>■</a:t>
                      </a:r>
                      <a:r>
                        <a:rPr kumimoji="1" lang="ja-JP" altLang="en-US" sz="600" spc="-100" dirty="0">
                          <a:solidFill>
                            <a:schemeClr val="tx1"/>
                          </a:solidFill>
                          <a:latin typeface="BIZ UDPゴシック" panose="020B0400000000000000" pitchFamily="50" charset="-128"/>
                          <a:ea typeface="BIZ UDPゴシック" panose="020B0400000000000000" pitchFamily="50" charset="-128"/>
                        </a:rPr>
                        <a:t>経   歴</a:t>
                      </a: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600" spc="-100" baseline="0" dirty="0">
                          <a:solidFill>
                            <a:schemeClr val="tx1"/>
                          </a:solidFill>
                          <a:latin typeface="BIZ UDPゴシック" panose="020B0400000000000000" pitchFamily="50" charset="-128"/>
                          <a:ea typeface="BIZ UDPゴシック" panose="020B0400000000000000" pitchFamily="50" charset="-128"/>
                        </a:rPr>
                        <a:t>1988</a:t>
                      </a:r>
                      <a:r>
                        <a:rPr kumimoji="1" lang="ja-JP" altLang="en-US" sz="600" spc="-100" baseline="0" dirty="0">
                          <a:solidFill>
                            <a:schemeClr val="tx1"/>
                          </a:solidFill>
                          <a:latin typeface="BIZ UDPゴシック" panose="020B0400000000000000" pitchFamily="50" charset="-128"/>
                          <a:ea typeface="BIZ UDPゴシック" panose="020B0400000000000000" pitchFamily="50" charset="-128"/>
                        </a:rPr>
                        <a:t>年</a:t>
                      </a:r>
                      <a:endParaRPr kumimoji="1" lang="en-US" altLang="ja-JP" sz="60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endParaRPr kumimoji="1" lang="en-US" altLang="ja-JP" sz="60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600" spc="-100" baseline="0" dirty="0">
                          <a:solidFill>
                            <a:schemeClr val="tx1"/>
                          </a:solidFill>
                          <a:latin typeface="BIZ UDPゴシック" panose="020B0400000000000000" pitchFamily="50" charset="-128"/>
                          <a:ea typeface="BIZ UDPゴシック" panose="020B0400000000000000" pitchFamily="50" charset="-128"/>
                        </a:rPr>
                        <a:t>1988</a:t>
                      </a:r>
                      <a:r>
                        <a:rPr kumimoji="1" lang="ja-JP" altLang="en-US" sz="600" spc="-100" baseline="0" dirty="0">
                          <a:solidFill>
                            <a:schemeClr val="tx1"/>
                          </a:solidFill>
                          <a:latin typeface="BIZ UDPゴシック" panose="020B0400000000000000" pitchFamily="50" charset="-128"/>
                          <a:ea typeface="BIZ UDPゴシック" panose="020B0400000000000000" pitchFamily="50" charset="-128"/>
                        </a:rPr>
                        <a:t>年</a:t>
                      </a:r>
                      <a:endParaRPr kumimoji="1" lang="en-US" altLang="ja-JP" sz="60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600" spc="-100" baseline="0" dirty="0">
                          <a:solidFill>
                            <a:schemeClr val="tx1"/>
                          </a:solidFill>
                          <a:latin typeface="BIZ UDPゴシック" panose="020B0400000000000000" pitchFamily="50" charset="-128"/>
                          <a:ea typeface="BIZ UDPゴシック" panose="020B0400000000000000" pitchFamily="50" charset="-128"/>
                        </a:rPr>
                        <a:t>1993</a:t>
                      </a:r>
                      <a:r>
                        <a:rPr kumimoji="1" lang="ja-JP" altLang="en-US" sz="600" spc="-100" baseline="0" dirty="0">
                          <a:solidFill>
                            <a:schemeClr val="tx1"/>
                          </a:solidFill>
                          <a:latin typeface="BIZ UDPゴシック" panose="020B0400000000000000" pitchFamily="50" charset="-128"/>
                          <a:ea typeface="BIZ UDPゴシック" panose="020B0400000000000000" pitchFamily="50" charset="-128"/>
                        </a:rPr>
                        <a:t>年</a:t>
                      </a:r>
                      <a:endParaRPr kumimoji="1" lang="en-US" altLang="ja-JP" sz="60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600" spc="-100" baseline="0" dirty="0">
                          <a:solidFill>
                            <a:schemeClr val="tx1"/>
                          </a:solidFill>
                          <a:latin typeface="BIZ UDPゴシック" panose="020B0400000000000000" pitchFamily="50" charset="-128"/>
                          <a:ea typeface="BIZ UDPゴシック" panose="020B0400000000000000" pitchFamily="50" charset="-128"/>
                        </a:rPr>
                        <a:t>1999</a:t>
                      </a:r>
                      <a:r>
                        <a:rPr kumimoji="1" lang="ja-JP" altLang="en-US" sz="600" spc="-100" baseline="0" dirty="0">
                          <a:solidFill>
                            <a:schemeClr val="tx1"/>
                          </a:solidFill>
                          <a:latin typeface="BIZ UDPゴシック" panose="020B0400000000000000" pitchFamily="50" charset="-128"/>
                          <a:ea typeface="BIZ UDPゴシック" panose="020B0400000000000000" pitchFamily="50" charset="-128"/>
                        </a:rPr>
                        <a:t>年</a:t>
                      </a:r>
                      <a:endParaRPr kumimoji="1" lang="en-US" altLang="ja-JP" sz="60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600" spc="-100" baseline="0" dirty="0">
                          <a:solidFill>
                            <a:schemeClr val="tx1"/>
                          </a:solidFill>
                          <a:latin typeface="BIZ UDPゴシック" panose="020B0400000000000000" pitchFamily="50" charset="-128"/>
                          <a:ea typeface="BIZ UDPゴシック" panose="020B0400000000000000" pitchFamily="50" charset="-128"/>
                        </a:rPr>
                        <a:t>2013</a:t>
                      </a:r>
                      <a:r>
                        <a:rPr kumimoji="1" lang="ja-JP" altLang="en-US" sz="600" spc="-100" baseline="0" dirty="0">
                          <a:solidFill>
                            <a:schemeClr val="tx1"/>
                          </a:solidFill>
                          <a:latin typeface="BIZ UDPゴシック" panose="020B0400000000000000" pitchFamily="50" charset="-128"/>
                          <a:ea typeface="BIZ UDPゴシック" panose="020B0400000000000000" pitchFamily="50" charset="-128"/>
                        </a:rPr>
                        <a:t>年</a:t>
                      </a:r>
                      <a:endParaRPr kumimoji="1" lang="en-US" altLang="ja-JP" sz="60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600" spc="-100" baseline="0" dirty="0">
                          <a:solidFill>
                            <a:schemeClr val="tx1"/>
                          </a:solidFill>
                          <a:latin typeface="BIZ UDPゴシック" panose="020B0400000000000000" pitchFamily="50" charset="-128"/>
                          <a:ea typeface="BIZ UDPゴシック" panose="020B0400000000000000" pitchFamily="50" charset="-128"/>
                        </a:rPr>
                        <a:t>2014</a:t>
                      </a:r>
                      <a:r>
                        <a:rPr kumimoji="1" lang="ja-JP" altLang="en-US" sz="600" spc="-100" baseline="0" dirty="0">
                          <a:solidFill>
                            <a:schemeClr val="tx1"/>
                          </a:solidFill>
                          <a:latin typeface="BIZ UDPゴシック" panose="020B0400000000000000" pitchFamily="50" charset="-128"/>
                          <a:ea typeface="BIZ UDPゴシック" panose="020B0400000000000000" pitchFamily="50" charset="-128"/>
                        </a:rPr>
                        <a:t>年</a:t>
                      </a:r>
                      <a:endParaRPr kumimoji="1" lang="en-US" altLang="ja-JP" sz="60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600" spc="-100" baseline="0" dirty="0">
                          <a:solidFill>
                            <a:schemeClr val="tx1"/>
                          </a:solidFill>
                          <a:latin typeface="BIZ UDPゴシック" panose="020B0400000000000000" pitchFamily="50" charset="-128"/>
                          <a:ea typeface="BIZ UDPゴシック" panose="020B0400000000000000" pitchFamily="50" charset="-128"/>
                        </a:rPr>
                        <a:t>2019</a:t>
                      </a:r>
                      <a:r>
                        <a:rPr kumimoji="1" lang="ja-JP" altLang="en-US" sz="600" spc="-100" baseline="0" dirty="0">
                          <a:solidFill>
                            <a:schemeClr val="tx1"/>
                          </a:solidFill>
                          <a:latin typeface="BIZ UDPゴシック" panose="020B0400000000000000" pitchFamily="50" charset="-128"/>
                          <a:ea typeface="BIZ UDPゴシック" panose="020B0400000000000000" pitchFamily="50" charset="-128"/>
                        </a:rPr>
                        <a:t>年</a:t>
                      </a:r>
                      <a:endParaRPr kumimoji="1" lang="en-US" altLang="ja-JP" sz="600" spc="-100" baseline="0" dirty="0">
                        <a:solidFill>
                          <a:schemeClr val="tx1"/>
                        </a:solidFill>
                        <a:latin typeface="BIZ UDPゴシック" panose="020B0400000000000000" pitchFamily="50" charset="-128"/>
                        <a:ea typeface="BIZ UDPゴシック" panose="020B0400000000000000" pitchFamily="50" charset="-128"/>
                      </a:endParaRP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ja-JP" altLang="en-US" sz="600" b="0" dirty="0">
                          <a:solidFill>
                            <a:schemeClr val="tx1"/>
                          </a:solidFill>
                          <a:latin typeface="BIZ UDPゴシック" panose="020B0400000000000000" pitchFamily="50" charset="-128"/>
                          <a:ea typeface="BIZ UDPゴシック" panose="020B0400000000000000" pitchFamily="50" charset="-128"/>
                          <a:cs typeface="Yu Gothic UI Light"/>
                        </a:rPr>
                        <a:t>信州大学大学院工学研究科修士課程修士 課程修了</a:t>
                      </a:r>
                    </a:p>
                    <a:p>
                      <a:pPr algn="l"/>
                      <a:r>
                        <a:rPr lang="ja-JP" altLang="en-US" sz="600" b="0" dirty="0">
                          <a:solidFill>
                            <a:schemeClr val="tx1"/>
                          </a:solidFill>
                          <a:latin typeface="BIZ UDPゴシック" panose="020B0400000000000000" pitchFamily="50" charset="-128"/>
                          <a:ea typeface="BIZ UDPゴシック" panose="020B0400000000000000" pitchFamily="50" charset="-128"/>
                          <a:cs typeface="Yu Gothic UI Light"/>
                        </a:rPr>
                        <a:t>（株）東芝</a:t>
                      </a:r>
                    </a:p>
                    <a:p>
                      <a:pPr algn="l"/>
                      <a:r>
                        <a:rPr lang="ja-JP" altLang="en-US" sz="600" b="0" dirty="0">
                          <a:solidFill>
                            <a:schemeClr val="tx1"/>
                          </a:solidFill>
                          <a:latin typeface="BIZ UDPゴシック" panose="020B0400000000000000" pitchFamily="50" charset="-128"/>
                          <a:ea typeface="BIZ UDPゴシック" panose="020B0400000000000000" pitchFamily="50" charset="-128"/>
                          <a:cs typeface="Yu Gothic UI Light"/>
                        </a:rPr>
                        <a:t>信州大学工学部助手</a:t>
                      </a:r>
                    </a:p>
                    <a:p>
                      <a:pPr algn="l"/>
                      <a:r>
                        <a:rPr lang="ja-JP" altLang="en-US" sz="600" b="0" dirty="0">
                          <a:solidFill>
                            <a:schemeClr val="tx1"/>
                          </a:solidFill>
                          <a:latin typeface="BIZ UDPゴシック" panose="020B0400000000000000" pitchFamily="50" charset="-128"/>
                          <a:ea typeface="BIZ UDPゴシック" panose="020B0400000000000000" pitchFamily="50" charset="-128"/>
                          <a:cs typeface="Yu Gothic UI Light"/>
                        </a:rPr>
                        <a:t>信州大学工学部助教授</a:t>
                      </a:r>
                    </a:p>
                    <a:p>
                      <a:pPr algn="l"/>
                      <a:r>
                        <a:rPr lang="ja-JP" altLang="en-US" sz="600" b="0" dirty="0">
                          <a:solidFill>
                            <a:schemeClr val="tx1"/>
                          </a:solidFill>
                          <a:latin typeface="BIZ UDPゴシック" panose="020B0400000000000000" pitchFamily="50" charset="-128"/>
                          <a:ea typeface="BIZ UDPゴシック" panose="020B0400000000000000" pitchFamily="50" charset="-128"/>
                          <a:cs typeface="Yu Gothic UI Light"/>
                        </a:rPr>
                        <a:t>信州大学工学部加工技術センター長</a:t>
                      </a:r>
                    </a:p>
                    <a:p>
                      <a:pPr algn="l"/>
                      <a:r>
                        <a:rPr lang="ja-JP" altLang="en-US" sz="600" b="0" dirty="0">
                          <a:solidFill>
                            <a:schemeClr val="tx1"/>
                          </a:solidFill>
                          <a:latin typeface="BIZ UDPゴシック" panose="020B0400000000000000" pitchFamily="50" charset="-128"/>
                          <a:ea typeface="BIZ UDPゴシック" panose="020B0400000000000000" pitchFamily="50" charset="-128"/>
                          <a:cs typeface="Yu Gothic UI Light"/>
                        </a:rPr>
                        <a:t>教授</a:t>
                      </a:r>
                    </a:p>
                    <a:p>
                      <a:pPr algn="l"/>
                      <a:r>
                        <a:rPr lang="ja-JP" altLang="en-US" sz="600" b="0" dirty="0">
                          <a:solidFill>
                            <a:schemeClr val="tx1"/>
                          </a:solidFill>
                          <a:latin typeface="BIZ UDPゴシック" panose="020B0400000000000000" pitchFamily="50" charset="-128"/>
                          <a:ea typeface="BIZ UDPゴシック" panose="020B0400000000000000" pitchFamily="50" charset="-128"/>
                          <a:cs typeface="Yu Gothic UI Light"/>
                        </a:rPr>
                        <a:t>航空宇宙システム研究拠点宇宙システム 部門長</a:t>
                      </a:r>
                    </a:p>
                    <a:p>
                      <a:pPr algn="l"/>
                      <a:endParaRPr lang="ja-JP" altLang="en-US" sz="600" b="0" dirty="0">
                        <a:solidFill>
                          <a:schemeClr val="tx1"/>
                        </a:solidFill>
                        <a:latin typeface="BIZ UDPゴシック" panose="020B0400000000000000" pitchFamily="50" charset="-128"/>
                        <a:ea typeface="BIZ UDPゴシック" panose="020B0400000000000000" pitchFamily="50" charset="-128"/>
                        <a:cs typeface="Yu Gothic UI Light"/>
                      </a:endParaRP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73550">
                <a:tc>
                  <a:txBody>
                    <a:bodyPr/>
                    <a:lstStyle/>
                    <a:p>
                      <a:pPr algn="dist"/>
                      <a:r>
                        <a:rPr lang="ja-JP" altLang="en-US" sz="600" spc="-105" dirty="0">
                          <a:solidFill>
                            <a:srgbClr val="0000FF"/>
                          </a:solidFill>
                          <a:latin typeface="BIZ UDPゴシック" panose="020B0400000000000000" pitchFamily="50" charset="-128"/>
                          <a:ea typeface="BIZ UDPゴシック" panose="020B0400000000000000" pitchFamily="50" charset="-128"/>
                          <a:cs typeface="Arial Unicode MS"/>
                        </a:rPr>
                        <a:t>■</a:t>
                      </a:r>
                      <a:r>
                        <a:rPr kumimoji="1" lang="ja-JP" altLang="en-US" sz="600" spc="-100" dirty="0">
                          <a:solidFill>
                            <a:schemeClr val="tx1"/>
                          </a:solidFill>
                          <a:latin typeface="BIZ UDPゴシック" panose="020B0400000000000000" pitchFamily="50" charset="-128"/>
                          <a:ea typeface="BIZ UDPゴシック" panose="020B0400000000000000" pitchFamily="50" charset="-128"/>
                        </a:rPr>
                        <a:t>研究分野 </a:t>
                      </a: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l"/>
                      <a:r>
                        <a:rPr kumimoji="1" lang="ja-JP" altLang="en-US" sz="600" dirty="0">
                          <a:solidFill>
                            <a:schemeClr val="tx1"/>
                          </a:solidFill>
                          <a:latin typeface="BIZ UDPゴシック" panose="020B0400000000000000" pitchFamily="50" charset="-128"/>
                          <a:ea typeface="BIZ UDPゴシック" panose="020B0400000000000000" pitchFamily="50" charset="-128"/>
                        </a:rPr>
                        <a:t>材料加工学・溶射工学 </a:t>
                      </a:r>
                      <a:endParaRPr kumimoji="1" lang="en-US" altLang="ja-JP" sz="600" dirty="0">
                        <a:solidFill>
                          <a:schemeClr val="tx1"/>
                        </a:solidFill>
                        <a:latin typeface="BIZ UDPゴシック" panose="020B0400000000000000" pitchFamily="50" charset="-128"/>
                        <a:ea typeface="BIZ UDPゴシック" panose="020B0400000000000000" pitchFamily="50" charset="-128"/>
                      </a:endParaRPr>
                    </a:p>
                    <a:p>
                      <a:pPr algn="l"/>
                      <a:endParaRPr kumimoji="1" lang="ja-JP" altLang="en-US" sz="600" dirty="0">
                        <a:solidFill>
                          <a:schemeClr val="tx1"/>
                        </a:solidFill>
                        <a:latin typeface="BIZ UDPゴシック" panose="020B0400000000000000" pitchFamily="50" charset="-128"/>
                        <a:ea typeface="BIZ UDPゴシック" panose="020B0400000000000000" pitchFamily="50" charset="-128"/>
                      </a:endParaRP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kumimoji="1" lang="ja-JP" altLang="en-US"/>
                    </a:p>
                  </a:txBody>
                  <a:tcPr/>
                </a:tc>
                <a:extLst>
                  <a:ext uri="{0D108BD9-81ED-4DB2-BD59-A6C34878D82A}">
                    <a16:rowId xmlns:a16="http://schemas.microsoft.com/office/drawing/2014/main" val="10002"/>
                  </a:ext>
                </a:extLst>
              </a:tr>
              <a:tr h="294199">
                <a:tc>
                  <a:txBody>
                    <a:bodyPr/>
                    <a:lstStyle/>
                    <a:p>
                      <a:pPr algn="dist"/>
                      <a:r>
                        <a:rPr lang="ja-JP" altLang="en-US" sz="600" spc="-105" dirty="0">
                          <a:solidFill>
                            <a:srgbClr val="0000FF"/>
                          </a:solidFill>
                          <a:latin typeface="BIZ UDPゴシック" panose="020B0400000000000000" pitchFamily="50" charset="-128"/>
                          <a:ea typeface="BIZ UDPゴシック" panose="020B0400000000000000" pitchFamily="50" charset="-128"/>
                          <a:cs typeface="Arial Unicode MS"/>
                        </a:rPr>
                        <a:t>■</a:t>
                      </a:r>
                      <a:r>
                        <a:rPr kumimoji="1" lang="ja-JP" altLang="en-US" sz="600" spc="-100" dirty="0">
                          <a:solidFill>
                            <a:schemeClr val="tx1"/>
                          </a:solidFill>
                          <a:latin typeface="BIZ UDPゴシック" panose="020B0400000000000000" pitchFamily="50" charset="-128"/>
                          <a:ea typeface="BIZ UDPゴシック" panose="020B0400000000000000" pitchFamily="50" charset="-128"/>
                        </a:rPr>
                        <a:t>研究</a:t>
                      </a:r>
                      <a:r>
                        <a:rPr kumimoji="1" lang="ja-JP" altLang="en-US" sz="600" spc="-100" baseline="0" dirty="0">
                          <a:solidFill>
                            <a:schemeClr val="tx1"/>
                          </a:solidFill>
                          <a:latin typeface="BIZ UDPゴシック" panose="020B0400000000000000" pitchFamily="50" charset="-128"/>
                          <a:ea typeface="BIZ UDPゴシック" panose="020B0400000000000000" pitchFamily="50" charset="-128"/>
                        </a:rPr>
                        <a:t>テーマ </a:t>
                      </a: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l"/>
                      <a:r>
                        <a:rPr kumimoji="1" lang="en-US" altLang="ja-JP" sz="600" dirty="0">
                          <a:solidFill>
                            <a:schemeClr val="tx1"/>
                          </a:solidFill>
                          <a:latin typeface="BIZ UDPゴシック" panose="020B0400000000000000" pitchFamily="50" charset="-128"/>
                          <a:ea typeface="BIZ UDPゴシック" panose="020B0400000000000000" pitchFamily="50" charset="-128"/>
                        </a:rPr>
                        <a:t>Cold Spray</a:t>
                      </a:r>
                      <a:r>
                        <a:rPr kumimoji="1" lang="ja-JP" altLang="en-US" sz="600" dirty="0">
                          <a:solidFill>
                            <a:schemeClr val="tx1"/>
                          </a:solidFill>
                          <a:latin typeface="BIZ UDPゴシック" panose="020B0400000000000000" pitchFamily="50" charset="-128"/>
                          <a:ea typeface="BIZ UDPゴシック" panose="020B0400000000000000" pitchFamily="50" charset="-128"/>
                        </a:rPr>
                        <a:t>と高速フレーム溶射（</a:t>
                      </a:r>
                      <a:r>
                        <a:rPr kumimoji="1" lang="en-US" altLang="ja-JP" sz="600" dirty="0">
                          <a:solidFill>
                            <a:schemeClr val="tx1"/>
                          </a:solidFill>
                          <a:latin typeface="BIZ UDPゴシック" panose="020B0400000000000000" pitchFamily="50" charset="-128"/>
                          <a:ea typeface="BIZ UDPゴシック" panose="020B0400000000000000" pitchFamily="50" charset="-128"/>
                        </a:rPr>
                        <a:t>HVAF</a:t>
                      </a:r>
                      <a:r>
                        <a:rPr kumimoji="1" lang="ja-JP" altLang="en-US" sz="600" dirty="0">
                          <a:solidFill>
                            <a:schemeClr val="tx1"/>
                          </a:solidFill>
                          <a:latin typeface="BIZ UDPゴシック" panose="020B0400000000000000" pitchFamily="50" charset="-128"/>
                          <a:ea typeface="BIZ UDPゴシック" panose="020B0400000000000000" pitchFamily="50" charset="-128"/>
                        </a:rPr>
                        <a:t>）の基礎研究、各種溶射皮膜によるアプリーケーション開発、</a:t>
                      </a:r>
                      <a:r>
                        <a:rPr kumimoji="1" lang="en-US" altLang="ja-JP" sz="600" dirty="0">
                          <a:solidFill>
                            <a:schemeClr val="tx1"/>
                          </a:solidFill>
                          <a:latin typeface="BIZ UDPゴシック" panose="020B0400000000000000" pitchFamily="50" charset="-128"/>
                          <a:ea typeface="BIZ UDPゴシック" panose="020B0400000000000000" pitchFamily="50" charset="-128"/>
                        </a:rPr>
                        <a:t>Cold  Spray</a:t>
                      </a:r>
                      <a:r>
                        <a:rPr kumimoji="1" lang="ja-JP" altLang="en-US" sz="600" dirty="0">
                          <a:solidFill>
                            <a:schemeClr val="tx1"/>
                          </a:solidFill>
                          <a:latin typeface="BIZ UDPゴシック" panose="020B0400000000000000" pitchFamily="50" charset="-128"/>
                          <a:ea typeface="BIZ UDPゴシック" panose="020B0400000000000000" pitchFamily="50" charset="-128"/>
                        </a:rPr>
                        <a:t>によるアディティブ・マニュファクチャリングの開発</a:t>
                      </a: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kumimoji="1" lang="ja-JP" altLang="en-US" dirty="0"/>
                    </a:p>
                  </a:txBody>
                  <a:tcPr/>
                </a:tc>
                <a:extLst>
                  <a:ext uri="{0D108BD9-81ED-4DB2-BD59-A6C34878D82A}">
                    <a16:rowId xmlns:a16="http://schemas.microsoft.com/office/drawing/2014/main" val="10003"/>
                  </a:ext>
                </a:extLst>
              </a:tr>
            </a:tbl>
          </a:graphicData>
        </a:graphic>
      </p:graphicFrame>
      <p:graphicFrame>
        <p:nvGraphicFramePr>
          <p:cNvPr id="62" name="表 61"/>
          <p:cNvGraphicFramePr>
            <a:graphicFrameLocks noGrp="1"/>
          </p:cNvGraphicFramePr>
          <p:nvPr>
            <p:extLst>
              <p:ext uri="{D42A27DB-BD31-4B8C-83A1-F6EECF244321}">
                <p14:modId xmlns:p14="http://schemas.microsoft.com/office/powerpoint/2010/main" val="1623886825"/>
              </p:ext>
            </p:extLst>
          </p:nvPr>
        </p:nvGraphicFramePr>
        <p:xfrm>
          <a:off x="4267099" y="4166076"/>
          <a:ext cx="2591074" cy="1552249"/>
        </p:xfrm>
        <a:graphic>
          <a:graphicData uri="http://schemas.openxmlformats.org/drawingml/2006/table">
            <a:tbl>
              <a:tblPr firstRow="1" bandRow="1">
                <a:tableStyleId>{5C22544A-7EE6-4342-B048-85BDC9FD1C3A}</a:tableStyleId>
              </a:tblPr>
              <a:tblGrid>
                <a:gridCol w="396759">
                  <a:extLst>
                    <a:ext uri="{9D8B030D-6E8A-4147-A177-3AD203B41FA5}">
                      <a16:colId xmlns:a16="http://schemas.microsoft.com/office/drawing/2014/main" val="20000"/>
                    </a:ext>
                  </a:extLst>
                </a:gridCol>
                <a:gridCol w="204992">
                  <a:extLst>
                    <a:ext uri="{9D8B030D-6E8A-4147-A177-3AD203B41FA5}">
                      <a16:colId xmlns:a16="http://schemas.microsoft.com/office/drawing/2014/main" val="20001"/>
                    </a:ext>
                  </a:extLst>
                </a:gridCol>
                <a:gridCol w="1989323">
                  <a:extLst>
                    <a:ext uri="{9D8B030D-6E8A-4147-A177-3AD203B41FA5}">
                      <a16:colId xmlns:a16="http://schemas.microsoft.com/office/drawing/2014/main" val="20002"/>
                    </a:ext>
                  </a:extLst>
                </a:gridCol>
              </a:tblGrid>
              <a:tr h="127309">
                <a:tc>
                  <a:txBody>
                    <a:bodyPr/>
                    <a:lstStyle/>
                    <a:p>
                      <a:pPr algn="dist"/>
                      <a:r>
                        <a:rPr lang="ja-JP" altLang="en-US" sz="550" spc="-105" dirty="0">
                          <a:solidFill>
                            <a:srgbClr val="0000FF"/>
                          </a:solidFill>
                          <a:latin typeface="BIZ UDPゴシック" panose="020B0400000000000000" pitchFamily="50" charset="-128"/>
                          <a:ea typeface="BIZ UDPゴシック" panose="020B0400000000000000" pitchFamily="50" charset="-128"/>
                          <a:cs typeface="Arial Unicode MS"/>
                        </a:rPr>
                        <a:t>■</a:t>
                      </a:r>
                      <a:r>
                        <a:rPr lang="en-US" altLang="ja-JP" sz="550" b="0" spc="-100" dirty="0">
                          <a:solidFill>
                            <a:schemeClr val="tx1"/>
                          </a:solidFill>
                          <a:latin typeface="BIZ UDPゴシック" panose="020B0400000000000000" pitchFamily="50" charset="-128"/>
                          <a:ea typeface="BIZ UDPゴシック" panose="020B0400000000000000" pitchFamily="50" charset="-128"/>
                          <a:cs typeface="Yu Gothic UI Light"/>
                        </a:rPr>
                        <a:t>Position</a:t>
                      </a:r>
                      <a:r>
                        <a:rPr lang="ja-JP" altLang="en-US" sz="550" b="0" spc="-100" dirty="0">
                          <a:solidFill>
                            <a:schemeClr val="tx1"/>
                          </a:solidFill>
                          <a:latin typeface="BIZ UDPゴシック" panose="020B0400000000000000" pitchFamily="50" charset="-128"/>
                          <a:ea typeface="BIZ UDPゴシック" panose="020B0400000000000000" pitchFamily="50" charset="-128"/>
                          <a:cs typeface="Yu Gothic UI Light"/>
                        </a:rPr>
                        <a:t> </a:t>
                      </a:r>
                      <a:endParaRPr kumimoji="1" lang="ja-JP" altLang="en-US" sz="550" spc="-100" dirty="0">
                        <a:solidFill>
                          <a:schemeClr val="tx1"/>
                        </a:solidFill>
                        <a:latin typeface="BIZ UDPゴシック" panose="020B0400000000000000" pitchFamily="50" charset="-128"/>
                        <a:ea typeface="BIZ UDPゴシック" panose="020B0400000000000000" pitchFamily="50" charset="-128"/>
                      </a:endParaRP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l"/>
                      <a:r>
                        <a:rPr kumimoji="1" lang="en-US" altLang="zh-CN" sz="550" b="0" dirty="0">
                          <a:solidFill>
                            <a:schemeClr val="tx1"/>
                          </a:solidFill>
                          <a:latin typeface="BIZ UDPゴシック" panose="020B0400000000000000" pitchFamily="50" charset="-128"/>
                          <a:ea typeface="BIZ UDPゴシック" panose="020B0400000000000000" pitchFamily="50" charset="-128"/>
                        </a:rPr>
                        <a:t>Academic Assembly Professor, Doctor of Engineering </a:t>
                      </a: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kumimoji="1" lang="ja-JP" altLang="en-US"/>
                    </a:p>
                  </a:txBody>
                  <a:tcPr/>
                </a:tc>
                <a:extLst>
                  <a:ext uri="{0D108BD9-81ED-4DB2-BD59-A6C34878D82A}">
                    <a16:rowId xmlns:a16="http://schemas.microsoft.com/office/drawing/2014/main" val="10000"/>
                  </a:ext>
                </a:extLst>
              </a:tr>
              <a:tr h="571957">
                <a:tc>
                  <a:txBody>
                    <a:bodyPr/>
                    <a:lstStyle/>
                    <a:p>
                      <a:pPr algn="dist"/>
                      <a:r>
                        <a:rPr lang="ja-JP" altLang="en-US" sz="550" spc="-105" dirty="0">
                          <a:solidFill>
                            <a:srgbClr val="0000FF"/>
                          </a:solidFill>
                          <a:latin typeface="BIZ UDPゴシック" panose="020B0400000000000000" pitchFamily="50" charset="-128"/>
                          <a:ea typeface="BIZ UDPゴシック" panose="020B0400000000000000" pitchFamily="50" charset="-128"/>
                          <a:cs typeface="Arial Unicode MS"/>
                        </a:rPr>
                        <a:t>■</a:t>
                      </a:r>
                      <a:r>
                        <a:rPr kumimoji="1" lang="en-US" altLang="ja-JP" sz="550" spc="-100" dirty="0">
                          <a:solidFill>
                            <a:schemeClr val="tx1"/>
                          </a:solidFill>
                          <a:latin typeface="BIZ UDPゴシック" panose="020B0400000000000000" pitchFamily="50" charset="-128"/>
                          <a:ea typeface="BIZ UDPゴシック" panose="020B0400000000000000" pitchFamily="50" charset="-128"/>
                        </a:rPr>
                        <a:t>Career</a:t>
                      </a: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550" spc="-100" baseline="0" dirty="0">
                          <a:solidFill>
                            <a:schemeClr val="tx1"/>
                          </a:solidFill>
                          <a:latin typeface="BIZ UDPゴシック" panose="020B0400000000000000" pitchFamily="50" charset="-128"/>
                          <a:ea typeface="BIZ UDPゴシック" panose="020B0400000000000000" pitchFamily="50" charset="-128"/>
                        </a:rPr>
                        <a:t>1988</a:t>
                      </a:r>
                      <a:endParaRPr kumimoji="1" lang="ja-JP" altLang="en-US" sz="55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endParaRPr kumimoji="1" lang="ja-JP" altLang="en-US" sz="55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550" spc="-100" baseline="0" dirty="0">
                          <a:solidFill>
                            <a:schemeClr val="tx1"/>
                          </a:solidFill>
                          <a:latin typeface="BIZ UDPゴシック" panose="020B0400000000000000" pitchFamily="50" charset="-128"/>
                          <a:ea typeface="BIZ UDPゴシック" panose="020B0400000000000000" pitchFamily="50" charset="-128"/>
                        </a:rPr>
                        <a:t>1988</a:t>
                      </a:r>
                      <a:endParaRPr kumimoji="1" lang="ja-JP" altLang="en-US" sz="55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550" spc="-100" baseline="0" dirty="0">
                          <a:solidFill>
                            <a:schemeClr val="tx1"/>
                          </a:solidFill>
                          <a:latin typeface="BIZ UDPゴシック" panose="020B0400000000000000" pitchFamily="50" charset="-128"/>
                          <a:ea typeface="BIZ UDPゴシック" panose="020B0400000000000000" pitchFamily="50" charset="-128"/>
                        </a:rPr>
                        <a:t>1993</a:t>
                      </a:r>
                    </a:p>
                    <a:p>
                      <a:pPr marL="0" marR="0" lvl="0" indent="0" algn="dist" defTabSz="914400" eaLnBrk="1" fontAlgn="auto" latinLnBrk="0" hangingPunct="1">
                        <a:lnSpc>
                          <a:spcPct val="100000"/>
                        </a:lnSpc>
                        <a:spcBef>
                          <a:spcPts val="0"/>
                        </a:spcBef>
                        <a:spcAft>
                          <a:spcPts val="0"/>
                        </a:spcAft>
                        <a:buClrTx/>
                        <a:buSzTx/>
                        <a:buFontTx/>
                        <a:buNone/>
                        <a:tabLst/>
                        <a:defRPr/>
                      </a:pPr>
                      <a:endParaRPr kumimoji="1" lang="ja-JP" altLang="en-US" sz="55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550" spc="-100" baseline="0" dirty="0">
                          <a:solidFill>
                            <a:schemeClr val="tx1"/>
                          </a:solidFill>
                          <a:latin typeface="BIZ UDPゴシック" panose="020B0400000000000000" pitchFamily="50" charset="-128"/>
                          <a:ea typeface="BIZ UDPゴシック" panose="020B0400000000000000" pitchFamily="50" charset="-128"/>
                        </a:rPr>
                        <a:t>1999</a:t>
                      </a:r>
                      <a:endParaRPr kumimoji="1" lang="ja-JP" altLang="en-US" sz="55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550" spc="-100" baseline="0" dirty="0">
                          <a:solidFill>
                            <a:schemeClr val="tx1"/>
                          </a:solidFill>
                          <a:latin typeface="BIZ UDPゴシック" panose="020B0400000000000000" pitchFamily="50" charset="-128"/>
                          <a:ea typeface="BIZ UDPゴシック" panose="020B0400000000000000" pitchFamily="50" charset="-128"/>
                        </a:rPr>
                        <a:t>2013</a:t>
                      </a:r>
                    </a:p>
                    <a:p>
                      <a:pPr marL="0" marR="0" lvl="0" indent="0" algn="dist" defTabSz="914400" eaLnBrk="1" fontAlgn="auto" latinLnBrk="0" hangingPunct="1">
                        <a:lnSpc>
                          <a:spcPct val="100000"/>
                        </a:lnSpc>
                        <a:spcBef>
                          <a:spcPts val="0"/>
                        </a:spcBef>
                        <a:spcAft>
                          <a:spcPts val="0"/>
                        </a:spcAft>
                        <a:buClrTx/>
                        <a:buSzTx/>
                        <a:buFontTx/>
                        <a:buNone/>
                        <a:tabLst/>
                        <a:defRPr/>
                      </a:pPr>
                      <a:endParaRPr kumimoji="1" lang="ja-JP" altLang="en-US" sz="55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550" spc="-100" baseline="0" dirty="0">
                          <a:solidFill>
                            <a:schemeClr val="tx1"/>
                          </a:solidFill>
                          <a:latin typeface="BIZ UDPゴシック" panose="020B0400000000000000" pitchFamily="50" charset="-128"/>
                          <a:ea typeface="BIZ UDPゴシック" panose="020B0400000000000000" pitchFamily="50" charset="-128"/>
                        </a:rPr>
                        <a:t>2014</a:t>
                      </a:r>
                      <a:endParaRPr kumimoji="1" lang="ja-JP" altLang="en-US" sz="55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550" spc="-100" baseline="0" dirty="0">
                          <a:solidFill>
                            <a:schemeClr val="tx1"/>
                          </a:solidFill>
                          <a:latin typeface="BIZ UDPゴシック" panose="020B0400000000000000" pitchFamily="50" charset="-128"/>
                          <a:ea typeface="BIZ UDPゴシック" panose="020B0400000000000000" pitchFamily="50" charset="-128"/>
                        </a:rPr>
                        <a:t>2019</a:t>
                      </a:r>
                      <a:endParaRPr kumimoji="1" lang="ja-JP" altLang="en-US" sz="550" spc="-100" baseline="0" dirty="0">
                        <a:solidFill>
                          <a:schemeClr val="tx1"/>
                        </a:solidFill>
                        <a:latin typeface="BIZ UDPゴシック" panose="020B0400000000000000" pitchFamily="50" charset="-128"/>
                        <a:ea typeface="BIZ UDPゴシック" panose="020B0400000000000000" pitchFamily="50" charset="-128"/>
                      </a:endParaRP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kumimoji="1" lang="en-US" altLang="ja-JP" sz="550" dirty="0">
                          <a:solidFill>
                            <a:schemeClr val="tx1"/>
                          </a:solidFill>
                          <a:latin typeface="BIZ UDPゴシック" panose="020B0400000000000000" pitchFamily="50" charset="-128"/>
                          <a:ea typeface="BIZ UDPゴシック" panose="020B0400000000000000" pitchFamily="50" charset="-128"/>
                        </a:rPr>
                        <a:t>Completed </a:t>
                      </a:r>
                      <a:r>
                        <a:rPr kumimoji="1" lang="en-US" altLang="ja-JP" sz="550" dirty="0" err="1">
                          <a:solidFill>
                            <a:schemeClr val="tx1"/>
                          </a:solidFill>
                          <a:latin typeface="BIZ UDPゴシック" panose="020B0400000000000000" pitchFamily="50" charset="-128"/>
                          <a:ea typeface="BIZ UDPゴシック" panose="020B0400000000000000" pitchFamily="50" charset="-128"/>
                        </a:rPr>
                        <a:t>Masterʼs</a:t>
                      </a:r>
                      <a:r>
                        <a:rPr kumimoji="1" lang="en-US" altLang="ja-JP" sz="550" dirty="0">
                          <a:solidFill>
                            <a:schemeClr val="tx1"/>
                          </a:solidFill>
                          <a:latin typeface="BIZ UDPゴシック" panose="020B0400000000000000" pitchFamily="50" charset="-128"/>
                          <a:ea typeface="BIZ UDPゴシック" panose="020B0400000000000000" pitchFamily="50" charset="-128"/>
                        </a:rPr>
                        <a:t> Program at Graduate School</a:t>
                      </a:r>
                    </a:p>
                    <a:p>
                      <a:pPr algn="l"/>
                      <a:r>
                        <a:rPr kumimoji="1" lang="en-US" altLang="ja-JP" sz="550" dirty="0">
                          <a:solidFill>
                            <a:schemeClr val="tx1"/>
                          </a:solidFill>
                          <a:latin typeface="BIZ UDPゴシック" panose="020B0400000000000000" pitchFamily="50" charset="-128"/>
                          <a:ea typeface="BIZ UDPゴシック" panose="020B0400000000000000" pitchFamily="50" charset="-128"/>
                        </a:rPr>
                        <a:t>of Engineering, Shinshu University</a:t>
                      </a:r>
                    </a:p>
                    <a:p>
                      <a:pPr algn="l"/>
                      <a:r>
                        <a:rPr kumimoji="1" lang="en-US" altLang="ja-JP" sz="550" dirty="0">
                          <a:solidFill>
                            <a:schemeClr val="tx1"/>
                          </a:solidFill>
                          <a:latin typeface="BIZ UDPゴシック" panose="020B0400000000000000" pitchFamily="50" charset="-128"/>
                          <a:ea typeface="BIZ UDPゴシック" panose="020B0400000000000000" pitchFamily="50" charset="-128"/>
                        </a:rPr>
                        <a:t>TOSHIBA Corporation</a:t>
                      </a:r>
                    </a:p>
                    <a:p>
                      <a:pPr algn="l"/>
                      <a:r>
                        <a:rPr kumimoji="1" lang="en-US" altLang="ja-JP" sz="550" dirty="0">
                          <a:solidFill>
                            <a:schemeClr val="tx1"/>
                          </a:solidFill>
                          <a:latin typeface="BIZ UDPゴシック" panose="020B0400000000000000" pitchFamily="50" charset="-128"/>
                          <a:ea typeface="BIZ UDPゴシック" panose="020B0400000000000000" pitchFamily="50" charset="-128"/>
                        </a:rPr>
                        <a:t>Assistant Professor, Faculty of Engineering, Shinshu  University</a:t>
                      </a:r>
                    </a:p>
                    <a:p>
                      <a:pPr algn="l"/>
                      <a:r>
                        <a:rPr kumimoji="1" lang="en-US" altLang="ja-JP" sz="550" dirty="0">
                          <a:solidFill>
                            <a:schemeClr val="tx1"/>
                          </a:solidFill>
                          <a:latin typeface="BIZ UDPゴシック" panose="020B0400000000000000" pitchFamily="50" charset="-128"/>
                          <a:ea typeface="BIZ UDPゴシック" panose="020B0400000000000000" pitchFamily="50" charset="-128"/>
                        </a:rPr>
                        <a:t>Associate Professor</a:t>
                      </a:r>
                    </a:p>
                    <a:p>
                      <a:pPr algn="l"/>
                      <a:r>
                        <a:rPr kumimoji="1" lang="en-US" altLang="ja-JP" sz="550" dirty="0">
                          <a:solidFill>
                            <a:schemeClr val="tx1"/>
                          </a:solidFill>
                          <a:latin typeface="BIZ UDPゴシック" panose="020B0400000000000000" pitchFamily="50" charset="-128"/>
                          <a:ea typeface="BIZ UDPゴシック" panose="020B0400000000000000" pitchFamily="50" charset="-128"/>
                        </a:rPr>
                        <a:t>Director of the Machining Technology Center,  Faculty of Engineering, Shinshu University</a:t>
                      </a:r>
                    </a:p>
                    <a:p>
                      <a:pPr algn="l"/>
                      <a:r>
                        <a:rPr kumimoji="1" lang="en-US" altLang="ja-JP" sz="550" dirty="0">
                          <a:solidFill>
                            <a:schemeClr val="tx1"/>
                          </a:solidFill>
                          <a:latin typeface="BIZ UDPゴシック" panose="020B0400000000000000" pitchFamily="50" charset="-128"/>
                          <a:ea typeface="BIZ UDPゴシック" panose="020B0400000000000000" pitchFamily="50" charset="-128"/>
                        </a:rPr>
                        <a:t>Professor</a:t>
                      </a:r>
                    </a:p>
                    <a:p>
                      <a:pPr algn="l"/>
                      <a:r>
                        <a:rPr kumimoji="1" lang="en-US" altLang="ja-JP" sz="550" dirty="0">
                          <a:solidFill>
                            <a:schemeClr val="tx1"/>
                          </a:solidFill>
                          <a:latin typeface="BIZ UDPゴシック" panose="020B0400000000000000" pitchFamily="50" charset="-128"/>
                          <a:ea typeface="BIZ UDPゴシック" panose="020B0400000000000000" pitchFamily="50" charset="-128"/>
                        </a:rPr>
                        <a:t>Chief of the Space Systems Group, Research Center for  Aerospace Systems</a:t>
                      </a: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76200">
                <a:tc>
                  <a:txBody>
                    <a:bodyPr/>
                    <a:lstStyle/>
                    <a:p>
                      <a:pPr algn="dist"/>
                      <a:r>
                        <a:rPr lang="ja-JP" altLang="en-US" sz="550" spc="-105" dirty="0">
                          <a:solidFill>
                            <a:srgbClr val="0000FF"/>
                          </a:solidFill>
                          <a:latin typeface="BIZ UDPゴシック" panose="020B0400000000000000" pitchFamily="50" charset="-128"/>
                          <a:ea typeface="BIZ UDPゴシック" panose="020B0400000000000000" pitchFamily="50" charset="-128"/>
                          <a:cs typeface="Arial Unicode MS"/>
                        </a:rPr>
                        <a:t>■</a:t>
                      </a:r>
                      <a:r>
                        <a:rPr kumimoji="1" lang="en-US" altLang="ja-JP" sz="550" spc="-100" baseline="0" dirty="0">
                          <a:solidFill>
                            <a:schemeClr val="tx1"/>
                          </a:solidFill>
                          <a:latin typeface="BIZ UDPゴシック" panose="020B0400000000000000" pitchFamily="50" charset="-128"/>
                          <a:ea typeface="BIZ UDPゴシック" panose="020B0400000000000000" pitchFamily="50" charset="-128"/>
                        </a:rPr>
                        <a:t>Research </a:t>
                      </a:r>
                    </a:p>
                    <a:p>
                      <a:pPr algn="dist"/>
                      <a:r>
                        <a:rPr kumimoji="1" lang="en-US" altLang="ja-JP" sz="550" spc="-100" baseline="0" dirty="0">
                          <a:solidFill>
                            <a:schemeClr val="tx1"/>
                          </a:solidFill>
                          <a:latin typeface="BIZ UDPゴシック" panose="020B0400000000000000" pitchFamily="50" charset="-128"/>
                          <a:ea typeface="BIZ UDPゴシック" panose="020B0400000000000000" pitchFamily="50" charset="-128"/>
                        </a:rPr>
                        <a:t>         Field</a:t>
                      </a:r>
                      <a:endParaRPr kumimoji="1" lang="ja-JP" altLang="en-US" sz="550" spc="-100" baseline="0" dirty="0">
                        <a:solidFill>
                          <a:schemeClr val="tx1"/>
                        </a:solidFill>
                        <a:latin typeface="BIZ UDPゴシック" panose="020B0400000000000000" pitchFamily="50" charset="-128"/>
                        <a:ea typeface="BIZ UDPゴシック" panose="020B0400000000000000" pitchFamily="50" charset="-128"/>
                      </a:endParaRP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l"/>
                      <a:r>
                        <a:rPr kumimoji="1" lang="en-US" altLang="ja-JP" sz="550" dirty="0">
                          <a:solidFill>
                            <a:schemeClr val="tx1"/>
                          </a:solidFill>
                          <a:latin typeface="BIZ UDPゴシック" panose="020B0400000000000000" pitchFamily="50" charset="-128"/>
                          <a:ea typeface="BIZ UDPゴシック" panose="020B0400000000000000" pitchFamily="50" charset="-128"/>
                        </a:rPr>
                        <a:t>Materials Processing and Thermal Spray Technologies</a:t>
                      </a: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kumimoji="1" lang="ja-JP" altLang="en-US"/>
                    </a:p>
                  </a:txBody>
                  <a:tcPr/>
                </a:tc>
                <a:extLst>
                  <a:ext uri="{0D108BD9-81ED-4DB2-BD59-A6C34878D82A}">
                    <a16:rowId xmlns:a16="http://schemas.microsoft.com/office/drawing/2014/main" val="10002"/>
                  </a:ext>
                </a:extLst>
              </a:tr>
              <a:tr h="76200">
                <a:tc>
                  <a:txBody>
                    <a:bodyPr/>
                    <a:lstStyle/>
                    <a:p>
                      <a:pPr algn="dist"/>
                      <a:r>
                        <a:rPr lang="ja-JP" altLang="en-US" sz="550" spc="-105" dirty="0">
                          <a:solidFill>
                            <a:srgbClr val="0000FF"/>
                          </a:solidFill>
                          <a:latin typeface="BIZ UDPゴシック" panose="020B0400000000000000" pitchFamily="50" charset="-128"/>
                          <a:ea typeface="BIZ UDPゴシック" panose="020B0400000000000000" pitchFamily="50" charset="-128"/>
                          <a:cs typeface="Arial Unicode MS"/>
                        </a:rPr>
                        <a:t>■</a:t>
                      </a:r>
                      <a:r>
                        <a:rPr kumimoji="1" lang="en-US" altLang="ja-JP" sz="550" spc="-100" baseline="0" dirty="0">
                          <a:solidFill>
                            <a:schemeClr val="tx1"/>
                          </a:solidFill>
                          <a:latin typeface="BIZ UDPゴシック" panose="020B0400000000000000" pitchFamily="50" charset="-128"/>
                          <a:ea typeface="BIZ UDPゴシック" panose="020B0400000000000000" pitchFamily="50" charset="-128"/>
                        </a:rPr>
                        <a:t>Research     </a:t>
                      </a:r>
                    </a:p>
                    <a:p>
                      <a:pPr algn="dist"/>
                      <a:r>
                        <a:rPr kumimoji="1" lang="en-US" altLang="ja-JP" sz="550" spc="-100" baseline="0" dirty="0">
                          <a:solidFill>
                            <a:schemeClr val="tx1"/>
                          </a:solidFill>
                          <a:latin typeface="BIZ UDPゴシック" panose="020B0400000000000000" pitchFamily="50" charset="-128"/>
                          <a:ea typeface="BIZ UDPゴシック" panose="020B0400000000000000" pitchFamily="50" charset="-128"/>
                        </a:rPr>
                        <a:t>         Theme</a:t>
                      </a:r>
                      <a:endParaRPr kumimoji="1" lang="ja-JP" altLang="en-US" sz="550" spc="-100" baseline="0" dirty="0">
                        <a:solidFill>
                          <a:schemeClr val="tx1"/>
                        </a:solidFill>
                        <a:latin typeface="BIZ UDPゴシック" panose="020B0400000000000000" pitchFamily="50" charset="-128"/>
                        <a:ea typeface="BIZ UDPゴシック" panose="020B0400000000000000" pitchFamily="50" charset="-128"/>
                      </a:endParaRP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l"/>
                      <a:r>
                        <a:rPr kumimoji="1" lang="en-US" altLang="ja-JP" sz="550" dirty="0">
                          <a:solidFill>
                            <a:schemeClr val="tx1"/>
                          </a:solidFill>
                          <a:latin typeface="BIZ UDPゴシック" panose="020B0400000000000000" pitchFamily="50" charset="-128"/>
                          <a:ea typeface="BIZ UDPゴシック" panose="020B0400000000000000" pitchFamily="50" charset="-128"/>
                        </a:rPr>
                        <a:t>Fundamental Research of Cold Spray and High Velocity Air Fuel  Spraying, Application Development of Thermal Spray Coatings, Development of Additive Manufacturing by Cold Spray</a:t>
                      </a: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kumimoji="1" lang="ja-JP" altLang="en-US"/>
                    </a:p>
                  </a:txBody>
                  <a:tcPr/>
                </a:tc>
                <a:extLst>
                  <a:ext uri="{0D108BD9-81ED-4DB2-BD59-A6C34878D82A}">
                    <a16:rowId xmlns:a16="http://schemas.microsoft.com/office/drawing/2014/main" val="10003"/>
                  </a:ext>
                </a:extLst>
              </a:tr>
            </a:tbl>
          </a:graphicData>
        </a:graphic>
      </p:graphicFrame>
      <p:grpSp>
        <p:nvGrpSpPr>
          <p:cNvPr id="57" name="グループ化 56">
            <a:extLst>
              <a:ext uri="{FF2B5EF4-FFF2-40B4-BE49-F238E27FC236}">
                <a16:creationId xmlns:a16="http://schemas.microsoft.com/office/drawing/2014/main" id="{4514B475-A2B4-4B08-A386-49FDC41AE0FD}"/>
              </a:ext>
            </a:extLst>
          </p:cNvPr>
          <p:cNvGrpSpPr/>
          <p:nvPr/>
        </p:nvGrpSpPr>
        <p:grpSpPr>
          <a:xfrm>
            <a:off x="3778250" y="8595651"/>
            <a:ext cx="2317057" cy="180049"/>
            <a:chOff x="739190" y="4956747"/>
            <a:chExt cx="2317057" cy="180049"/>
          </a:xfrm>
        </p:grpSpPr>
        <p:sp>
          <p:nvSpPr>
            <p:cNvPr id="64" name="object 6">
              <a:extLst>
                <a:ext uri="{FF2B5EF4-FFF2-40B4-BE49-F238E27FC236}">
                  <a16:creationId xmlns:a16="http://schemas.microsoft.com/office/drawing/2014/main" id="{E67428BE-212E-4EE6-BBF3-7FD7E34801F0}"/>
                </a:ext>
              </a:extLst>
            </p:cNvPr>
            <p:cNvSpPr txBox="1"/>
            <p:nvPr/>
          </p:nvSpPr>
          <p:spPr>
            <a:xfrm>
              <a:off x="831888" y="4956747"/>
              <a:ext cx="2224359" cy="180049"/>
            </a:xfrm>
            <a:prstGeom prst="rect">
              <a:avLst/>
            </a:prstGeom>
          </p:spPr>
          <p:txBody>
            <a:bodyPr vert="horz" wrap="square" lIns="0" tIns="12700" rIns="0" bIns="0" rtlCol="0">
              <a:spAutoFit/>
            </a:bodyPr>
            <a:lstStyle/>
            <a:p>
              <a:pPr marL="12700" algn="just">
                <a:lnSpc>
                  <a:spcPts val="650"/>
                </a:lnSpc>
                <a:spcBef>
                  <a:spcPts val="100"/>
                </a:spcBef>
              </a:pPr>
              <a:r>
                <a:rPr lang="en-US" sz="550" spc="20" dirty="0">
                  <a:solidFill>
                    <a:srgbClr val="3F3B3A"/>
                  </a:solidFill>
                  <a:latin typeface="BIZ UDPゴシック" panose="020B0400000000000000" pitchFamily="50" charset="-128"/>
                  <a:ea typeface="BIZ UDPゴシック" panose="020B0400000000000000" pitchFamily="50" charset="-128"/>
                  <a:cs typeface="Yu Gothic UI Light"/>
                </a:rPr>
                <a:t>SUWA</a:t>
              </a:r>
              <a:r>
                <a:rPr lang="ja-JP" altLang="en-US" sz="550" spc="20" dirty="0">
                  <a:solidFill>
                    <a:srgbClr val="3F3B3A"/>
                  </a:solidFill>
                  <a:latin typeface="BIZ UDPゴシック" panose="020B0400000000000000" pitchFamily="50" charset="-128"/>
                  <a:ea typeface="BIZ UDPゴシック" panose="020B0400000000000000" pitchFamily="50" charset="-128"/>
                  <a:cs typeface="Yu Gothic UI Light"/>
                </a:rPr>
                <a:t>小型ロケットプロジェクト開発年表</a:t>
              </a:r>
              <a:endParaRPr sz="550" dirty="0">
                <a:latin typeface="BIZ UDPゴシック" panose="020B0400000000000000" pitchFamily="50" charset="-128"/>
                <a:ea typeface="BIZ UDPゴシック" panose="020B0400000000000000" pitchFamily="50" charset="-128"/>
                <a:cs typeface="Yu Gothic UI Light"/>
              </a:endParaRPr>
            </a:p>
            <a:p>
              <a:pPr marL="12700" algn="just">
                <a:lnSpc>
                  <a:spcPts val="650"/>
                </a:lnSpc>
              </a:pPr>
              <a:r>
                <a:rPr lang="en-US" altLang="ja-JP" sz="550" spc="15" dirty="0">
                  <a:solidFill>
                    <a:srgbClr val="3F3B3A"/>
                  </a:solidFill>
                  <a:latin typeface="BIZ UDPゴシック" panose="020B0400000000000000" pitchFamily="50" charset="-128"/>
                  <a:ea typeface="BIZ UDPゴシック" panose="020B0400000000000000" pitchFamily="50" charset="-128"/>
                  <a:cs typeface="Yu Gothic UI Light"/>
                </a:rPr>
                <a:t>SUWA</a:t>
              </a:r>
              <a:r>
                <a:rPr lang="ja-JP" altLang="en-US" sz="550" spc="15" dirty="0">
                  <a:solidFill>
                    <a:srgbClr val="3F3B3A"/>
                  </a:solidFill>
                  <a:latin typeface="BIZ UDPゴシック" panose="020B0400000000000000" pitchFamily="50" charset="-128"/>
                  <a:ea typeface="BIZ UDPゴシック" panose="020B0400000000000000" pitchFamily="50" charset="-128"/>
                  <a:cs typeface="Yu Gothic UI Light"/>
                </a:rPr>
                <a:t>　</a:t>
              </a:r>
              <a:r>
                <a:rPr lang="en-US" altLang="ja-JP" sz="550" spc="15" dirty="0">
                  <a:solidFill>
                    <a:srgbClr val="3F3B3A"/>
                  </a:solidFill>
                  <a:latin typeface="BIZ UDPゴシック" panose="020B0400000000000000" pitchFamily="50" charset="-128"/>
                  <a:ea typeface="BIZ UDPゴシック" panose="020B0400000000000000" pitchFamily="50" charset="-128"/>
                  <a:cs typeface="Yu Gothic UI Light"/>
                </a:rPr>
                <a:t>rocket development chronological table</a:t>
              </a:r>
              <a:endParaRPr sz="550" dirty="0">
                <a:latin typeface="BIZ UDPゴシック" panose="020B0400000000000000" pitchFamily="50" charset="-128"/>
                <a:ea typeface="BIZ UDPゴシック" panose="020B0400000000000000" pitchFamily="50" charset="-128"/>
                <a:cs typeface="Yu Gothic UI Light"/>
              </a:endParaRPr>
            </a:p>
          </p:txBody>
        </p:sp>
        <p:sp>
          <p:nvSpPr>
            <p:cNvPr id="65" name="object 7">
              <a:extLst>
                <a:ext uri="{FF2B5EF4-FFF2-40B4-BE49-F238E27FC236}">
                  <a16:creationId xmlns:a16="http://schemas.microsoft.com/office/drawing/2014/main" id="{6C54858D-8CA9-41D9-8DBF-3F86E6B93D22}"/>
                </a:ext>
              </a:extLst>
            </p:cNvPr>
            <p:cNvSpPr/>
            <p:nvPr/>
          </p:nvSpPr>
          <p:spPr>
            <a:xfrm>
              <a:off x="739190" y="4975021"/>
              <a:ext cx="68015" cy="68033"/>
            </a:xfrm>
            <a:prstGeom prst="rect">
              <a:avLst/>
            </a:prstGeom>
            <a:blipFill>
              <a:blip r:embed="rId6" cstate="print"/>
              <a:stretch>
                <a:fillRect/>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grpSp>
      <p:pic>
        <p:nvPicPr>
          <p:cNvPr id="26" name="図 25">
            <a:extLst>
              <a:ext uri="{FF2B5EF4-FFF2-40B4-BE49-F238E27FC236}">
                <a16:creationId xmlns:a16="http://schemas.microsoft.com/office/drawing/2014/main" id="{9205FA19-01DD-43D8-A1F8-66D3F9C0BF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4715" y="5747207"/>
            <a:ext cx="4615034" cy="2814721"/>
          </a:xfrm>
          <a:prstGeom prst="rect">
            <a:avLst/>
          </a:prstGeom>
        </p:spPr>
      </p:pic>
      <p:sp>
        <p:nvSpPr>
          <p:cNvPr id="69" name="object 7">
            <a:extLst>
              <a:ext uri="{FF2B5EF4-FFF2-40B4-BE49-F238E27FC236}">
                <a16:creationId xmlns:a16="http://schemas.microsoft.com/office/drawing/2014/main" id="{64DD490A-5480-470E-B855-CF465D82FBD2}"/>
              </a:ext>
            </a:extLst>
          </p:cNvPr>
          <p:cNvSpPr/>
          <p:nvPr/>
        </p:nvSpPr>
        <p:spPr>
          <a:xfrm>
            <a:off x="-1315389" y="7422287"/>
            <a:ext cx="68015" cy="68033"/>
          </a:xfrm>
          <a:prstGeom prst="rect">
            <a:avLst/>
          </a:prstGeom>
          <a:blipFill>
            <a:blip r:embed="rId6" cstate="print"/>
            <a:stretch>
              <a:fillRect/>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70" name="object 7">
            <a:extLst>
              <a:ext uri="{FF2B5EF4-FFF2-40B4-BE49-F238E27FC236}">
                <a16:creationId xmlns:a16="http://schemas.microsoft.com/office/drawing/2014/main" id="{98A3861F-C7FD-4B1E-973D-CCA5ABF26070}"/>
              </a:ext>
            </a:extLst>
          </p:cNvPr>
          <p:cNvSpPr/>
          <p:nvPr/>
        </p:nvSpPr>
        <p:spPr>
          <a:xfrm>
            <a:off x="3413684" y="9941876"/>
            <a:ext cx="68015" cy="68033"/>
          </a:xfrm>
          <a:prstGeom prst="rect">
            <a:avLst/>
          </a:prstGeom>
          <a:blipFill>
            <a:blip r:embed="rId6" cstate="print"/>
            <a:stretch>
              <a:fillRect/>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pic>
        <p:nvPicPr>
          <p:cNvPr id="59" name="図 58" descr="屋外, 草, 水, 曇り が含まれている画像&#10;&#10;自動的に生成された説明">
            <a:extLst>
              <a:ext uri="{FF2B5EF4-FFF2-40B4-BE49-F238E27FC236}">
                <a16:creationId xmlns:a16="http://schemas.microsoft.com/office/drawing/2014/main" id="{97244EE3-0CBE-4E00-B94C-5A3CBEB7B98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7867" r="27937" b="2201"/>
          <a:stretch/>
        </p:blipFill>
        <p:spPr>
          <a:xfrm>
            <a:off x="660882" y="5880760"/>
            <a:ext cx="1297244" cy="2340875"/>
          </a:xfrm>
          <a:prstGeom prst="rect">
            <a:avLst/>
          </a:prstGeom>
        </p:spPr>
      </p:pic>
      <p:grpSp>
        <p:nvGrpSpPr>
          <p:cNvPr id="68" name="グループ化 67">
            <a:extLst>
              <a:ext uri="{FF2B5EF4-FFF2-40B4-BE49-F238E27FC236}">
                <a16:creationId xmlns:a16="http://schemas.microsoft.com/office/drawing/2014/main" id="{3088B6F5-712C-468D-AE88-694E121B4CC4}"/>
              </a:ext>
            </a:extLst>
          </p:cNvPr>
          <p:cNvGrpSpPr/>
          <p:nvPr/>
        </p:nvGrpSpPr>
        <p:grpSpPr>
          <a:xfrm>
            <a:off x="639144" y="8231292"/>
            <a:ext cx="1602463" cy="279191"/>
            <a:chOff x="739190" y="4975021"/>
            <a:chExt cx="1895729" cy="279191"/>
          </a:xfrm>
        </p:grpSpPr>
        <p:sp>
          <p:nvSpPr>
            <p:cNvPr id="72" name="object 6">
              <a:extLst>
                <a:ext uri="{FF2B5EF4-FFF2-40B4-BE49-F238E27FC236}">
                  <a16:creationId xmlns:a16="http://schemas.microsoft.com/office/drawing/2014/main" id="{F81FAF66-C251-47A7-A03C-7D797AB81C00}"/>
                </a:ext>
              </a:extLst>
            </p:cNvPr>
            <p:cNvSpPr txBox="1"/>
            <p:nvPr/>
          </p:nvSpPr>
          <p:spPr>
            <a:xfrm>
              <a:off x="815390" y="4984395"/>
              <a:ext cx="1819529" cy="269817"/>
            </a:xfrm>
            <a:prstGeom prst="rect">
              <a:avLst/>
            </a:prstGeom>
          </p:spPr>
          <p:txBody>
            <a:bodyPr vert="horz" wrap="square" lIns="0" tIns="12700" rIns="0" bIns="0" rtlCol="0">
              <a:spAutoFit/>
            </a:bodyPr>
            <a:lstStyle/>
            <a:p>
              <a:pPr marL="12700" algn="just">
                <a:lnSpc>
                  <a:spcPts val="650"/>
                </a:lnSpc>
                <a:spcBef>
                  <a:spcPts val="100"/>
                </a:spcBef>
              </a:pPr>
              <a:r>
                <a:rPr lang="en-US" altLang="ja-JP" sz="550" spc="20" dirty="0">
                  <a:solidFill>
                    <a:srgbClr val="3F3B3A"/>
                  </a:solidFill>
                  <a:latin typeface="BIZ UDPゴシック" panose="020B0400000000000000" pitchFamily="50" charset="-128"/>
                  <a:ea typeface="BIZ UDPゴシック" panose="020B0400000000000000" pitchFamily="50" charset="-128"/>
                  <a:cs typeface="Yu Gothic UI Light"/>
                </a:rPr>
                <a:t>SRP008-01A</a:t>
              </a:r>
              <a:r>
                <a:rPr lang="ja-JP" altLang="en-US" sz="550" spc="20" dirty="0">
                  <a:solidFill>
                    <a:srgbClr val="3F3B3A"/>
                  </a:solidFill>
                  <a:latin typeface="BIZ UDPゴシック" panose="020B0400000000000000" pitchFamily="50" charset="-128"/>
                  <a:ea typeface="BIZ UDPゴシック" panose="020B0400000000000000" pitchFamily="50" charset="-128"/>
                  <a:cs typeface="Yu Gothic UI Light"/>
                </a:rPr>
                <a:t>　発射時の様子</a:t>
              </a:r>
              <a:endParaRPr sz="550" dirty="0">
                <a:latin typeface="BIZ UDPゴシック" panose="020B0400000000000000" pitchFamily="50" charset="-128"/>
                <a:ea typeface="BIZ UDPゴシック" panose="020B0400000000000000" pitchFamily="50" charset="-128"/>
                <a:cs typeface="Yu Gothic UI Light"/>
              </a:endParaRPr>
            </a:p>
            <a:p>
              <a:pPr marL="12700" algn="just">
                <a:lnSpc>
                  <a:spcPts val="650"/>
                </a:lnSpc>
              </a:pPr>
              <a:r>
                <a:rPr lang="en-US" sz="550" spc="15" dirty="0">
                  <a:solidFill>
                    <a:srgbClr val="3F3B3A"/>
                  </a:solidFill>
                  <a:latin typeface="BIZ UDPゴシック" panose="020B0400000000000000" pitchFamily="50" charset="-128"/>
                  <a:ea typeface="BIZ UDPゴシック" panose="020B0400000000000000" pitchFamily="50" charset="-128"/>
                  <a:cs typeface="Yu Gothic UI Light"/>
                </a:rPr>
                <a:t>Scene at the time of launch</a:t>
              </a:r>
            </a:p>
            <a:p>
              <a:pPr marL="12700" algn="just">
                <a:lnSpc>
                  <a:spcPts val="650"/>
                </a:lnSpc>
              </a:pPr>
              <a:r>
                <a:rPr lang="en-US" sz="550" spc="15" dirty="0">
                  <a:solidFill>
                    <a:srgbClr val="3F3B3A"/>
                  </a:solidFill>
                  <a:latin typeface="BIZ UDPゴシック" panose="020B0400000000000000" pitchFamily="50" charset="-128"/>
                  <a:ea typeface="BIZ UDPゴシック" panose="020B0400000000000000" pitchFamily="50" charset="-128"/>
                  <a:cs typeface="Yu Gothic UI Light"/>
                </a:rPr>
                <a:t> of SRP00</a:t>
              </a:r>
              <a:r>
                <a:rPr lang="en-US" altLang="ja-JP" sz="550" spc="15" dirty="0">
                  <a:solidFill>
                    <a:srgbClr val="3F3B3A"/>
                  </a:solidFill>
                  <a:latin typeface="BIZ UDPゴシック" panose="020B0400000000000000" pitchFamily="50" charset="-128"/>
                  <a:ea typeface="BIZ UDPゴシック" panose="020B0400000000000000" pitchFamily="50" charset="-128"/>
                  <a:cs typeface="Yu Gothic UI Light"/>
                </a:rPr>
                <a:t>8-01A</a:t>
              </a:r>
              <a:endParaRPr sz="550" dirty="0">
                <a:latin typeface="BIZ UDPゴシック" panose="020B0400000000000000" pitchFamily="50" charset="-128"/>
                <a:ea typeface="BIZ UDPゴシック" panose="020B0400000000000000" pitchFamily="50" charset="-128"/>
                <a:cs typeface="Yu Gothic UI Light"/>
              </a:endParaRPr>
            </a:p>
          </p:txBody>
        </p:sp>
        <p:sp>
          <p:nvSpPr>
            <p:cNvPr id="77" name="object 7">
              <a:extLst>
                <a:ext uri="{FF2B5EF4-FFF2-40B4-BE49-F238E27FC236}">
                  <a16:creationId xmlns:a16="http://schemas.microsoft.com/office/drawing/2014/main" id="{A68C1B27-E4AB-4099-8BF3-0FC997706196}"/>
                </a:ext>
              </a:extLst>
            </p:cNvPr>
            <p:cNvSpPr/>
            <p:nvPr/>
          </p:nvSpPr>
          <p:spPr>
            <a:xfrm>
              <a:off x="739190" y="4975021"/>
              <a:ext cx="68015" cy="68033"/>
            </a:xfrm>
            <a:prstGeom prst="rect">
              <a:avLst/>
            </a:prstGeom>
            <a:blipFill>
              <a:blip r:embed="rId6" cstate="print"/>
              <a:stretch>
                <a:fillRect/>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grpSp>
      <p:grpSp>
        <p:nvGrpSpPr>
          <p:cNvPr id="78" name="グループ化 77">
            <a:extLst>
              <a:ext uri="{FF2B5EF4-FFF2-40B4-BE49-F238E27FC236}">
                <a16:creationId xmlns:a16="http://schemas.microsoft.com/office/drawing/2014/main" id="{CDA42406-183B-42D9-B06A-76F50546D152}"/>
              </a:ext>
            </a:extLst>
          </p:cNvPr>
          <p:cNvGrpSpPr/>
          <p:nvPr/>
        </p:nvGrpSpPr>
        <p:grpSpPr>
          <a:xfrm>
            <a:off x="689845" y="9956009"/>
            <a:ext cx="2334590" cy="180049"/>
            <a:chOff x="739190" y="4984395"/>
            <a:chExt cx="1629756" cy="180049"/>
          </a:xfrm>
        </p:grpSpPr>
        <p:sp>
          <p:nvSpPr>
            <p:cNvPr id="79" name="object 6">
              <a:extLst>
                <a:ext uri="{FF2B5EF4-FFF2-40B4-BE49-F238E27FC236}">
                  <a16:creationId xmlns:a16="http://schemas.microsoft.com/office/drawing/2014/main" id="{86EEC8B7-2840-4987-83FC-036FCDF3A666}"/>
                </a:ext>
              </a:extLst>
            </p:cNvPr>
            <p:cNvSpPr txBox="1"/>
            <p:nvPr/>
          </p:nvSpPr>
          <p:spPr>
            <a:xfrm>
              <a:off x="815390" y="4984395"/>
              <a:ext cx="1553556" cy="180049"/>
            </a:xfrm>
            <a:prstGeom prst="rect">
              <a:avLst/>
            </a:prstGeom>
          </p:spPr>
          <p:txBody>
            <a:bodyPr vert="horz" wrap="square" lIns="0" tIns="12700" rIns="0" bIns="0" rtlCol="0">
              <a:spAutoFit/>
            </a:bodyPr>
            <a:lstStyle/>
            <a:p>
              <a:pPr marL="12700" algn="just">
                <a:lnSpc>
                  <a:spcPts val="650"/>
                </a:lnSpc>
              </a:pPr>
              <a:r>
                <a:rPr lang="ja-JP" altLang="en-US" sz="550" spc="20" dirty="0">
                  <a:solidFill>
                    <a:srgbClr val="3F3B3A"/>
                  </a:solidFill>
                  <a:latin typeface="BIZ UDPゴシック" panose="020B0400000000000000" pitchFamily="50" charset="-128"/>
                  <a:ea typeface="BIZ UDPゴシック" panose="020B0400000000000000" pitchFamily="50" charset="-128"/>
                  <a:cs typeface="Yu Gothic UI Light"/>
                </a:rPr>
                <a:t>ナノ炭素</a:t>
              </a:r>
              <a:r>
                <a:rPr lang="en-US" altLang="ja-JP" sz="550" spc="20" dirty="0">
                  <a:solidFill>
                    <a:srgbClr val="3F3B3A"/>
                  </a:solidFill>
                  <a:latin typeface="BIZ UDPゴシック" panose="020B0400000000000000" pitchFamily="50" charset="-128"/>
                  <a:ea typeface="BIZ UDPゴシック" panose="020B0400000000000000" pitchFamily="50" charset="-128"/>
                  <a:cs typeface="Yu Gothic UI Light"/>
                </a:rPr>
                <a:t>/</a:t>
              </a:r>
              <a:r>
                <a:rPr lang="ja-JP" altLang="en-US" sz="550" spc="20" dirty="0">
                  <a:solidFill>
                    <a:srgbClr val="3F3B3A"/>
                  </a:solidFill>
                  <a:latin typeface="BIZ UDPゴシック" panose="020B0400000000000000" pitchFamily="50" charset="-128"/>
                  <a:ea typeface="BIZ UDPゴシック" panose="020B0400000000000000" pitchFamily="50" charset="-128"/>
                  <a:cs typeface="Yu Gothic UI Light"/>
                </a:rPr>
                <a:t>樹脂複合材料における変形・破壊メカニズムの解明</a:t>
              </a:r>
              <a:endParaRPr lang="en-US" altLang="ja-JP" sz="550" spc="20" dirty="0">
                <a:solidFill>
                  <a:srgbClr val="3F3B3A"/>
                </a:solidFill>
                <a:latin typeface="BIZ UDPゴシック" panose="020B0400000000000000" pitchFamily="50" charset="-128"/>
                <a:ea typeface="BIZ UDPゴシック" panose="020B0400000000000000" pitchFamily="50" charset="-128"/>
                <a:cs typeface="Yu Gothic UI Light"/>
              </a:endParaRPr>
            </a:p>
            <a:p>
              <a:pPr marL="12700" algn="just">
                <a:lnSpc>
                  <a:spcPts val="650"/>
                </a:lnSpc>
              </a:pPr>
              <a:r>
                <a:rPr lang="ja-JP" altLang="en-US" sz="550" spc="20" dirty="0">
                  <a:solidFill>
                    <a:srgbClr val="3F3B3A"/>
                  </a:solidFill>
                  <a:latin typeface="BIZ UDPゴシック" panose="020B0400000000000000" pitchFamily="50" charset="-128"/>
                  <a:ea typeface="BIZ UDPゴシック" panose="020B0400000000000000" pitchFamily="50" charset="-128"/>
                  <a:cs typeface="Yu Gothic UI Light"/>
                </a:rPr>
                <a:t>（複合ﾓﾃﾞﾙとエポキシ単体モデルとの対応</a:t>
              </a:r>
              <a:endParaRPr sz="550" dirty="0">
                <a:latin typeface="BIZ UDPゴシック" panose="020B0400000000000000" pitchFamily="50" charset="-128"/>
                <a:ea typeface="BIZ UDPゴシック" panose="020B0400000000000000" pitchFamily="50" charset="-128"/>
                <a:cs typeface="Yu Gothic UI Light"/>
              </a:endParaRPr>
            </a:p>
          </p:txBody>
        </p:sp>
        <p:sp>
          <p:nvSpPr>
            <p:cNvPr id="80" name="object 7">
              <a:extLst>
                <a:ext uri="{FF2B5EF4-FFF2-40B4-BE49-F238E27FC236}">
                  <a16:creationId xmlns:a16="http://schemas.microsoft.com/office/drawing/2014/main" id="{989821C1-D06C-429B-9E56-2E3E55AE5E3B}"/>
                </a:ext>
              </a:extLst>
            </p:cNvPr>
            <p:cNvSpPr/>
            <p:nvPr/>
          </p:nvSpPr>
          <p:spPr>
            <a:xfrm>
              <a:off x="739190" y="4984395"/>
              <a:ext cx="47480" cy="58659"/>
            </a:xfrm>
            <a:prstGeom prst="rect">
              <a:avLst/>
            </a:prstGeom>
            <a:blipFill>
              <a:blip r:embed="rId6" cstate="print"/>
              <a:stretch>
                <a:fillRect/>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8" name="表 77"/>
          <p:cNvGraphicFramePr>
            <a:graphicFrameLocks noGrp="1"/>
          </p:cNvGraphicFramePr>
          <p:nvPr>
            <p:extLst>
              <p:ext uri="{D42A27DB-BD31-4B8C-83A1-F6EECF244321}">
                <p14:modId xmlns:p14="http://schemas.microsoft.com/office/powerpoint/2010/main" val="214578746"/>
              </p:ext>
            </p:extLst>
          </p:nvPr>
        </p:nvGraphicFramePr>
        <p:xfrm>
          <a:off x="3798688" y="5785360"/>
          <a:ext cx="3021263" cy="1606200"/>
        </p:xfrm>
        <a:graphic>
          <a:graphicData uri="http://schemas.openxmlformats.org/drawingml/2006/table">
            <a:tbl>
              <a:tblPr firstRow="1" bandRow="1">
                <a:solidFill>
                  <a:schemeClr val="bg1"/>
                </a:solidFill>
                <a:effectLst>
                  <a:outerShdw blurRad="50800" dist="38100" dir="2700000" algn="tl" rotWithShape="0">
                    <a:prstClr val="black">
                      <a:alpha val="40000"/>
                    </a:prstClr>
                  </a:outerShdw>
                </a:effectLst>
                <a:tableStyleId>{5C22544A-7EE6-4342-B048-85BDC9FD1C3A}</a:tableStyleId>
              </a:tblPr>
              <a:tblGrid>
                <a:gridCol w="1045338">
                  <a:extLst>
                    <a:ext uri="{9D8B030D-6E8A-4147-A177-3AD203B41FA5}">
                      <a16:colId xmlns:a16="http://schemas.microsoft.com/office/drawing/2014/main" val="20000"/>
                    </a:ext>
                  </a:extLst>
                </a:gridCol>
                <a:gridCol w="417269">
                  <a:extLst>
                    <a:ext uri="{9D8B030D-6E8A-4147-A177-3AD203B41FA5}">
                      <a16:colId xmlns:a16="http://schemas.microsoft.com/office/drawing/2014/main" val="20001"/>
                    </a:ext>
                  </a:extLst>
                </a:gridCol>
                <a:gridCol w="1558656">
                  <a:extLst>
                    <a:ext uri="{9D8B030D-6E8A-4147-A177-3AD203B41FA5}">
                      <a16:colId xmlns:a16="http://schemas.microsoft.com/office/drawing/2014/main" val="20002"/>
                    </a:ext>
                  </a:extLst>
                </a:gridCol>
              </a:tblGrid>
              <a:tr h="858968">
                <a:tc rowSpan="2">
                  <a:txBody>
                    <a:bodyPr/>
                    <a:lstStyle/>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ja-JP" altLang="en-US" sz="500" b="0" dirty="0">
                        <a:ln>
                          <a:noFill/>
                        </a:ln>
                        <a:solidFill>
                          <a:schemeClr val="tx1"/>
                        </a:solidFill>
                        <a:latin typeface="BIZ UDPゴシック" panose="020B0400000000000000" pitchFamily="50" charset="-128"/>
                        <a:ea typeface="BIZ UDPゴシック" panose="020B0400000000000000" pitchFamily="50" charset="-128"/>
                      </a:endParaRPr>
                    </a:p>
                    <a:p>
                      <a:pPr marR="5080" algn="ctr">
                        <a:lnSpc>
                          <a:spcPct val="100000"/>
                        </a:lnSpc>
                        <a:spcBef>
                          <a:spcPts val="100"/>
                        </a:spcBef>
                      </a:pPr>
                      <a:r>
                        <a:rPr lang="ja-JP" altLang="en-US" sz="1050" b="0" spc="40" dirty="0">
                          <a:solidFill>
                            <a:schemeClr val="tx1"/>
                          </a:solidFill>
                          <a:latin typeface="BIZ UDPゴシック" panose="020B0400000000000000" pitchFamily="50" charset="-128"/>
                          <a:ea typeface="BIZ UDPゴシック" panose="020B0400000000000000" pitchFamily="50" charset="-128"/>
                          <a:cs typeface="Yu Gothic UI Light"/>
                        </a:rPr>
                        <a:t>中山  昇</a:t>
                      </a:r>
                      <a:r>
                        <a:rPr lang="en-US" altLang="ja-JP" sz="600" b="0" spc="40" dirty="0">
                          <a:solidFill>
                            <a:schemeClr val="tx1"/>
                          </a:solidFill>
                          <a:latin typeface="BIZ UDPゴシック" panose="020B0400000000000000" pitchFamily="50" charset="-128"/>
                          <a:ea typeface="BIZ UDPゴシック" panose="020B0400000000000000" pitchFamily="50" charset="-128"/>
                          <a:cs typeface="Yu Gothic UI Light"/>
                        </a:rPr>
                        <a:t>NAKAYAMA Noboru</a:t>
                      </a:r>
                    </a:p>
                  </a:txBody>
                  <a:tcPr marL="36000" marR="36000" marT="0" marB="0">
                    <a:lnL w="3175" cap="flat" cmpd="sng" algn="ctr">
                      <a:solidFill>
                        <a:schemeClr val="bg1">
                          <a:lumMod val="9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dist"/>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職名</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研究分野</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研究テーマ</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txBody>
                  <a:tcPr marL="36000" marR="3600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altLang="ja-JP" sz="550" b="0" dirty="0">
                        <a:solidFill>
                          <a:srgbClr val="3F3B3A"/>
                        </a:solidFill>
                        <a:latin typeface="BIZ UDPゴシック" panose="020B0400000000000000" pitchFamily="50" charset="-128"/>
                        <a:ea typeface="BIZ UDPゴシック" panose="020B0400000000000000" pitchFamily="50" charset="-128"/>
                        <a:cs typeface="Yu Gothic UI Light"/>
                      </a:endParaRPr>
                    </a:p>
                    <a:p>
                      <a:pPr algn="l"/>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航空宇宙システム研究拠点</a:t>
                      </a:r>
                      <a:r>
                        <a:rPr lang="en-US" altLang="ja-JP" sz="550" b="0" dirty="0">
                          <a:solidFill>
                            <a:srgbClr val="3F3B3A"/>
                          </a:solidFill>
                          <a:latin typeface="BIZ UDPゴシック" panose="020B0400000000000000" pitchFamily="50" charset="-128"/>
                          <a:ea typeface="BIZ UDPゴシック" panose="020B0400000000000000" pitchFamily="50" charset="-128"/>
                          <a:cs typeface="Yu Gothic UI Light"/>
                        </a:rPr>
                        <a:t>/</a:t>
                      </a:r>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特任教授</a:t>
                      </a:r>
                      <a:endParaRPr lang="en-US" altLang="ja-JP" sz="550" b="0" dirty="0">
                        <a:solidFill>
                          <a:srgbClr val="3F3B3A"/>
                        </a:solidFill>
                        <a:latin typeface="BIZ UDPゴシック" panose="020B0400000000000000" pitchFamily="50" charset="-128"/>
                        <a:ea typeface="BIZ UDPゴシック" panose="020B0400000000000000" pitchFamily="50" charset="-128"/>
                        <a:cs typeface="Yu Gothic UI Light"/>
                      </a:endParaRPr>
                    </a:p>
                    <a:p>
                      <a:pPr algn="l"/>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機械材料、材料力学、生産工学、材料加工学、複合材料、表界面工学、構造・機能材料、組織制御工学</a:t>
                      </a:r>
                    </a:p>
                    <a:p>
                      <a:pPr algn="l"/>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新しい加工方法（常温圧縮せん断法，常温圧縮回転せん断法等）の開発、</a:t>
                      </a:r>
                      <a:r>
                        <a:rPr lang="en-US" altLang="ja-JP" sz="550" b="0" dirty="0">
                          <a:solidFill>
                            <a:srgbClr val="3F3B3A"/>
                          </a:solidFill>
                          <a:latin typeface="BIZ UDPゴシック" panose="020B0400000000000000" pitchFamily="50" charset="-128"/>
                          <a:ea typeface="BIZ UDPゴシック" panose="020B0400000000000000" pitchFamily="50" charset="-128"/>
                          <a:cs typeface="Yu Gothic UI Light"/>
                        </a:rPr>
                        <a:t>CFRP</a:t>
                      </a:r>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成形法の開発とロケット機体への適用</a:t>
                      </a:r>
                    </a:p>
                    <a:p>
                      <a:pPr algn="l"/>
                      <a:endPar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endParaRPr>
                    </a:p>
                  </a:txBody>
                  <a:tcPr marL="36000" marR="36000" marT="0" marB="0">
                    <a:lnL w="3175" cap="flat" cmpd="sng" algn="ctr">
                      <a:no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47232">
                <a:tc vMerge="1">
                  <a:txBody>
                    <a:bodyPr/>
                    <a:lstStyle/>
                    <a:p>
                      <a:pPr algn="dist"/>
                      <a:endParaRPr kumimoji="1" lang="ja-JP" altLang="en-US" sz="500" dirty="0">
                        <a:solidFill>
                          <a:schemeClr val="tx1"/>
                        </a:solidFill>
                        <a:latin typeface="BIZ UDPゴシック" panose="020B0400000000000000" pitchFamily="50" charset="-128"/>
                        <a:ea typeface="BIZ UDPゴシック" panose="020B0400000000000000" pitchFamily="50" charset="-128"/>
                      </a:endParaRPr>
                    </a:p>
                  </a:txBody>
                  <a:tcPr marL="36000" marR="3600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Position</a:t>
                      </a:r>
                    </a:p>
                    <a:p>
                      <a:pPr algn="dist"/>
                      <a:endPar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Research </a:t>
                      </a: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Field</a:t>
                      </a:r>
                    </a:p>
                    <a:p>
                      <a:pPr algn="dist"/>
                      <a:endPar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Research  Theme</a:t>
                      </a:r>
                    </a:p>
                  </a:txBody>
                  <a:tcPr marL="36000" marR="3600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Research Center for Aerospace Systems</a:t>
                      </a:r>
                    </a:p>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Special Appointed Professor</a:t>
                      </a:r>
                    </a:p>
                    <a:p>
                      <a:pPr marL="0" marR="0" lvl="0" indent="0" algn="l" defTabSz="914400" eaLnBrk="1" fontAlgn="auto" latinLnBrk="0" hangingPunct="1">
                        <a:lnSpc>
                          <a:spcPct val="100000"/>
                        </a:lnSpc>
                        <a:spcBef>
                          <a:spcPts val="0"/>
                        </a:spcBef>
                        <a:spcAft>
                          <a:spcPts val="0"/>
                        </a:spcAft>
                        <a:buClrTx/>
                        <a:buSzTx/>
                        <a:buFontTx/>
                        <a:buNone/>
                        <a:tabLst/>
                        <a:defRPr/>
                      </a:pPr>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Materials Dynamics, Production Engineering,</a:t>
                      </a:r>
                      <a:r>
                        <a:rPr kumimoji="1" lang="en-US" altLang="ja-JP" sz="500" b="0" baseline="0" dirty="0">
                          <a:ln>
                            <a:noFill/>
                          </a:ln>
                          <a:solidFill>
                            <a:schemeClr val="tx1"/>
                          </a:solidFill>
                          <a:latin typeface="BIZ UDPゴシック" panose="020B0400000000000000" pitchFamily="50" charset="-128"/>
                          <a:ea typeface="BIZ UDPゴシック" panose="020B0400000000000000" pitchFamily="50" charset="-128"/>
                        </a:rPr>
                        <a:t> </a:t>
                      </a:r>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Composite Materials, Structural/Functional Materials</a:t>
                      </a:r>
                    </a:p>
                    <a:p>
                      <a:pPr marL="0" marR="0" lvl="0" indent="0" algn="l" defTabSz="914400" eaLnBrk="1" fontAlgn="auto" latinLnBrk="0" hangingPunct="1">
                        <a:lnSpc>
                          <a:spcPct val="100000"/>
                        </a:lnSpc>
                        <a:spcBef>
                          <a:spcPts val="0"/>
                        </a:spcBef>
                        <a:spcAft>
                          <a:spcPts val="0"/>
                        </a:spcAft>
                        <a:buClrTx/>
                        <a:buSzTx/>
                        <a:buFontTx/>
                        <a:buNone/>
                        <a:tabLst/>
                        <a:defRPr/>
                      </a:pPr>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Novel Machining/Processing for Materials, CFRP, Composite Materials Processing for Rocket Body, etc.</a:t>
                      </a:r>
                    </a:p>
                  </a:txBody>
                  <a:tcPr marL="36000" marR="36000" marT="0" marB="0">
                    <a:lnL w="3175" cap="flat" cmpd="sng" algn="ctr">
                      <a:no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79" name="表 78"/>
          <p:cNvGraphicFramePr>
            <a:graphicFrameLocks noGrp="1"/>
          </p:cNvGraphicFramePr>
          <p:nvPr>
            <p:extLst>
              <p:ext uri="{D42A27DB-BD31-4B8C-83A1-F6EECF244321}">
                <p14:modId xmlns:p14="http://schemas.microsoft.com/office/powerpoint/2010/main" val="4004833527"/>
              </p:ext>
            </p:extLst>
          </p:nvPr>
        </p:nvGraphicFramePr>
        <p:xfrm>
          <a:off x="3807586" y="595284"/>
          <a:ext cx="3021263" cy="1749262"/>
        </p:xfrm>
        <a:graphic>
          <a:graphicData uri="http://schemas.openxmlformats.org/drawingml/2006/table">
            <a:tbl>
              <a:tblPr firstRow="1" bandRow="1">
                <a:solidFill>
                  <a:schemeClr val="bg1"/>
                </a:solidFill>
                <a:effectLst>
                  <a:outerShdw blurRad="50800" dist="38100" dir="2700000" algn="tl" rotWithShape="0">
                    <a:prstClr val="black">
                      <a:alpha val="40000"/>
                    </a:prstClr>
                  </a:outerShdw>
                </a:effectLst>
                <a:tableStyleId>{5C22544A-7EE6-4342-B048-85BDC9FD1C3A}</a:tableStyleId>
              </a:tblPr>
              <a:tblGrid>
                <a:gridCol w="1045338">
                  <a:extLst>
                    <a:ext uri="{9D8B030D-6E8A-4147-A177-3AD203B41FA5}">
                      <a16:colId xmlns:a16="http://schemas.microsoft.com/office/drawing/2014/main" val="20000"/>
                    </a:ext>
                  </a:extLst>
                </a:gridCol>
                <a:gridCol w="417269">
                  <a:extLst>
                    <a:ext uri="{9D8B030D-6E8A-4147-A177-3AD203B41FA5}">
                      <a16:colId xmlns:a16="http://schemas.microsoft.com/office/drawing/2014/main" val="20001"/>
                    </a:ext>
                  </a:extLst>
                </a:gridCol>
                <a:gridCol w="1558656">
                  <a:extLst>
                    <a:ext uri="{9D8B030D-6E8A-4147-A177-3AD203B41FA5}">
                      <a16:colId xmlns:a16="http://schemas.microsoft.com/office/drawing/2014/main" val="20002"/>
                    </a:ext>
                  </a:extLst>
                </a:gridCol>
              </a:tblGrid>
              <a:tr h="829127">
                <a:tc rowSpan="2">
                  <a:txBody>
                    <a:bodyPr/>
                    <a:lstStyle/>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ja-JP" altLang="en-US" sz="500" b="0" dirty="0">
                        <a:ln>
                          <a:noFill/>
                        </a:ln>
                        <a:solidFill>
                          <a:schemeClr val="tx1"/>
                        </a:solidFill>
                        <a:latin typeface="BIZ UDPゴシック" panose="020B0400000000000000" pitchFamily="50" charset="-128"/>
                        <a:ea typeface="BIZ UDPゴシック" panose="020B0400000000000000" pitchFamily="50" charset="-128"/>
                      </a:endParaRPr>
                    </a:p>
                    <a:p>
                      <a:pPr marR="5080" algn="ctr">
                        <a:lnSpc>
                          <a:spcPct val="100000"/>
                        </a:lnSpc>
                        <a:spcBef>
                          <a:spcPts val="100"/>
                        </a:spcBef>
                      </a:pPr>
                      <a:r>
                        <a:rPr lang="ja-JP" altLang="en-US" sz="1050" b="0" spc="40" dirty="0">
                          <a:solidFill>
                            <a:schemeClr val="tx1"/>
                          </a:solidFill>
                          <a:latin typeface="BIZ UDPゴシック" panose="020B0400000000000000" pitchFamily="50" charset="-128"/>
                          <a:ea typeface="BIZ UDPゴシック" panose="020B0400000000000000" pitchFamily="50" charset="-128"/>
                          <a:cs typeface="Yu Gothic UI Light"/>
                        </a:rPr>
                        <a:t>中村 正行</a:t>
                      </a:r>
                      <a:r>
                        <a:rPr lang="en-US" altLang="ja-JP" sz="600" b="0" spc="40" dirty="0">
                          <a:solidFill>
                            <a:schemeClr val="tx1"/>
                          </a:solidFill>
                          <a:latin typeface="BIZ UDPゴシック" panose="020B0400000000000000" pitchFamily="50" charset="-128"/>
                          <a:ea typeface="BIZ UDPゴシック" panose="020B0400000000000000" pitchFamily="50" charset="-128"/>
                          <a:cs typeface="Yu Gothic UI Light"/>
                        </a:rPr>
                        <a:t>NAKAMURA Masayuki</a:t>
                      </a:r>
                    </a:p>
                  </a:txBody>
                  <a:tcPr marL="36000" marR="36000" marT="0" marB="0">
                    <a:lnL w="3175" cap="flat" cmpd="sng" algn="ctr">
                      <a:solidFill>
                        <a:schemeClr val="bg1">
                          <a:lumMod val="9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dist"/>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職名</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研究分野</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研究テーマ</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txBody>
                  <a:tcPr marL="36000" marR="3600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altLang="ja-JP" sz="550" b="0" dirty="0">
                        <a:solidFill>
                          <a:srgbClr val="3F3B3A"/>
                        </a:solidFill>
                        <a:latin typeface="BIZ UDPゴシック" panose="020B0400000000000000" pitchFamily="50" charset="-128"/>
                        <a:ea typeface="BIZ UDPゴシック" panose="020B0400000000000000" pitchFamily="50" charset="-128"/>
                        <a:cs typeface="Yu Gothic UI Light"/>
                      </a:endParaRPr>
                    </a:p>
                    <a:p>
                      <a:pPr algn="l"/>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学術研究院教授（工学系）／博士（工学） </a:t>
                      </a:r>
                      <a:endParaRPr lang="en-US" altLang="ja-JP" sz="550" b="0" dirty="0">
                        <a:solidFill>
                          <a:srgbClr val="3F3B3A"/>
                        </a:solidFill>
                        <a:latin typeface="BIZ UDPゴシック" panose="020B0400000000000000" pitchFamily="50" charset="-128"/>
                        <a:ea typeface="BIZ UDPゴシック" panose="020B0400000000000000" pitchFamily="50" charset="-128"/>
                        <a:cs typeface="Yu Gothic UI Light"/>
                      </a:endParaRPr>
                    </a:p>
                    <a:p>
                      <a:pPr algn="l"/>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設計工学、計算力学、光工学</a:t>
                      </a:r>
                    </a:p>
                    <a:p>
                      <a:pPr algn="l"/>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メカニズム，形態・形状，材料，光学系，磁場などのシミュレーションと最適化に関する研究，超多層光学フィルムの最適構造設計など</a:t>
                      </a:r>
                    </a:p>
                    <a:p>
                      <a:pPr algn="l"/>
                      <a:endPar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endParaRPr>
                    </a:p>
                  </a:txBody>
                  <a:tcPr marL="36000" marR="36000" marT="0" marB="0">
                    <a:lnL w="3175" cap="flat" cmpd="sng" algn="ctr">
                      <a:no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920135">
                <a:tc vMerge="1">
                  <a:txBody>
                    <a:bodyPr/>
                    <a:lstStyle/>
                    <a:p>
                      <a:pPr algn="dist"/>
                      <a:endParaRPr kumimoji="1" lang="ja-JP" altLang="en-US" sz="500" dirty="0">
                        <a:solidFill>
                          <a:schemeClr val="tx1"/>
                        </a:solidFill>
                        <a:latin typeface="BIZ UDPゴシック" panose="020B0400000000000000" pitchFamily="50" charset="-128"/>
                        <a:ea typeface="BIZ UDPゴシック" panose="020B0400000000000000" pitchFamily="50" charset="-128"/>
                      </a:endParaRPr>
                    </a:p>
                  </a:txBody>
                  <a:tcPr marL="36000" marR="3600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Position</a:t>
                      </a:r>
                    </a:p>
                    <a:p>
                      <a:pPr algn="dist"/>
                      <a:endPar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Research </a:t>
                      </a: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Field</a:t>
                      </a: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Research  Theme</a:t>
                      </a:r>
                    </a:p>
                  </a:txBody>
                  <a:tcPr marL="36000" marR="3600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Academic Assembly Professor, Doctor of Engineering  </a:t>
                      </a:r>
                    </a:p>
                    <a:p>
                      <a:pPr marL="0" marR="0" lvl="0" indent="0" algn="l" defTabSz="914400" eaLnBrk="1" fontAlgn="auto" latinLnBrk="0" hangingPunct="1">
                        <a:lnSpc>
                          <a:spcPct val="100000"/>
                        </a:lnSpc>
                        <a:spcBef>
                          <a:spcPts val="0"/>
                        </a:spcBef>
                        <a:spcAft>
                          <a:spcPts val="0"/>
                        </a:spcAft>
                        <a:buClrTx/>
                        <a:buSzTx/>
                        <a:buFontTx/>
                        <a:buNone/>
                        <a:tabLst/>
                        <a:defRPr/>
                      </a:pPr>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Engineering Design, Computational</a:t>
                      </a:r>
                    </a:p>
                    <a:p>
                      <a:pPr marL="0" marR="0" lvl="0" indent="0" algn="l" defTabSz="914400" eaLnBrk="1" fontAlgn="auto" latinLnBrk="0" hangingPunct="1">
                        <a:lnSpc>
                          <a:spcPct val="100000"/>
                        </a:lnSpc>
                        <a:spcBef>
                          <a:spcPts val="0"/>
                        </a:spcBef>
                        <a:spcAft>
                          <a:spcPts val="0"/>
                        </a:spcAft>
                        <a:buClrTx/>
                        <a:buSzTx/>
                        <a:buFontTx/>
                        <a:buNone/>
                        <a:tabLst/>
                        <a:defRPr/>
                      </a:pPr>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Mechanics, Engineering Optics</a:t>
                      </a:r>
                    </a:p>
                    <a:p>
                      <a:pPr marL="0" marR="0" lvl="0" indent="0" algn="l" defTabSz="914400" eaLnBrk="1" fontAlgn="auto" latinLnBrk="0" hangingPunct="1">
                        <a:lnSpc>
                          <a:spcPct val="100000"/>
                        </a:lnSpc>
                        <a:spcBef>
                          <a:spcPts val="0"/>
                        </a:spcBef>
                        <a:spcAft>
                          <a:spcPts val="0"/>
                        </a:spcAft>
                        <a:buClrTx/>
                        <a:buSzTx/>
                        <a:buFontTx/>
                        <a:buNone/>
                        <a:tabLst/>
                        <a:defRPr/>
                      </a:pPr>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Simulation and Optimization of Mechanism, Shape, Material, Optical System, Magnetic Field etc.</a:t>
                      </a:r>
                    </a:p>
                  </a:txBody>
                  <a:tcPr marL="36000" marR="36000" marT="0" marB="0">
                    <a:lnL w="3175" cap="flat" cmpd="sng" algn="ctr">
                      <a:no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77" name="表 76"/>
          <p:cNvGraphicFramePr>
            <a:graphicFrameLocks noGrp="1"/>
          </p:cNvGraphicFramePr>
          <p:nvPr>
            <p:extLst>
              <p:ext uri="{D42A27DB-BD31-4B8C-83A1-F6EECF244321}">
                <p14:modId xmlns:p14="http://schemas.microsoft.com/office/powerpoint/2010/main" val="3035534731"/>
              </p:ext>
            </p:extLst>
          </p:nvPr>
        </p:nvGraphicFramePr>
        <p:xfrm>
          <a:off x="737241" y="2392444"/>
          <a:ext cx="3021263" cy="1582656"/>
        </p:xfrm>
        <a:graphic>
          <a:graphicData uri="http://schemas.openxmlformats.org/drawingml/2006/table">
            <a:tbl>
              <a:tblPr firstRow="1" bandRow="1">
                <a:solidFill>
                  <a:schemeClr val="bg1"/>
                </a:solidFill>
                <a:effectLst>
                  <a:outerShdw blurRad="50800" dist="38100" dir="2700000" algn="tl" rotWithShape="0">
                    <a:prstClr val="black">
                      <a:alpha val="40000"/>
                    </a:prstClr>
                  </a:outerShdw>
                </a:effectLst>
                <a:tableStyleId>{5C22544A-7EE6-4342-B048-85BDC9FD1C3A}</a:tableStyleId>
              </a:tblPr>
              <a:tblGrid>
                <a:gridCol w="1045338">
                  <a:extLst>
                    <a:ext uri="{9D8B030D-6E8A-4147-A177-3AD203B41FA5}">
                      <a16:colId xmlns:a16="http://schemas.microsoft.com/office/drawing/2014/main" val="20000"/>
                    </a:ext>
                  </a:extLst>
                </a:gridCol>
                <a:gridCol w="417269">
                  <a:extLst>
                    <a:ext uri="{9D8B030D-6E8A-4147-A177-3AD203B41FA5}">
                      <a16:colId xmlns:a16="http://schemas.microsoft.com/office/drawing/2014/main" val="20001"/>
                    </a:ext>
                  </a:extLst>
                </a:gridCol>
                <a:gridCol w="1558656">
                  <a:extLst>
                    <a:ext uri="{9D8B030D-6E8A-4147-A177-3AD203B41FA5}">
                      <a16:colId xmlns:a16="http://schemas.microsoft.com/office/drawing/2014/main" val="20002"/>
                    </a:ext>
                  </a:extLst>
                </a:gridCol>
              </a:tblGrid>
              <a:tr h="643100">
                <a:tc rowSpan="2">
                  <a:txBody>
                    <a:bodyPr/>
                    <a:lstStyle/>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marR="5080" algn="ctr">
                        <a:lnSpc>
                          <a:spcPct val="100000"/>
                        </a:lnSpc>
                        <a:spcBef>
                          <a:spcPts val="100"/>
                        </a:spcBef>
                      </a:pPr>
                      <a:r>
                        <a:rPr lang="ja-JP" altLang="en-US" sz="1050" b="0" spc="40" dirty="0">
                          <a:solidFill>
                            <a:schemeClr val="tx1"/>
                          </a:solidFill>
                          <a:latin typeface="BIZ UDPゴシック" panose="020B0400000000000000" pitchFamily="50" charset="-128"/>
                          <a:ea typeface="BIZ UDPゴシック" panose="020B0400000000000000" pitchFamily="50" charset="-128"/>
                          <a:cs typeface="Yu Gothic UI Light"/>
                        </a:rPr>
                        <a:t>松中 大介</a:t>
                      </a:r>
                    </a:p>
                    <a:p>
                      <a:pPr marR="5080" algn="ctr">
                        <a:lnSpc>
                          <a:spcPct val="100000"/>
                        </a:lnSpc>
                        <a:spcBef>
                          <a:spcPts val="100"/>
                        </a:spcBef>
                      </a:pPr>
                      <a:r>
                        <a:rPr lang="en-US" altLang="ja-JP" sz="600" b="0" spc="40" dirty="0">
                          <a:solidFill>
                            <a:schemeClr val="tx1"/>
                          </a:solidFill>
                          <a:latin typeface="BIZ UDPゴシック" panose="020B0400000000000000" pitchFamily="50" charset="-128"/>
                          <a:ea typeface="BIZ UDPゴシック" panose="020B0400000000000000" pitchFamily="50" charset="-128"/>
                          <a:cs typeface="Yu Gothic UI Light"/>
                        </a:rPr>
                        <a:t>MATSUNAKA Daisuke</a:t>
                      </a:r>
                    </a:p>
                  </a:txBody>
                  <a:tcPr marL="36000" marR="36000" marT="0" marB="0">
                    <a:lnL w="3175" cap="flat" cmpd="sng" algn="ctr">
                      <a:solidFill>
                        <a:schemeClr val="bg1">
                          <a:lumMod val="9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dist"/>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職名</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研究分野</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研究テーマ</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txBody>
                  <a:tcPr marL="36000" marR="3600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altLang="ja-JP" sz="550" b="0" dirty="0">
                        <a:solidFill>
                          <a:srgbClr val="3F3B3A"/>
                        </a:solidFill>
                        <a:latin typeface="BIZ UDPゴシック" panose="020B0400000000000000" pitchFamily="50" charset="-128"/>
                        <a:ea typeface="BIZ UDPゴシック" panose="020B0400000000000000" pitchFamily="50" charset="-128"/>
                        <a:cs typeface="Yu Gothic UI Light"/>
                      </a:endParaRPr>
                    </a:p>
                    <a:p>
                      <a:pPr algn="l"/>
                      <a:r>
                        <a:rPr lang="zh-CN" altLang="en-US" sz="550" b="0" dirty="0">
                          <a:solidFill>
                            <a:srgbClr val="3F3B3A"/>
                          </a:solidFill>
                          <a:latin typeface="BIZ UDPゴシック" panose="020B0400000000000000" pitchFamily="50" charset="-128"/>
                          <a:ea typeface="BIZ UDPゴシック" panose="020B0400000000000000" pitchFamily="50" charset="-128"/>
                          <a:cs typeface="Yu Gothic UI Light"/>
                        </a:rPr>
                        <a:t>学術研究院教授（工学系）／博士（工学）</a:t>
                      </a:r>
                      <a:endParaRPr lang="en-US" altLang="zh-CN" sz="550" b="0" dirty="0">
                        <a:solidFill>
                          <a:srgbClr val="3F3B3A"/>
                        </a:solidFill>
                        <a:latin typeface="BIZ UDPゴシック" panose="020B0400000000000000" pitchFamily="50" charset="-128"/>
                        <a:ea typeface="BIZ UDPゴシック" panose="020B0400000000000000" pitchFamily="50" charset="-128"/>
                        <a:cs typeface="Yu Gothic UI Light"/>
                      </a:endParaRPr>
                    </a:p>
                    <a:p>
                      <a:pPr algn="l"/>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計算材料科学、固体力学、物性理論</a:t>
                      </a:r>
                    </a:p>
                    <a:p>
                      <a:pPr algn="l"/>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材料特性のマルチスケールモデリング、第一原理 計算に基づくマテリアルデザイン手法の開発、マ グネシウム合金の変形機構の解明など</a:t>
                      </a:r>
                    </a:p>
                    <a:p>
                      <a:pPr algn="l"/>
                      <a:endPar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endParaRPr>
                    </a:p>
                  </a:txBody>
                  <a:tcPr marL="36000" marR="36000" marT="0" marB="0">
                    <a:lnL w="3175" cap="flat" cmpd="sng" algn="ctr">
                      <a:no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939556">
                <a:tc vMerge="1">
                  <a:txBody>
                    <a:bodyPr/>
                    <a:lstStyle/>
                    <a:p>
                      <a:pPr algn="dist"/>
                      <a:endParaRPr kumimoji="1" lang="ja-JP" altLang="en-US" sz="500" dirty="0">
                        <a:solidFill>
                          <a:schemeClr val="tx1"/>
                        </a:solidFill>
                        <a:latin typeface="BIZ UDPゴシック" panose="020B0400000000000000" pitchFamily="50" charset="-128"/>
                        <a:ea typeface="BIZ UDPゴシック" panose="020B0400000000000000" pitchFamily="50" charset="-128"/>
                      </a:endParaRPr>
                    </a:p>
                  </a:txBody>
                  <a:tcPr marL="36000" marR="3600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Position</a:t>
                      </a:r>
                    </a:p>
                    <a:p>
                      <a:pPr algn="dist"/>
                      <a:endPar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Research </a:t>
                      </a: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Field</a:t>
                      </a:r>
                    </a:p>
                    <a:p>
                      <a:pPr algn="dist"/>
                      <a:endPar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Research  Theme</a:t>
                      </a:r>
                    </a:p>
                    <a:p>
                      <a:pPr algn="dist"/>
                      <a:endParaRPr kumimoji="1" lang="ja-JP" altLang="en-US" sz="500" b="0" spc="-100" baseline="0" dirty="0">
                        <a:ln>
                          <a:noFill/>
                        </a:ln>
                        <a:solidFill>
                          <a:schemeClr val="tx1"/>
                        </a:solidFill>
                        <a:latin typeface="BIZ UDPゴシック" panose="020B0400000000000000" pitchFamily="50" charset="-128"/>
                        <a:ea typeface="BIZ UDPゴシック" panose="020B0400000000000000" pitchFamily="50" charset="-128"/>
                      </a:endParaRPr>
                    </a:p>
                  </a:txBody>
                  <a:tcPr marL="36000" marR="3600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Academic Assembly Professor, Doctor of Engineering,</a:t>
                      </a:r>
                    </a:p>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Computational Materials Science</a:t>
                      </a:r>
                      <a:r>
                        <a:rPr kumimoji="1" lang="ja-JP" altLang="en-US" sz="500" b="0" dirty="0" err="1">
                          <a:ln>
                            <a:noFill/>
                          </a:ln>
                          <a:solidFill>
                            <a:schemeClr val="tx1"/>
                          </a:solidFill>
                          <a:latin typeface="BIZ UDPゴシック" panose="020B0400000000000000" pitchFamily="50" charset="-128"/>
                          <a:ea typeface="BIZ UDPゴシック" panose="020B0400000000000000" pitchFamily="50" charset="-128"/>
                        </a:rPr>
                        <a:t>，</a:t>
                      </a:r>
                      <a:r>
                        <a:rPr kumimoji="1" lang="ja-JP" altLang="en-US" sz="500" b="0" dirty="0">
                          <a:ln>
                            <a:noFill/>
                          </a:ln>
                          <a:solidFill>
                            <a:schemeClr val="tx1"/>
                          </a:solidFill>
                          <a:latin typeface="BIZ UDPゴシック" panose="020B0400000000000000" pitchFamily="50" charset="-128"/>
                          <a:ea typeface="BIZ UDPゴシック" panose="020B0400000000000000" pitchFamily="50" charset="-128"/>
                        </a:rPr>
                        <a:t> </a:t>
                      </a:r>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Solid  Mechanics</a:t>
                      </a:r>
                      <a:r>
                        <a:rPr kumimoji="1" lang="ja-JP" altLang="en-US" sz="500" b="0" dirty="0" err="1">
                          <a:ln>
                            <a:noFill/>
                          </a:ln>
                          <a:solidFill>
                            <a:schemeClr val="tx1"/>
                          </a:solidFill>
                          <a:latin typeface="BIZ UDPゴシック" panose="020B0400000000000000" pitchFamily="50" charset="-128"/>
                          <a:ea typeface="BIZ UDPゴシック" panose="020B0400000000000000" pitchFamily="50" charset="-128"/>
                        </a:rPr>
                        <a:t>，</a:t>
                      </a:r>
                      <a:r>
                        <a:rPr kumimoji="1" lang="ja-JP" altLang="en-US" sz="500" b="0" dirty="0">
                          <a:ln>
                            <a:noFill/>
                          </a:ln>
                          <a:solidFill>
                            <a:schemeClr val="tx1"/>
                          </a:solidFill>
                          <a:latin typeface="BIZ UDPゴシック" panose="020B0400000000000000" pitchFamily="50" charset="-128"/>
                          <a:ea typeface="BIZ UDPゴシック" panose="020B0400000000000000" pitchFamily="50" charset="-128"/>
                        </a:rPr>
                        <a:t> </a:t>
                      </a:r>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Theoretical Condensed Matter</a:t>
                      </a:r>
                    </a:p>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Multiscale Modeling of Material Properties</a:t>
                      </a:r>
                      <a:r>
                        <a:rPr kumimoji="1" lang="ja-JP" altLang="en-US" sz="500" b="0" dirty="0" err="1">
                          <a:ln>
                            <a:noFill/>
                          </a:ln>
                          <a:solidFill>
                            <a:schemeClr val="tx1"/>
                          </a:solidFill>
                          <a:latin typeface="BIZ UDPゴシック" panose="020B0400000000000000" pitchFamily="50" charset="-128"/>
                          <a:ea typeface="BIZ UDPゴシック" panose="020B0400000000000000" pitchFamily="50" charset="-128"/>
                        </a:rPr>
                        <a:t>，</a:t>
                      </a:r>
                      <a:r>
                        <a:rPr kumimoji="1" lang="ja-JP" altLang="en-US" sz="500" b="0" dirty="0">
                          <a:ln>
                            <a:noFill/>
                          </a:ln>
                          <a:solidFill>
                            <a:schemeClr val="tx1"/>
                          </a:solidFill>
                          <a:latin typeface="BIZ UDPゴシック" panose="020B0400000000000000" pitchFamily="50" charset="-128"/>
                          <a:ea typeface="BIZ UDPゴシック" panose="020B0400000000000000" pitchFamily="50" charset="-128"/>
                        </a:rPr>
                        <a:t> </a:t>
                      </a:r>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Ab initio Material Design</a:t>
                      </a:r>
                      <a:r>
                        <a:rPr kumimoji="1" lang="ja-JP" altLang="en-US" sz="500" b="0" dirty="0" err="1">
                          <a:ln>
                            <a:noFill/>
                          </a:ln>
                          <a:solidFill>
                            <a:schemeClr val="tx1"/>
                          </a:solidFill>
                          <a:latin typeface="BIZ UDPゴシック" panose="020B0400000000000000" pitchFamily="50" charset="-128"/>
                          <a:ea typeface="BIZ UDPゴシック" panose="020B0400000000000000" pitchFamily="50" charset="-128"/>
                        </a:rPr>
                        <a:t>，</a:t>
                      </a:r>
                      <a:r>
                        <a:rPr kumimoji="1" lang="ja-JP" altLang="en-US" sz="500" b="0" dirty="0">
                          <a:ln>
                            <a:noFill/>
                          </a:ln>
                          <a:solidFill>
                            <a:schemeClr val="tx1"/>
                          </a:solidFill>
                          <a:latin typeface="BIZ UDPゴシック" panose="020B0400000000000000" pitchFamily="50" charset="-128"/>
                          <a:ea typeface="BIZ UDPゴシック" panose="020B0400000000000000" pitchFamily="50" charset="-128"/>
                        </a:rPr>
                        <a:t> </a:t>
                      </a:r>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Deformation Mechanism of Magnesium Alloys, etc.</a:t>
                      </a:r>
                    </a:p>
                    <a:p>
                      <a:pPr algn="l"/>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l"/>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txBody>
                  <a:tcPr marL="36000" marR="36000" marT="0" marB="0">
                    <a:lnL w="3175" cap="flat" cmpd="sng" algn="ctr">
                      <a:no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74" name="表 73"/>
          <p:cNvGraphicFramePr>
            <a:graphicFrameLocks noGrp="1"/>
          </p:cNvGraphicFramePr>
          <p:nvPr>
            <p:extLst>
              <p:ext uri="{D42A27DB-BD31-4B8C-83A1-F6EECF244321}">
                <p14:modId xmlns:p14="http://schemas.microsoft.com/office/powerpoint/2010/main" val="3572992781"/>
              </p:ext>
            </p:extLst>
          </p:nvPr>
        </p:nvGraphicFramePr>
        <p:xfrm>
          <a:off x="732750" y="592797"/>
          <a:ext cx="3021263" cy="1744980"/>
        </p:xfrm>
        <a:graphic>
          <a:graphicData uri="http://schemas.openxmlformats.org/drawingml/2006/table">
            <a:tbl>
              <a:tblPr firstRow="1" bandRow="1">
                <a:solidFill>
                  <a:schemeClr val="bg1"/>
                </a:solidFill>
                <a:effectLst>
                  <a:outerShdw blurRad="50800" dist="38100" dir="2700000" algn="tl" rotWithShape="0">
                    <a:prstClr val="black">
                      <a:alpha val="40000"/>
                    </a:prstClr>
                  </a:outerShdw>
                </a:effectLst>
                <a:tableStyleId>{5C22544A-7EE6-4342-B048-85BDC9FD1C3A}</a:tableStyleId>
              </a:tblPr>
              <a:tblGrid>
                <a:gridCol w="1045338">
                  <a:extLst>
                    <a:ext uri="{9D8B030D-6E8A-4147-A177-3AD203B41FA5}">
                      <a16:colId xmlns:a16="http://schemas.microsoft.com/office/drawing/2014/main" val="20000"/>
                    </a:ext>
                  </a:extLst>
                </a:gridCol>
                <a:gridCol w="417269">
                  <a:extLst>
                    <a:ext uri="{9D8B030D-6E8A-4147-A177-3AD203B41FA5}">
                      <a16:colId xmlns:a16="http://schemas.microsoft.com/office/drawing/2014/main" val="20001"/>
                    </a:ext>
                  </a:extLst>
                </a:gridCol>
                <a:gridCol w="1558656">
                  <a:extLst>
                    <a:ext uri="{9D8B030D-6E8A-4147-A177-3AD203B41FA5}">
                      <a16:colId xmlns:a16="http://schemas.microsoft.com/office/drawing/2014/main" val="20002"/>
                    </a:ext>
                  </a:extLst>
                </a:gridCol>
              </a:tblGrid>
              <a:tr h="727738">
                <a:tc rowSpan="2">
                  <a:txBody>
                    <a:bodyPr/>
                    <a:lstStyle/>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ja-JP" altLang="en-US" sz="500" b="0" dirty="0">
                        <a:ln>
                          <a:noFill/>
                        </a:ln>
                        <a:solidFill>
                          <a:schemeClr val="tx1"/>
                        </a:solidFill>
                        <a:latin typeface="BIZ UDPゴシック" panose="020B0400000000000000" pitchFamily="50" charset="-128"/>
                        <a:ea typeface="BIZ UDPゴシック" panose="020B0400000000000000" pitchFamily="50" charset="-128"/>
                      </a:endParaRPr>
                    </a:p>
                    <a:p>
                      <a:pPr marR="5080" algn="ctr">
                        <a:lnSpc>
                          <a:spcPct val="100000"/>
                        </a:lnSpc>
                        <a:spcBef>
                          <a:spcPts val="100"/>
                        </a:spcBef>
                      </a:pPr>
                      <a:r>
                        <a:rPr lang="ja-JP" altLang="en-US" sz="1050" b="0" spc="40" dirty="0">
                          <a:solidFill>
                            <a:schemeClr val="tx1"/>
                          </a:solidFill>
                          <a:latin typeface="BIZ UDPゴシック" panose="020B0400000000000000" pitchFamily="50" charset="-128"/>
                          <a:ea typeface="BIZ UDPゴシック" panose="020B0400000000000000" pitchFamily="50" charset="-128"/>
                          <a:cs typeface="Yu Gothic UI Light"/>
                        </a:rPr>
                        <a:t>髙山 潤也</a:t>
                      </a:r>
                    </a:p>
                    <a:p>
                      <a:pPr marR="5080" algn="ctr">
                        <a:lnSpc>
                          <a:spcPct val="100000"/>
                        </a:lnSpc>
                        <a:spcBef>
                          <a:spcPts val="100"/>
                        </a:spcBef>
                      </a:pPr>
                      <a:r>
                        <a:rPr lang="en-US" altLang="ja-JP" sz="600" b="0" spc="40" dirty="0">
                          <a:solidFill>
                            <a:schemeClr val="tx1"/>
                          </a:solidFill>
                          <a:latin typeface="BIZ UDPゴシック" panose="020B0400000000000000" pitchFamily="50" charset="-128"/>
                          <a:ea typeface="BIZ UDPゴシック" panose="020B0400000000000000" pitchFamily="50" charset="-128"/>
                          <a:cs typeface="Yu Gothic UI Light"/>
                        </a:rPr>
                        <a:t>TAKAYAMA Jun-</a:t>
                      </a:r>
                      <a:r>
                        <a:rPr lang="en-US" altLang="ja-JP" sz="600" b="0" spc="40" dirty="0" err="1">
                          <a:solidFill>
                            <a:schemeClr val="tx1"/>
                          </a:solidFill>
                          <a:latin typeface="BIZ UDPゴシック" panose="020B0400000000000000" pitchFamily="50" charset="-128"/>
                          <a:ea typeface="BIZ UDPゴシック" panose="020B0400000000000000" pitchFamily="50" charset="-128"/>
                          <a:cs typeface="Yu Gothic UI Light"/>
                        </a:rPr>
                        <a:t>ya</a:t>
                      </a:r>
                      <a:endParaRPr lang="en-US" altLang="ja-JP" sz="600" b="0" spc="40" dirty="0">
                        <a:solidFill>
                          <a:schemeClr val="tx1"/>
                        </a:solidFill>
                        <a:latin typeface="BIZ UDPゴシック" panose="020B0400000000000000" pitchFamily="50" charset="-128"/>
                        <a:ea typeface="BIZ UDPゴシック" panose="020B0400000000000000" pitchFamily="50" charset="-128"/>
                        <a:cs typeface="Yu Gothic UI Light"/>
                      </a:endParaRPr>
                    </a:p>
                  </a:txBody>
                  <a:tcPr marL="36000" marR="36000" marT="0" marB="0">
                    <a:lnL w="3175" cap="flat" cmpd="sng" algn="ctr">
                      <a:solidFill>
                        <a:schemeClr val="bg1">
                          <a:lumMod val="9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dist"/>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職名</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研究分野</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研究テーマ</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txBody>
                  <a:tcPr marL="36000" marR="3600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altLang="ja-JP" sz="550" b="0" dirty="0">
                        <a:solidFill>
                          <a:srgbClr val="3F3B3A"/>
                        </a:solidFill>
                        <a:latin typeface="BIZ UDPゴシック" panose="020B0400000000000000" pitchFamily="50" charset="-128"/>
                        <a:ea typeface="BIZ UDPゴシック" panose="020B0400000000000000" pitchFamily="50" charset="-128"/>
                        <a:cs typeface="Yu Gothic UI Light"/>
                      </a:endParaRPr>
                    </a:p>
                    <a:p>
                      <a:pPr algn="l"/>
                      <a:r>
                        <a:rPr lang="zh-CN" altLang="en-US" sz="550" b="0" dirty="0">
                          <a:solidFill>
                            <a:srgbClr val="3F3B3A"/>
                          </a:solidFill>
                          <a:latin typeface="BIZ UDPゴシック" panose="020B0400000000000000" pitchFamily="50" charset="-128"/>
                          <a:ea typeface="BIZ UDPゴシック" panose="020B0400000000000000" pitchFamily="50" charset="-128"/>
                          <a:cs typeface="Yu Gothic UI Light"/>
                        </a:rPr>
                        <a:t>学術研究院准教授（工学系）／博士（工学）</a:t>
                      </a:r>
                      <a:endParaRPr lang="en-US" altLang="zh-CN" sz="550" b="0" dirty="0">
                        <a:solidFill>
                          <a:srgbClr val="3F3B3A"/>
                        </a:solidFill>
                        <a:latin typeface="BIZ UDPゴシック" panose="020B0400000000000000" pitchFamily="50" charset="-128"/>
                        <a:ea typeface="BIZ UDPゴシック" panose="020B0400000000000000" pitchFamily="50" charset="-128"/>
                        <a:cs typeface="Yu Gothic UI Light"/>
                      </a:endParaRPr>
                    </a:p>
                    <a:p>
                      <a:pPr marL="0" marR="0" lvl="0" indent="0" algn="l" defTabSz="914400" eaLnBrk="1" fontAlgn="auto" latinLnBrk="0" hangingPunct="1">
                        <a:lnSpc>
                          <a:spcPct val="100000"/>
                        </a:lnSpc>
                        <a:spcBef>
                          <a:spcPts val="0"/>
                        </a:spcBef>
                        <a:spcAft>
                          <a:spcPts val="0"/>
                        </a:spcAft>
                        <a:buClrTx/>
                        <a:buSzTx/>
                        <a:buFontTx/>
                        <a:buNone/>
                        <a:tabLst/>
                        <a:defRPr/>
                      </a:pPr>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／宇宙システム副部門長</a:t>
                      </a:r>
                    </a:p>
                    <a:p>
                      <a:pPr algn="l"/>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計測工学、知的計測システム、非線形信号処理技術、高精度計測技術</a:t>
                      </a:r>
                    </a:p>
                    <a:p>
                      <a:pPr algn="l"/>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マイクロ波レーダによる構造物の非破壊探査、無線センサネットワークにおけるノード位置計測と その応用 など</a:t>
                      </a:r>
                    </a:p>
                    <a:p>
                      <a:pPr algn="l"/>
                      <a:endPar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endParaRPr>
                    </a:p>
                  </a:txBody>
                  <a:tcPr marL="36000" marR="36000" marT="0" marB="0">
                    <a:lnL w="3175" cap="flat" cmpd="sng" algn="ctr">
                      <a:no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955616">
                <a:tc vMerge="1">
                  <a:txBody>
                    <a:bodyPr/>
                    <a:lstStyle/>
                    <a:p>
                      <a:pPr algn="dist"/>
                      <a:endParaRPr kumimoji="1" lang="ja-JP" altLang="en-US" sz="500" dirty="0">
                        <a:solidFill>
                          <a:schemeClr val="tx1"/>
                        </a:solidFill>
                        <a:latin typeface="BIZ UDPゴシック" panose="020B0400000000000000" pitchFamily="50" charset="-128"/>
                        <a:ea typeface="BIZ UDPゴシック" panose="020B0400000000000000" pitchFamily="50" charset="-128"/>
                      </a:endParaRPr>
                    </a:p>
                  </a:txBody>
                  <a:tcPr marL="36000" marR="3600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Position</a:t>
                      </a:r>
                    </a:p>
                    <a:p>
                      <a:pPr algn="dist"/>
                      <a:endPar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Research </a:t>
                      </a: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Field</a:t>
                      </a:r>
                    </a:p>
                    <a:p>
                      <a:pPr algn="dist"/>
                      <a:endPar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Research  Theme</a:t>
                      </a:r>
                    </a:p>
                    <a:p>
                      <a:pPr algn="dist"/>
                      <a:endParaRPr kumimoji="1" lang="ja-JP" altLang="en-US" sz="500" b="0" spc="-100" baseline="0" dirty="0">
                        <a:ln>
                          <a:noFill/>
                        </a:ln>
                        <a:solidFill>
                          <a:schemeClr val="tx1"/>
                        </a:solidFill>
                        <a:latin typeface="BIZ UDPゴシック" panose="020B0400000000000000" pitchFamily="50" charset="-128"/>
                        <a:ea typeface="BIZ UDPゴシック" panose="020B0400000000000000" pitchFamily="50" charset="-128"/>
                      </a:endParaRPr>
                    </a:p>
                  </a:txBody>
                  <a:tcPr marL="36000" marR="3600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Academic Assembly Associate Professor, Doctor </a:t>
                      </a:r>
                      <a:r>
                        <a:rPr lang="en-US" altLang="ja-JP" sz="500" b="0" spc="-15" dirty="0">
                          <a:solidFill>
                            <a:srgbClr val="3F3B3A"/>
                          </a:solidFill>
                          <a:latin typeface="BIZ UDPゴシック" panose="020B0400000000000000" pitchFamily="50" charset="-128"/>
                          <a:ea typeface="BIZ UDPゴシック" panose="020B0400000000000000" pitchFamily="50" charset="-128"/>
                          <a:cs typeface="Yu Gothic UI Light"/>
                        </a:rPr>
                        <a:t>of</a:t>
                      </a:r>
                      <a:r>
                        <a:rPr lang="en-US" altLang="ja-JP" sz="500" b="0" spc="-105" dirty="0">
                          <a:solidFill>
                            <a:srgbClr val="3F3B3A"/>
                          </a:solidFill>
                          <a:latin typeface="BIZ UDPゴシック" panose="020B0400000000000000" pitchFamily="50" charset="-128"/>
                          <a:ea typeface="BIZ UDPゴシック" panose="020B0400000000000000" pitchFamily="50" charset="-128"/>
                          <a:cs typeface="Yu Gothic UI Light"/>
                        </a:rPr>
                        <a:t> </a:t>
                      </a:r>
                      <a:r>
                        <a:rPr lang="en-US" altLang="ja-JP" sz="500" b="0" spc="-25" dirty="0">
                          <a:solidFill>
                            <a:srgbClr val="3F3B3A"/>
                          </a:solidFill>
                          <a:latin typeface="BIZ UDPゴシック" panose="020B0400000000000000" pitchFamily="50" charset="-128"/>
                          <a:ea typeface="BIZ UDPゴシック" panose="020B0400000000000000" pitchFamily="50" charset="-128"/>
                          <a:cs typeface="Yu Gothic UI Light"/>
                        </a:rPr>
                        <a:t>Engineering, Deputy Chief of the Space Systems Group</a:t>
                      </a:r>
                      <a:endParaRPr lang="en-US" altLang="ja-JP" sz="500" dirty="0">
                        <a:latin typeface="BIZ UDPゴシック" panose="020B0400000000000000" pitchFamily="50" charset="-128"/>
                        <a:ea typeface="BIZ UDPゴシック" panose="020B0400000000000000" pitchFamily="50" charset="-128"/>
                        <a:cs typeface="Yu Gothic UI Light"/>
                      </a:endParaRPr>
                    </a:p>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Instrumentation engineering, Intelligent Sensing  Systems, Nonlinear Signal Processing  Techniques, Advanced Precision Measurement  Techniques</a:t>
                      </a:r>
                    </a:p>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Nondestructive Inspection of Structures by using Microwave Radar, Localization of Sensor Nodes and its Application on Wireless Sensor Networks, etc.</a:t>
                      </a:r>
                    </a:p>
                    <a:p>
                      <a:pPr algn="l"/>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l"/>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txBody>
                  <a:tcPr marL="36000" marR="36000" marT="0" marB="0">
                    <a:lnL w="3175" cap="flat" cmpd="sng" algn="ctr">
                      <a:no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76" name="表 75"/>
          <p:cNvGraphicFramePr>
            <a:graphicFrameLocks noGrp="1"/>
          </p:cNvGraphicFramePr>
          <p:nvPr>
            <p:extLst>
              <p:ext uri="{D42A27DB-BD31-4B8C-83A1-F6EECF244321}">
                <p14:modId xmlns:p14="http://schemas.microsoft.com/office/powerpoint/2010/main" val="2824928066"/>
              </p:ext>
            </p:extLst>
          </p:nvPr>
        </p:nvGraphicFramePr>
        <p:xfrm>
          <a:off x="740260" y="4051024"/>
          <a:ext cx="3010407" cy="1676676"/>
        </p:xfrm>
        <a:graphic>
          <a:graphicData uri="http://schemas.openxmlformats.org/drawingml/2006/table">
            <a:tbl>
              <a:tblPr firstRow="1" bandRow="1">
                <a:solidFill>
                  <a:schemeClr val="bg1"/>
                </a:solidFill>
                <a:effectLst>
                  <a:outerShdw blurRad="50800" dist="38100" dir="2700000" algn="tl" rotWithShape="0">
                    <a:prstClr val="black">
                      <a:alpha val="40000"/>
                    </a:prstClr>
                  </a:outerShdw>
                </a:effectLst>
                <a:tableStyleId>{5C22544A-7EE6-4342-B048-85BDC9FD1C3A}</a:tableStyleId>
              </a:tblPr>
              <a:tblGrid>
                <a:gridCol w="1041582">
                  <a:extLst>
                    <a:ext uri="{9D8B030D-6E8A-4147-A177-3AD203B41FA5}">
                      <a16:colId xmlns:a16="http://schemas.microsoft.com/office/drawing/2014/main" val="20000"/>
                    </a:ext>
                  </a:extLst>
                </a:gridCol>
                <a:gridCol w="415770">
                  <a:extLst>
                    <a:ext uri="{9D8B030D-6E8A-4147-A177-3AD203B41FA5}">
                      <a16:colId xmlns:a16="http://schemas.microsoft.com/office/drawing/2014/main" val="20001"/>
                    </a:ext>
                  </a:extLst>
                </a:gridCol>
                <a:gridCol w="1553055">
                  <a:extLst>
                    <a:ext uri="{9D8B030D-6E8A-4147-A177-3AD203B41FA5}">
                      <a16:colId xmlns:a16="http://schemas.microsoft.com/office/drawing/2014/main" val="20002"/>
                    </a:ext>
                  </a:extLst>
                </a:gridCol>
              </a:tblGrid>
              <a:tr h="681304">
                <a:tc rowSpan="2">
                  <a:txBody>
                    <a:bodyPr/>
                    <a:lstStyle/>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ja-JP" altLang="en-US" sz="500" b="0" dirty="0">
                        <a:ln>
                          <a:noFill/>
                        </a:ln>
                        <a:solidFill>
                          <a:schemeClr val="tx1"/>
                        </a:solidFill>
                        <a:latin typeface="BIZ UDPゴシック" panose="020B0400000000000000" pitchFamily="50" charset="-128"/>
                        <a:ea typeface="BIZ UDPゴシック" panose="020B0400000000000000" pitchFamily="50" charset="-128"/>
                      </a:endParaRPr>
                    </a:p>
                    <a:p>
                      <a:pPr marR="5080" algn="ctr">
                        <a:lnSpc>
                          <a:spcPct val="100000"/>
                        </a:lnSpc>
                        <a:spcBef>
                          <a:spcPts val="100"/>
                        </a:spcBef>
                      </a:pPr>
                      <a:r>
                        <a:rPr lang="ja-JP" altLang="en-US" sz="1050" b="0" spc="40" dirty="0">
                          <a:solidFill>
                            <a:schemeClr val="tx1"/>
                          </a:solidFill>
                          <a:latin typeface="BIZ UDPゴシック" panose="020B0400000000000000" pitchFamily="50" charset="-128"/>
                          <a:ea typeface="BIZ UDPゴシック" panose="020B0400000000000000" pitchFamily="50" charset="-128"/>
                          <a:cs typeface="Yu Gothic UI Light"/>
                        </a:rPr>
                        <a:t>西村 正臣</a:t>
                      </a:r>
                    </a:p>
                    <a:p>
                      <a:pPr marR="5080" algn="ctr">
                        <a:lnSpc>
                          <a:spcPct val="100000"/>
                        </a:lnSpc>
                        <a:spcBef>
                          <a:spcPts val="100"/>
                        </a:spcBef>
                      </a:pPr>
                      <a:r>
                        <a:rPr lang="en-US" altLang="ja-JP" sz="600" b="0" spc="40" dirty="0">
                          <a:solidFill>
                            <a:schemeClr val="tx1"/>
                          </a:solidFill>
                          <a:latin typeface="BIZ UDPゴシック" panose="020B0400000000000000" pitchFamily="50" charset="-128"/>
                          <a:ea typeface="BIZ UDPゴシック" panose="020B0400000000000000" pitchFamily="50" charset="-128"/>
                          <a:cs typeface="Yu Gothic UI Light"/>
                        </a:rPr>
                        <a:t>NISHIMURA </a:t>
                      </a:r>
                      <a:r>
                        <a:rPr lang="en-US" altLang="ja-JP" sz="600" b="0" spc="40" dirty="0" err="1">
                          <a:solidFill>
                            <a:schemeClr val="tx1"/>
                          </a:solidFill>
                          <a:latin typeface="BIZ UDPゴシック" panose="020B0400000000000000" pitchFamily="50" charset="-128"/>
                          <a:ea typeface="BIZ UDPゴシック" panose="020B0400000000000000" pitchFamily="50" charset="-128"/>
                          <a:cs typeface="Yu Gothic UI Light"/>
                        </a:rPr>
                        <a:t>Masaomi</a:t>
                      </a:r>
                      <a:endParaRPr lang="en-US" altLang="ja-JP" sz="600" b="0" spc="40" dirty="0">
                        <a:solidFill>
                          <a:schemeClr val="tx1"/>
                        </a:solidFill>
                        <a:latin typeface="BIZ UDPゴシック" panose="020B0400000000000000" pitchFamily="50" charset="-128"/>
                        <a:ea typeface="BIZ UDPゴシック" panose="020B0400000000000000" pitchFamily="50" charset="-128"/>
                        <a:cs typeface="Yu Gothic UI Light"/>
                      </a:endParaRPr>
                    </a:p>
                  </a:txBody>
                  <a:tcPr marL="36000" marR="36000" marT="0" marB="0">
                    <a:lnL w="3175" cap="flat" cmpd="sng" algn="ctr">
                      <a:solidFill>
                        <a:schemeClr val="bg1">
                          <a:lumMod val="9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dist"/>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職名</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研究分野</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研究テーマ</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txBody>
                  <a:tcPr marL="36000" marR="3600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altLang="ja-JP" sz="550" b="0" dirty="0">
                        <a:solidFill>
                          <a:srgbClr val="3F3B3A"/>
                        </a:solidFill>
                        <a:latin typeface="BIZ UDPゴシック" panose="020B0400000000000000" pitchFamily="50" charset="-128"/>
                        <a:ea typeface="BIZ UDPゴシック" panose="020B0400000000000000" pitchFamily="50" charset="-128"/>
                        <a:cs typeface="Yu Gothic UI Light"/>
                      </a:endParaRPr>
                    </a:p>
                    <a:p>
                      <a:pPr algn="l"/>
                      <a:r>
                        <a:rPr lang="zh-CN" altLang="en-US" sz="550" b="0" dirty="0">
                          <a:solidFill>
                            <a:srgbClr val="3F3B3A"/>
                          </a:solidFill>
                          <a:latin typeface="BIZ UDPゴシック" panose="020B0400000000000000" pitchFamily="50" charset="-128"/>
                          <a:ea typeface="BIZ UDPゴシック" panose="020B0400000000000000" pitchFamily="50" charset="-128"/>
                          <a:cs typeface="Yu Gothic UI Light"/>
                        </a:rPr>
                        <a:t>学術研究院准教授（工学系）／博士（工学） </a:t>
                      </a:r>
                      <a:endParaRPr lang="en-US" altLang="zh-CN" sz="550" b="0" dirty="0">
                        <a:solidFill>
                          <a:srgbClr val="3F3B3A"/>
                        </a:solidFill>
                        <a:latin typeface="BIZ UDPゴシック" panose="020B0400000000000000" pitchFamily="50" charset="-128"/>
                        <a:ea typeface="BIZ UDPゴシック" panose="020B0400000000000000" pitchFamily="50" charset="-128"/>
                        <a:cs typeface="Yu Gothic UI Light"/>
                      </a:endParaRPr>
                    </a:p>
                    <a:p>
                      <a:pPr algn="l"/>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計算固体力学、材料力学</a:t>
                      </a:r>
                    </a:p>
                    <a:p>
                      <a:pPr algn="l"/>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原子シミュレーションによる変形挙動解析（ナノ複合材料、カーボンナノチューブ、アモルファス材料など）</a:t>
                      </a:r>
                    </a:p>
                    <a:p>
                      <a:pPr algn="l"/>
                      <a:endPar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endParaRPr>
                    </a:p>
                  </a:txBody>
                  <a:tcPr marL="36000" marR="36000" marT="0" marB="0">
                    <a:lnL w="3175" cap="flat" cmpd="sng" algn="ctr">
                      <a:no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995372">
                <a:tc vMerge="1">
                  <a:txBody>
                    <a:bodyPr/>
                    <a:lstStyle/>
                    <a:p>
                      <a:pPr algn="dist"/>
                      <a:endParaRPr kumimoji="1" lang="ja-JP" altLang="en-US" sz="500" dirty="0">
                        <a:solidFill>
                          <a:schemeClr val="tx1"/>
                        </a:solidFill>
                        <a:latin typeface="BIZ UDPゴシック" panose="020B0400000000000000" pitchFamily="50" charset="-128"/>
                        <a:ea typeface="BIZ UDPゴシック" panose="020B0400000000000000" pitchFamily="50" charset="-128"/>
                      </a:endParaRPr>
                    </a:p>
                  </a:txBody>
                  <a:tcPr marL="36000" marR="3600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Position</a:t>
                      </a:r>
                    </a:p>
                    <a:p>
                      <a:pPr algn="dist"/>
                      <a:endPar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Research </a:t>
                      </a: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Field</a:t>
                      </a: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Research  Theme</a:t>
                      </a:r>
                    </a:p>
                    <a:p>
                      <a:pPr algn="dist"/>
                      <a:endParaRPr kumimoji="1" lang="ja-JP" altLang="en-US" sz="500" b="0" spc="-100" baseline="0" dirty="0">
                        <a:ln>
                          <a:noFill/>
                        </a:ln>
                        <a:solidFill>
                          <a:schemeClr val="tx1"/>
                        </a:solidFill>
                        <a:latin typeface="BIZ UDPゴシック" panose="020B0400000000000000" pitchFamily="50" charset="-128"/>
                        <a:ea typeface="BIZ UDPゴシック" panose="020B0400000000000000" pitchFamily="50" charset="-128"/>
                      </a:endParaRPr>
                    </a:p>
                  </a:txBody>
                  <a:tcPr marL="36000" marR="3600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Academic Assembly Associate Professor,  Doctor of Engineering</a:t>
                      </a:r>
                    </a:p>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Computational Solid Mechanics, Strength of Materials</a:t>
                      </a:r>
                    </a:p>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Deformation behavior analysis using atomic simulation. (Nano-composite materials, carbon nanotubes, Amorphous materials, etc.)</a:t>
                      </a:r>
                    </a:p>
                    <a:p>
                      <a:pPr algn="l"/>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txBody>
                  <a:tcPr marL="36000" marR="36000" marT="0" marB="0">
                    <a:lnL w="3175" cap="flat" cmpd="sng" algn="ctr">
                      <a:no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75" name="表 74"/>
          <p:cNvGraphicFramePr>
            <a:graphicFrameLocks noGrp="1"/>
          </p:cNvGraphicFramePr>
          <p:nvPr>
            <p:extLst>
              <p:ext uri="{D42A27DB-BD31-4B8C-83A1-F6EECF244321}">
                <p14:modId xmlns:p14="http://schemas.microsoft.com/office/powerpoint/2010/main" val="3870040463"/>
              </p:ext>
            </p:extLst>
          </p:nvPr>
        </p:nvGraphicFramePr>
        <p:xfrm>
          <a:off x="3803650" y="4056939"/>
          <a:ext cx="3000141" cy="1670761"/>
        </p:xfrm>
        <a:graphic>
          <a:graphicData uri="http://schemas.openxmlformats.org/drawingml/2006/table">
            <a:tbl>
              <a:tblPr firstRow="1" bandRow="1">
                <a:solidFill>
                  <a:schemeClr val="bg1"/>
                </a:solidFill>
                <a:effectLst>
                  <a:outerShdw blurRad="50800" dist="38100" dir="2700000" algn="tl" rotWithShape="0">
                    <a:prstClr val="black">
                      <a:alpha val="40000"/>
                    </a:prstClr>
                  </a:outerShdw>
                </a:effectLst>
                <a:tableStyleId>{5C22544A-7EE6-4342-B048-85BDC9FD1C3A}</a:tableStyleId>
              </a:tblPr>
              <a:tblGrid>
                <a:gridCol w="1038030">
                  <a:extLst>
                    <a:ext uri="{9D8B030D-6E8A-4147-A177-3AD203B41FA5}">
                      <a16:colId xmlns:a16="http://schemas.microsoft.com/office/drawing/2014/main" val="20000"/>
                    </a:ext>
                  </a:extLst>
                </a:gridCol>
                <a:gridCol w="414352">
                  <a:extLst>
                    <a:ext uri="{9D8B030D-6E8A-4147-A177-3AD203B41FA5}">
                      <a16:colId xmlns:a16="http://schemas.microsoft.com/office/drawing/2014/main" val="20001"/>
                    </a:ext>
                  </a:extLst>
                </a:gridCol>
                <a:gridCol w="1547759">
                  <a:extLst>
                    <a:ext uri="{9D8B030D-6E8A-4147-A177-3AD203B41FA5}">
                      <a16:colId xmlns:a16="http://schemas.microsoft.com/office/drawing/2014/main" val="20002"/>
                    </a:ext>
                  </a:extLst>
                </a:gridCol>
              </a:tblGrid>
              <a:tr h="523506">
                <a:tc rowSpan="2">
                  <a:txBody>
                    <a:bodyPr/>
                    <a:lstStyle/>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ja-JP" altLang="en-US" sz="500" b="0" dirty="0">
                        <a:ln>
                          <a:noFill/>
                        </a:ln>
                        <a:solidFill>
                          <a:schemeClr val="tx1"/>
                        </a:solidFill>
                        <a:latin typeface="BIZ UDPゴシック" panose="020B0400000000000000" pitchFamily="50" charset="-128"/>
                        <a:ea typeface="BIZ UDPゴシック" panose="020B0400000000000000" pitchFamily="50" charset="-128"/>
                      </a:endParaRPr>
                    </a:p>
                    <a:p>
                      <a:pPr marR="5080" algn="ctr">
                        <a:lnSpc>
                          <a:spcPct val="100000"/>
                        </a:lnSpc>
                        <a:spcBef>
                          <a:spcPts val="100"/>
                        </a:spcBef>
                      </a:pPr>
                      <a:r>
                        <a:rPr lang="ja-JP" altLang="en-US" sz="1050" b="0" spc="40" dirty="0">
                          <a:solidFill>
                            <a:schemeClr val="tx1"/>
                          </a:solidFill>
                          <a:latin typeface="BIZ UDPゴシック" panose="020B0400000000000000" pitchFamily="50" charset="-128"/>
                          <a:ea typeface="BIZ UDPゴシック" panose="020B0400000000000000" pitchFamily="50" charset="-128"/>
                          <a:cs typeface="Yu Gothic UI Light"/>
                        </a:rPr>
                        <a:t>冨田 孝幸</a:t>
                      </a:r>
                      <a:r>
                        <a:rPr lang="en-US" altLang="ja-JP" sz="600" b="0" spc="40" dirty="0">
                          <a:solidFill>
                            <a:schemeClr val="tx1"/>
                          </a:solidFill>
                          <a:latin typeface="BIZ UDPゴシック" panose="020B0400000000000000" pitchFamily="50" charset="-128"/>
                          <a:ea typeface="BIZ UDPゴシック" panose="020B0400000000000000" pitchFamily="50" charset="-128"/>
                          <a:cs typeface="Yu Gothic UI Light"/>
                        </a:rPr>
                        <a:t>TOMIDA Takayuki</a:t>
                      </a:r>
                    </a:p>
                  </a:txBody>
                  <a:tcPr marL="36000" marR="36000" marT="0" marB="0">
                    <a:lnL w="3175" cap="flat" cmpd="sng" algn="ctr">
                      <a:solidFill>
                        <a:schemeClr val="bg1">
                          <a:lumMod val="9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dist"/>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職名</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研究分野</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txBody>
                  <a:tcPr marL="36000" marR="3600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endParaRPr lang="en-US" altLang="ja-JP" sz="550" b="0" dirty="0">
                        <a:solidFill>
                          <a:srgbClr val="3F3B3A"/>
                        </a:solidFill>
                        <a:latin typeface="BIZ UDPゴシック" panose="020B0400000000000000" pitchFamily="50" charset="-128"/>
                        <a:ea typeface="BIZ UDPゴシック" panose="020B0400000000000000" pitchFamily="50" charset="-128"/>
                        <a:cs typeface="Yu Gothic UI Light"/>
                      </a:endParaRPr>
                    </a:p>
                    <a:p>
                      <a:pPr algn="just"/>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学術研究院助教</a:t>
                      </a:r>
                      <a:r>
                        <a:rPr lang="en-US" altLang="ja-JP" sz="550" b="0" dirty="0">
                          <a:solidFill>
                            <a:srgbClr val="3F3B3A"/>
                          </a:solidFill>
                          <a:latin typeface="BIZ UDPゴシック" panose="020B0400000000000000" pitchFamily="50" charset="-128"/>
                          <a:ea typeface="BIZ UDPゴシック" panose="020B0400000000000000" pitchFamily="50" charset="-128"/>
                          <a:cs typeface="Yu Gothic UI Light"/>
                        </a:rPr>
                        <a:t>(</a:t>
                      </a:r>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工学系</a:t>
                      </a:r>
                      <a:r>
                        <a:rPr lang="en-US" altLang="ja-JP" sz="550" b="0" dirty="0">
                          <a:solidFill>
                            <a:srgbClr val="3F3B3A"/>
                          </a:solidFill>
                          <a:latin typeface="BIZ UDPゴシック" panose="020B0400000000000000" pitchFamily="50" charset="-128"/>
                          <a:ea typeface="BIZ UDPゴシック" panose="020B0400000000000000" pitchFamily="50" charset="-128"/>
                          <a:cs typeface="Yu Gothic UI Light"/>
                        </a:rPr>
                        <a:t>)/</a:t>
                      </a:r>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博士</a:t>
                      </a:r>
                      <a:r>
                        <a:rPr lang="en-US" altLang="ja-JP" sz="550" b="0" dirty="0">
                          <a:solidFill>
                            <a:srgbClr val="3F3B3A"/>
                          </a:solidFill>
                          <a:latin typeface="BIZ UDPゴシック" panose="020B0400000000000000" pitchFamily="50" charset="-128"/>
                          <a:ea typeface="BIZ UDPゴシック" panose="020B0400000000000000" pitchFamily="50" charset="-128"/>
                          <a:cs typeface="Yu Gothic UI Light"/>
                        </a:rPr>
                        <a:t>(</a:t>
                      </a:r>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工学</a:t>
                      </a:r>
                      <a:r>
                        <a:rPr lang="en-US" altLang="ja-JP" sz="550" b="0" dirty="0">
                          <a:solidFill>
                            <a:srgbClr val="3F3B3A"/>
                          </a:solidFill>
                          <a:latin typeface="BIZ UDPゴシック" panose="020B0400000000000000" pitchFamily="50" charset="-128"/>
                          <a:ea typeface="BIZ UDPゴシック" panose="020B0400000000000000" pitchFamily="50" charset="-128"/>
                          <a:cs typeface="Yu Gothic UI Light"/>
                        </a:rPr>
                        <a:t>)</a:t>
                      </a:r>
                    </a:p>
                    <a:p>
                      <a:pPr algn="just"/>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装置較正、宇宙線物理、レーザー計測</a:t>
                      </a:r>
                    </a:p>
                  </a:txBody>
                  <a:tcPr marL="36000" marR="36000" marT="0" marB="0">
                    <a:lnL w="3175" cap="flat" cmpd="sng" algn="ctr">
                      <a:no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147255">
                <a:tc vMerge="1">
                  <a:txBody>
                    <a:bodyPr/>
                    <a:lstStyle/>
                    <a:p>
                      <a:pPr algn="dist"/>
                      <a:endParaRPr kumimoji="1" lang="ja-JP" altLang="en-US" sz="500" dirty="0">
                        <a:solidFill>
                          <a:schemeClr val="tx1"/>
                        </a:solidFill>
                        <a:latin typeface="BIZ UDPゴシック" panose="020B0400000000000000" pitchFamily="50" charset="-128"/>
                        <a:ea typeface="BIZ UDPゴシック" panose="020B0400000000000000" pitchFamily="50" charset="-128"/>
                      </a:endParaRPr>
                    </a:p>
                  </a:txBody>
                  <a:tcPr marL="36000" marR="3600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Position</a:t>
                      </a:r>
                    </a:p>
                    <a:p>
                      <a:pPr algn="dist"/>
                      <a:endPar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Research </a:t>
                      </a: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Field</a:t>
                      </a: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Research  Theme</a:t>
                      </a:r>
                    </a:p>
                    <a:p>
                      <a:pPr algn="dist"/>
                      <a:endParaRPr kumimoji="1" lang="ja-JP" altLang="en-US" sz="500" b="0" spc="-100" baseline="0" dirty="0">
                        <a:ln>
                          <a:noFill/>
                        </a:ln>
                        <a:solidFill>
                          <a:schemeClr val="tx1"/>
                        </a:solidFill>
                        <a:latin typeface="BIZ UDPゴシック" panose="020B0400000000000000" pitchFamily="50" charset="-128"/>
                        <a:ea typeface="BIZ UDPゴシック" panose="020B0400000000000000" pitchFamily="50" charset="-128"/>
                      </a:endParaRPr>
                    </a:p>
                  </a:txBody>
                  <a:tcPr marL="36000" marR="3600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Academic Assembly Assistant Professor,  Doctor of Engineering</a:t>
                      </a:r>
                    </a:p>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Instrument calibration, Cosmic ray, Laser measurement</a:t>
                      </a:r>
                    </a:p>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Development, analysis, measurement/observation and DB creation of the following instruments</a:t>
                      </a:r>
                    </a:p>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(Optical properties of telescopes, Atmospheric transparency, </a:t>
                      </a:r>
                      <a:r>
                        <a:rPr kumimoji="1" lang="en-US" altLang="ja-JP" sz="500" b="0" dirty="0" err="1">
                          <a:ln>
                            <a:noFill/>
                          </a:ln>
                          <a:solidFill>
                            <a:schemeClr val="tx1"/>
                          </a:solidFill>
                          <a:latin typeface="BIZ UDPゴシック" panose="020B0400000000000000" pitchFamily="50" charset="-128"/>
                          <a:ea typeface="BIZ UDPゴシック" panose="020B0400000000000000" pitchFamily="50" charset="-128"/>
                        </a:rPr>
                        <a:t>Aight</a:t>
                      </a:r>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 sky cloud cover, Cosmic ray telescopes, </a:t>
                      </a:r>
                      <a:r>
                        <a:rPr kumimoji="1" lang="en-US" altLang="ja-JP" sz="500" b="0" dirty="0" err="1">
                          <a:ln>
                            <a:noFill/>
                          </a:ln>
                          <a:solidFill>
                            <a:schemeClr val="tx1"/>
                          </a:solidFill>
                          <a:latin typeface="BIZ UDPゴシック" panose="020B0400000000000000" pitchFamily="50" charset="-128"/>
                          <a:ea typeface="BIZ UDPゴシック" panose="020B0400000000000000" pitchFamily="50" charset="-128"/>
                        </a:rPr>
                        <a:t>Muography</a:t>
                      </a:r>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 detectors), Development of experience tools for cosmic ray phenomena.</a:t>
                      </a:r>
                    </a:p>
                  </a:txBody>
                  <a:tcPr marL="36000" marR="36000" marT="0" marB="0">
                    <a:lnL w="3175" cap="flat" cmpd="sng" algn="ctr">
                      <a:no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73" name="表 72"/>
          <p:cNvGraphicFramePr>
            <a:graphicFrameLocks noGrp="1"/>
          </p:cNvGraphicFramePr>
          <p:nvPr>
            <p:extLst>
              <p:ext uri="{D42A27DB-BD31-4B8C-83A1-F6EECF244321}">
                <p14:modId xmlns:p14="http://schemas.microsoft.com/office/powerpoint/2010/main" val="262209405"/>
              </p:ext>
            </p:extLst>
          </p:nvPr>
        </p:nvGraphicFramePr>
        <p:xfrm>
          <a:off x="3798688" y="2379116"/>
          <a:ext cx="3021263" cy="1595983"/>
        </p:xfrm>
        <a:graphic>
          <a:graphicData uri="http://schemas.openxmlformats.org/drawingml/2006/table">
            <a:tbl>
              <a:tblPr firstRow="1" bandRow="1">
                <a:solidFill>
                  <a:schemeClr val="bg1"/>
                </a:solidFill>
                <a:effectLst>
                  <a:outerShdw blurRad="50800" dist="38100" dir="2700000" algn="tl" rotWithShape="0">
                    <a:prstClr val="black">
                      <a:alpha val="40000"/>
                    </a:prstClr>
                  </a:outerShdw>
                </a:effectLst>
                <a:tableStyleId>{5C22544A-7EE6-4342-B048-85BDC9FD1C3A}</a:tableStyleId>
              </a:tblPr>
              <a:tblGrid>
                <a:gridCol w="1045338">
                  <a:extLst>
                    <a:ext uri="{9D8B030D-6E8A-4147-A177-3AD203B41FA5}">
                      <a16:colId xmlns:a16="http://schemas.microsoft.com/office/drawing/2014/main" val="20000"/>
                    </a:ext>
                  </a:extLst>
                </a:gridCol>
                <a:gridCol w="417269">
                  <a:extLst>
                    <a:ext uri="{9D8B030D-6E8A-4147-A177-3AD203B41FA5}">
                      <a16:colId xmlns:a16="http://schemas.microsoft.com/office/drawing/2014/main" val="20001"/>
                    </a:ext>
                  </a:extLst>
                </a:gridCol>
                <a:gridCol w="1558656">
                  <a:extLst>
                    <a:ext uri="{9D8B030D-6E8A-4147-A177-3AD203B41FA5}">
                      <a16:colId xmlns:a16="http://schemas.microsoft.com/office/drawing/2014/main" val="20002"/>
                    </a:ext>
                  </a:extLst>
                </a:gridCol>
              </a:tblGrid>
              <a:tr h="635990">
                <a:tc rowSpan="2">
                  <a:txBody>
                    <a:bodyPr/>
                    <a:lstStyle/>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ja-JP" altLang="en-US" sz="500" b="0" dirty="0">
                        <a:ln>
                          <a:noFill/>
                        </a:ln>
                        <a:solidFill>
                          <a:schemeClr val="tx1"/>
                        </a:solidFill>
                        <a:latin typeface="BIZ UDPゴシック" panose="020B0400000000000000" pitchFamily="50" charset="-128"/>
                        <a:ea typeface="BIZ UDPゴシック" panose="020B0400000000000000" pitchFamily="50" charset="-128"/>
                      </a:endParaRPr>
                    </a:p>
                    <a:p>
                      <a:pPr marR="5080" algn="ctr">
                        <a:lnSpc>
                          <a:spcPct val="100000"/>
                        </a:lnSpc>
                        <a:spcBef>
                          <a:spcPts val="100"/>
                        </a:spcBef>
                      </a:pPr>
                      <a:r>
                        <a:rPr lang="ja-JP" altLang="en-US" sz="1050" b="0" spc="40" dirty="0">
                          <a:solidFill>
                            <a:schemeClr val="tx1"/>
                          </a:solidFill>
                          <a:latin typeface="BIZ UDPゴシック" panose="020B0400000000000000" pitchFamily="50" charset="-128"/>
                          <a:ea typeface="BIZ UDPゴシック" panose="020B0400000000000000" pitchFamily="50" charset="-128"/>
                          <a:cs typeface="Yu Gothic UI Light"/>
                        </a:rPr>
                        <a:t>亀山 正樹</a:t>
                      </a:r>
                    </a:p>
                    <a:p>
                      <a:pPr marR="5080" algn="ctr">
                        <a:lnSpc>
                          <a:spcPct val="100000"/>
                        </a:lnSpc>
                        <a:spcBef>
                          <a:spcPts val="100"/>
                        </a:spcBef>
                      </a:pPr>
                      <a:r>
                        <a:rPr lang="en-US" altLang="ja-JP" sz="600" b="0" spc="40" dirty="0">
                          <a:solidFill>
                            <a:schemeClr val="tx1"/>
                          </a:solidFill>
                          <a:latin typeface="BIZ UDPゴシック" panose="020B0400000000000000" pitchFamily="50" charset="-128"/>
                          <a:ea typeface="BIZ UDPゴシック" panose="020B0400000000000000" pitchFamily="50" charset="-128"/>
                          <a:cs typeface="Yu Gothic UI Light"/>
                        </a:rPr>
                        <a:t>KAMEYAMA Masaki</a:t>
                      </a:r>
                    </a:p>
                  </a:txBody>
                  <a:tcPr marL="36000" marR="36000" marT="0" marB="0">
                    <a:lnL w="3175" cap="flat" cmpd="sng" algn="ctr">
                      <a:solidFill>
                        <a:schemeClr val="bg1">
                          <a:lumMod val="9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dist"/>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職名</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研究分野</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研究テーマ</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txBody>
                  <a:tcPr marL="36000" marR="3600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altLang="ja-JP" sz="550" b="0" dirty="0">
                        <a:solidFill>
                          <a:srgbClr val="3F3B3A"/>
                        </a:solidFill>
                        <a:latin typeface="BIZ UDPゴシック" panose="020B0400000000000000" pitchFamily="50" charset="-128"/>
                        <a:ea typeface="BIZ UDPゴシック" panose="020B0400000000000000" pitchFamily="50" charset="-128"/>
                        <a:cs typeface="Yu Gothic UI Light"/>
                      </a:endParaRPr>
                    </a:p>
                    <a:p>
                      <a:pPr algn="l"/>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学術研究院准教授（工学系）</a:t>
                      </a:r>
                    </a:p>
                    <a:p>
                      <a:pPr algn="l"/>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／博士（工学）／航空機システム部門を兼務</a:t>
                      </a:r>
                      <a:endParaRPr lang="en-US" altLang="ja-JP" sz="550" b="0" dirty="0">
                        <a:solidFill>
                          <a:srgbClr val="3F3B3A"/>
                        </a:solidFill>
                        <a:latin typeface="BIZ UDPゴシック" panose="020B0400000000000000" pitchFamily="50" charset="-128"/>
                        <a:ea typeface="BIZ UDPゴシック" panose="020B0400000000000000" pitchFamily="50" charset="-128"/>
                        <a:cs typeface="Yu Gothic UI Light"/>
                      </a:endParaRPr>
                    </a:p>
                    <a:p>
                      <a:pPr algn="l"/>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航任空宇宙工学、機械力学・制御、機械材料・材料力学</a:t>
                      </a:r>
                    </a:p>
                    <a:p>
                      <a:pPr algn="l"/>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航空宇宙システム用複合材構造の最適設計、ヘルスモニタリング、形状・振動制御、など</a:t>
                      </a:r>
                    </a:p>
                    <a:p>
                      <a:pPr algn="l"/>
                      <a:endPar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endParaRPr>
                    </a:p>
                  </a:txBody>
                  <a:tcPr marL="36000" marR="36000" marT="0" marB="0">
                    <a:lnL w="3175" cap="flat" cmpd="sng" algn="ctr">
                      <a:no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925423">
                <a:tc vMerge="1">
                  <a:txBody>
                    <a:bodyPr/>
                    <a:lstStyle/>
                    <a:p>
                      <a:pPr algn="dist"/>
                      <a:endParaRPr kumimoji="1" lang="ja-JP" altLang="en-US" sz="500" dirty="0">
                        <a:solidFill>
                          <a:schemeClr val="tx1"/>
                        </a:solidFill>
                        <a:latin typeface="BIZ UDPゴシック" panose="020B0400000000000000" pitchFamily="50" charset="-128"/>
                        <a:ea typeface="BIZ UDPゴシック" panose="020B0400000000000000" pitchFamily="50" charset="-128"/>
                      </a:endParaRPr>
                    </a:p>
                  </a:txBody>
                  <a:tcPr marL="36000" marR="3600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Position</a:t>
                      </a:r>
                    </a:p>
                    <a:p>
                      <a:pPr algn="dist"/>
                      <a:endPar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Research </a:t>
                      </a: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Field</a:t>
                      </a: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 </a:t>
                      </a: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Research  Theme</a:t>
                      </a:r>
                    </a:p>
                    <a:p>
                      <a:pPr algn="dist"/>
                      <a:endParaRPr kumimoji="1" lang="ja-JP" altLang="en-US" sz="500" b="0" spc="-100" baseline="0" dirty="0">
                        <a:ln>
                          <a:noFill/>
                        </a:ln>
                        <a:solidFill>
                          <a:schemeClr val="tx1"/>
                        </a:solidFill>
                        <a:latin typeface="BIZ UDPゴシック" panose="020B0400000000000000" pitchFamily="50" charset="-128"/>
                        <a:ea typeface="BIZ UDPゴシック" panose="020B0400000000000000" pitchFamily="50" charset="-128"/>
                      </a:endParaRPr>
                    </a:p>
                  </a:txBody>
                  <a:tcPr marL="36000" marR="3600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Academic Assembly Associate Professor,  Doctor of Engineering, Concurrently with the</a:t>
                      </a:r>
                      <a:r>
                        <a:rPr kumimoji="1" lang="ja-JP" altLang="en-US" sz="500" b="0" dirty="0">
                          <a:ln>
                            <a:noFill/>
                          </a:ln>
                          <a:solidFill>
                            <a:schemeClr val="tx1"/>
                          </a:solidFill>
                          <a:latin typeface="BIZ UDPゴシック" panose="020B0400000000000000" pitchFamily="50" charset="-128"/>
                          <a:ea typeface="BIZ UDPゴシック" panose="020B0400000000000000" pitchFamily="50" charset="-128"/>
                        </a:rPr>
                        <a:t>　</a:t>
                      </a:r>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Aircraft Systems Group</a:t>
                      </a:r>
                    </a:p>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Aerospace Engineering, Dynamics/Control,  Structural Mechanics, Strength of Materials, Machine Dynamics</a:t>
                      </a:r>
                    </a:p>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Optimum Design, Health Monitoring and</a:t>
                      </a:r>
                    </a:p>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Shape/Vibration Control of Composite  Structures for Aerospace Systems</a:t>
                      </a:r>
                    </a:p>
                    <a:p>
                      <a:pPr algn="l"/>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txBody>
                  <a:tcPr marL="36000" marR="36000" marT="0" marB="0">
                    <a:lnL w="3175" cap="flat" cmpd="sng" algn="ctr">
                      <a:no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2" name="object 2"/>
          <p:cNvSpPr txBox="1"/>
          <p:nvPr/>
        </p:nvSpPr>
        <p:spPr>
          <a:xfrm>
            <a:off x="7305891" y="10401934"/>
            <a:ext cx="74930" cy="120546"/>
          </a:xfrm>
          <a:prstGeom prst="rect">
            <a:avLst/>
          </a:prstGeom>
        </p:spPr>
        <p:txBody>
          <a:bodyPr vert="horz" wrap="square" lIns="0" tIns="12700" rIns="0" bIns="0" rtlCol="0">
            <a:spAutoFit/>
          </a:bodyPr>
          <a:lstStyle/>
          <a:p>
            <a:pPr marL="12700" algn="just">
              <a:lnSpc>
                <a:spcPct val="100000"/>
              </a:lnSpc>
              <a:spcBef>
                <a:spcPts val="100"/>
              </a:spcBef>
            </a:pPr>
            <a:r>
              <a:rPr sz="700" spc="-5" dirty="0">
                <a:solidFill>
                  <a:srgbClr val="3F3B3A"/>
                </a:solidFill>
                <a:latin typeface="BIZ UDPゴシック" panose="020B0400000000000000" pitchFamily="50" charset="-128"/>
                <a:ea typeface="BIZ UDPゴシック" panose="020B0400000000000000" pitchFamily="50" charset="-128"/>
                <a:cs typeface="Arial Unicode MS"/>
              </a:rPr>
              <a:t>6</a:t>
            </a:r>
            <a:endParaRPr sz="700">
              <a:latin typeface="BIZ UDPゴシック" panose="020B0400000000000000" pitchFamily="50" charset="-128"/>
              <a:ea typeface="BIZ UDPゴシック" panose="020B0400000000000000" pitchFamily="50" charset="-128"/>
              <a:cs typeface="Arial Unicode MS"/>
            </a:endParaRPr>
          </a:p>
        </p:txBody>
      </p:sp>
      <p:sp>
        <p:nvSpPr>
          <p:cNvPr id="4" name="object 4"/>
          <p:cNvSpPr/>
          <p:nvPr/>
        </p:nvSpPr>
        <p:spPr>
          <a:xfrm>
            <a:off x="4824774" y="706300"/>
            <a:ext cx="7960" cy="1440000"/>
          </a:xfrm>
          <a:prstGeom prst="rect">
            <a:avLst/>
          </a:prstGeom>
          <a:blipFill>
            <a:blip r:embed="rId3" cstate="print"/>
            <a:stretch>
              <a:fillRect/>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25" name="object 25"/>
          <p:cNvSpPr/>
          <p:nvPr/>
        </p:nvSpPr>
        <p:spPr>
          <a:xfrm>
            <a:off x="1751619" y="2443954"/>
            <a:ext cx="7960" cy="1513134"/>
          </a:xfrm>
          <a:prstGeom prst="rect">
            <a:avLst/>
          </a:prstGeom>
          <a:blipFill>
            <a:blip r:embed="rId3" cstate="print"/>
            <a:stretch>
              <a:fillRect/>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26" name="object 26"/>
          <p:cNvSpPr/>
          <p:nvPr/>
        </p:nvSpPr>
        <p:spPr>
          <a:xfrm>
            <a:off x="1753874" y="706300"/>
            <a:ext cx="7200" cy="1440000"/>
          </a:xfrm>
          <a:prstGeom prst="rect">
            <a:avLst/>
          </a:prstGeom>
          <a:blipFill>
            <a:blip r:embed="rId3" cstate="print"/>
            <a:stretch>
              <a:fillRect/>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34" name="object 34"/>
          <p:cNvSpPr/>
          <p:nvPr/>
        </p:nvSpPr>
        <p:spPr>
          <a:xfrm>
            <a:off x="4813066" y="2427395"/>
            <a:ext cx="7960" cy="1513134"/>
          </a:xfrm>
          <a:prstGeom prst="rect">
            <a:avLst/>
          </a:prstGeom>
          <a:blipFill>
            <a:blip r:embed="rId3" cstate="print"/>
            <a:stretch>
              <a:fillRect/>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35" name="object 35"/>
          <p:cNvSpPr/>
          <p:nvPr/>
        </p:nvSpPr>
        <p:spPr>
          <a:xfrm>
            <a:off x="3839703" y="2435556"/>
            <a:ext cx="922112" cy="1073430"/>
          </a:xfrm>
          <a:prstGeom prst="rect">
            <a:avLst/>
          </a:prstGeom>
          <a:blipFill>
            <a:blip r:embed="rId4" cstate="print"/>
            <a:stretch>
              <a:fillRect/>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36" name="object 36"/>
          <p:cNvSpPr/>
          <p:nvPr/>
        </p:nvSpPr>
        <p:spPr>
          <a:xfrm>
            <a:off x="3844823" y="645071"/>
            <a:ext cx="927901" cy="1090625"/>
          </a:xfrm>
          <a:prstGeom prst="rect">
            <a:avLst/>
          </a:prstGeom>
          <a:blipFill>
            <a:blip r:embed="rId5" cstate="print"/>
            <a:stretch>
              <a:fillRect/>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37" name="object 37"/>
          <p:cNvSpPr/>
          <p:nvPr/>
        </p:nvSpPr>
        <p:spPr>
          <a:xfrm>
            <a:off x="754319" y="651021"/>
            <a:ext cx="930572" cy="1057376"/>
          </a:xfrm>
          <a:prstGeom prst="rect">
            <a:avLst/>
          </a:prstGeom>
          <a:blipFill>
            <a:blip r:embed="rId6" cstate="print"/>
            <a:stretch>
              <a:fillRect/>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38" name="object 38"/>
          <p:cNvSpPr/>
          <p:nvPr/>
        </p:nvSpPr>
        <p:spPr>
          <a:xfrm>
            <a:off x="800043" y="2429888"/>
            <a:ext cx="917727" cy="1083136"/>
          </a:xfrm>
          <a:prstGeom prst="rect">
            <a:avLst/>
          </a:prstGeom>
          <a:blipFill>
            <a:blip r:embed="rId7" cstate="print"/>
            <a:stretch>
              <a:fillRect/>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52" name="object 52"/>
          <p:cNvSpPr/>
          <p:nvPr/>
        </p:nvSpPr>
        <p:spPr>
          <a:xfrm>
            <a:off x="1761384" y="4099303"/>
            <a:ext cx="7960" cy="1543600"/>
          </a:xfrm>
          <a:prstGeom prst="rect">
            <a:avLst/>
          </a:prstGeom>
          <a:blipFill>
            <a:blip r:embed="rId3" cstate="print"/>
            <a:stretch>
              <a:fillRect/>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54" name="object 54"/>
          <p:cNvSpPr/>
          <p:nvPr/>
        </p:nvSpPr>
        <p:spPr>
          <a:xfrm>
            <a:off x="4824145" y="5835570"/>
            <a:ext cx="7960" cy="1435060"/>
          </a:xfrm>
          <a:prstGeom prst="rect">
            <a:avLst/>
          </a:prstGeom>
          <a:blipFill>
            <a:blip r:embed="rId3" cstate="print"/>
            <a:stretch>
              <a:fillRect/>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55" name="object 55"/>
          <p:cNvSpPr/>
          <p:nvPr/>
        </p:nvSpPr>
        <p:spPr>
          <a:xfrm>
            <a:off x="3863714" y="5833419"/>
            <a:ext cx="917727" cy="1090617"/>
          </a:xfrm>
          <a:prstGeom prst="rect">
            <a:avLst/>
          </a:prstGeom>
          <a:blipFill>
            <a:blip r:embed="rId8" cstate="print"/>
            <a:stretch>
              <a:fillRect/>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65" name="object 65"/>
          <p:cNvSpPr/>
          <p:nvPr/>
        </p:nvSpPr>
        <p:spPr>
          <a:xfrm>
            <a:off x="4814000" y="4069256"/>
            <a:ext cx="7960" cy="1543600"/>
          </a:xfrm>
          <a:prstGeom prst="rect">
            <a:avLst/>
          </a:prstGeom>
          <a:blipFill>
            <a:blip r:embed="rId3" cstate="print"/>
            <a:stretch>
              <a:fillRect/>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67" name="object 67"/>
          <p:cNvSpPr/>
          <p:nvPr/>
        </p:nvSpPr>
        <p:spPr>
          <a:xfrm>
            <a:off x="792507" y="4100759"/>
            <a:ext cx="921061" cy="1076972"/>
          </a:xfrm>
          <a:prstGeom prst="rect">
            <a:avLst/>
          </a:prstGeom>
          <a:blipFill>
            <a:blip r:embed="rId9" cstate="print"/>
            <a:stretch>
              <a:fillRect/>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72" name="object 77"/>
          <p:cNvSpPr txBox="1"/>
          <p:nvPr/>
        </p:nvSpPr>
        <p:spPr>
          <a:xfrm>
            <a:off x="2101850" y="10140637"/>
            <a:ext cx="3429000" cy="383438"/>
          </a:xfrm>
          <a:prstGeom prst="rect">
            <a:avLst/>
          </a:prstGeom>
        </p:spPr>
        <p:txBody>
          <a:bodyPr vert="horz" wrap="square" lIns="0" tIns="39370" rIns="0" bIns="0" rtlCol="0">
            <a:spAutoFit/>
          </a:bodyPr>
          <a:lstStyle/>
          <a:p>
            <a:pPr algn="ctr">
              <a:lnSpc>
                <a:spcPct val="100000"/>
              </a:lnSpc>
              <a:spcBef>
                <a:spcPts val="310"/>
              </a:spcBef>
            </a:pPr>
            <a:r>
              <a:rPr sz="600" b="0" spc="30" dirty="0">
                <a:latin typeface="BIZ UDPゴシック" panose="020B0400000000000000" pitchFamily="50" charset="-128"/>
                <a:ea typeface="BIZ UDPゴシック" panose="020B0400000000000000" pitchFamily="50" charset="-128"/>
                <a:cs typeface="Yu Gothic UI Light"/>
              </a:rPr>
              <a:t>研究者の詳細情</a:t>
            </a:r>
            <a:r>
              <a:rPr sz="600" b="0" spc="-120" dirty="0">
                <a:latin typeface="BIZ UDPゴシック" panose="020B0400000000000000" pitchFamily="50" charset="-128"/>
                <a:ea typeface="BIZ UDPゴシック" panose="020B0400000000000000" pitchFamily="50" charset="-128"/>
                <a:cs typeface="Yu Gothic UI Light"/>
              </a:rPr>
              <a:t>報・</a:t>
            </a:r>
            <a:r>
              <a:rPr sz="600" b="0" spc="30" dirty="0">
                <a:latin typeface="BIZ UDPゴシック" panose="020B0400000000000000" pitchFamily="50" charset="-128"/>
                <a:ea typeface="BIZ UDPゴシック" panose="020B0400000000000000" pitchFamily="50" charset="-128"/>
                <a:cs typeface="Yu Gothic UI Light"/>
              </a:rPr>
              <a:t>研究成果は信州大学学術オンラインシステ「</a:t>
            </a:r>
            <a:r>
              <a:rPr sz="600" b="0" spc="25" dirty="0">
                <a:latin typeface="BIZ UDPゴシック" panose="020B0400000000000000" pitchFamily="50" charset="-128"/>
                <a:ea typeface="BIZ UDPゴシック" panose="020B0400000000000000" pitchFamily="50" charset="-128"/>
                <a:cs typeface="Yu Gothic UI Light"/>
              </a:rPr>
              <a:t>SOAR</a:t>
            </a:r>
            <a:r>
              <a:rPr sz="600" b="0" spc="30" dirty="0">
                <a:latin typeface="BIZ UDPゴシック" panose="020B0400000000000000" pitchFamily="50" charset="-128"/>
                <a:ea typeface="BIZ UDPゴシック" panose="020B0400000000000000" pitchFamily="50" charset="-128"/>
                <a:cs typeface="Yu Gothic UI Light"/>
              </a:rPr>
              <a:t>」で</a:t>
            </a:r>
            <a:r>
              <a:rPr sz="600" b="0" spc="25" dirty="0">
                <a:latin typeface="BIZ UDPゴシック" panose="020B0400000000000000" pitchFamily="50" charset="-128"/>
                <a:ea typeface="BIZ UDPゴシック" panose="020B0400000000000000" pitchFamily="50" charset="-128"/>
                <a:cs typeface="Yu Gothic UI Light"/>
              </a:rPr>
              <a:t>もご覧いただけます。</a:t>
            </a:r>
            <a:endParaRPr sz="600" dirty="0">
              <a:latin typeface="BIZ UDPゴシック" panose="020B0400000000000000" pitchFamily="50" charset="-128"/>
              <a:ea typeface="BIZ UDPゴシック" panose="020B0400000000000000" pitchFamily="50" charset="-128"/>
              <a:cs typeface="Yu Gothic UI Light"/>
            </a:endParaRPr>
          </a:p>
          <a:p>
            <a:pPr algn="ctr">
              <a:lnSpc>
                <a:spcPct val="100000"/>
              </a:lnSpc>
              <a:spcBef>
                <a:spcPts val="195"/>
              </a:spcBef>
            </a:pPr>
            <a:r>
              <a:rPr sz="550" b="0" spc="15" dirty="0">
                <a:latin typeface="BIZ UDPゴシック" panose="020B0400000000000000" pitchFamily="50" charset="-128"/>
                <a:ea typeface="BIZ UDPゴシック" panose="020B0400000000000000" pitchFamily="50" charset="-128"/>
                <a:cs typeface="Yu Gothic UI Light"/>
              </a:rPr>
              <a:t>For</a:t>
            </a:r>
            <a:r>
              <a:rPr sz="550" b="0" spc="50" dirty="0">
                <a:latin typeface="BIZ UDPゴシック" panose="020B0400000000000000" pitchFamily="50" charset="-128"/>
                <a:ea typeface="BIZ UDPゴシック" panose="020B0400000000000000" pitchFamily="50" charset="-128"/>
                <a:cs typeface="Yu Gothic UI Light"/>
              </a:rPr>
              <a:t> </a:t>
            </a:r>
            <a:r>
              <a:rPr sz="550" b="0" spc="15" dirty="0">
                <a:latin typeface="BIZ UDPゴシック" panose="020B0400000000000000" pitchFamily="50" charset="-128"/>
                <a:ea typeface="BIZ UDPゴシック" panose="020B0400000000000000" pitchFamily="50" charset="-128"/>
                <a:cs typeface="Yu Gothic UI Light"/>
              </a:rPr>
              <a:t>more</a:t>
            </a:r>
            <a:r>
              <a:rPr sz="550" b="0" spc="55" dirty="0">
                <a:latin typeface="BIZ UDPゴシック" panose="020B0400000000000000" pitchFamily="50" charset="-128"/>
                <a:ea typeface="BIZ UDPゴシック" panose="020B0400000000000000" pitchFamily="50" charset="-128"/>
                <a:cs typeface="Yu Gothic UI Light"/>
              </a:rPr>
              <a:t> </a:t>
            </a:r>
            <a:r>
              <a:rPr sz="550" b="0" spc="20" dirty="0">
                <a:latin typeface="BIZ UDPゴシック" panose="020B0400000000000000" pitchFamily="50" charset="-128"/>
                <a:ea typeface="BIZ UDPゴシック" panose="020B0400000000000000" pitchFamily="50" charset="-128"/>
                <a:cs typeface="Yu Gothic UI Light"/>
              </a:rPr>
              <a:t>details,</a:t>
            </a:r>
            <a:r>
              <a:rPr sz="550" b="0" spc="55" dirty="0">
                <a:latin typeface="BIZ UDPゴシック" panose="020B0400000000000000" pitchFamily="50" charset="-128"/>
                <a:ea typeface="BIZ UDPゴシック" panose="020B0400000000000000" pitchFamily="50" charset="-128"/>
                <a:cs typeface="Yu Gothic UI Light"/>
              </a:rPr>
              <a:t> </a:t>
            </a:r>
            <a:r>
              <a:rPr sz="550" b="0" spc="20" dirty="0">
                <a:latin typeface="BIZ UDPゴシック" panose="020B0400000000000000" pitchFamily="50" charset="-128"/>
                <a:ea typeface="BIZ UDPゴシック" panose="020B0400000000000000" pitchFamily="50" charset="-128"/>
                <a:cs typeface="Yu Gothic UI Light"/>
              </a:rPr>
              <a:t>please</a:t>
            </a:r>
            <a:r>
              <a:rPr sz="550" b="0" spc="55" dirty="0">
                <a:latin typeface="BIZ UDPゴシック" panose="020B0400000000000000" pitchFamily="50" charset="-128"/>
                <a:ea typeface="BIZ UDPゴシック" panose="020B0400000000000000" pitchFamily="50" charset="-128"/>
                <a:cs typeface="Yu Gothic UI Light"/>
              </a:rPr>
              <a:t> </a:t>
            </a:r>
            <a:r>
              <a:rPr sz="550" b="0" spc="20" dirty="0">
                <a:latin typeface="BIZ UDPゴシック" panose="020B0400000000000000" pitchFamily="50" charset="-128"/>
                <a:ea typeface="BIZ UDPゴシック" panose="020B0400000000000000" pitchFamily="50" charset="-128"/>
                <a:cs typeface="Yu Gothic UI Light"/>
              </a:rPr>
              <a:t>visit</a:t>
            </a:r>
            <a:r>
              <a:rPr sz="550" b="0" spc="50" dirty="0">
                <a:latin typeface="BIZ UDPゴシック" panose="020B0400000000000000" pitchFamily="50" charset="-128"/>
                <a:ea typeface="BIZ UDPゴシック" panose="020B0400000000000000" pitchFamily="50" charset="-128"/>
                <a:cs typeface="Yu Gothic UI Light"/>
              </a:rPr>
              <a:t> </a:t>
            </a:r>
            <a:r>
              <a:rPr sz="550" b="0" spc="20" dirty="0">
                <a:latin typeface="BIZ UDPゴシック" panose="020B0400000000000000" pitchFamily="50" charset="-128"/>
                <a:ea typeface="BIZ UDPゴシック" panose="020B0400000000000000" pitchFamily="50" charset="-128"/>
                <a:cs typeface="Yu Gothic UI Light"/>
              </a:rPr>
              <a:t>Shinshu</a:t>
            </a:r>
            <a:r>
              <a:rPr sz="550" b="0" spc="55" dirty="0">
                <a:latin typeface="BIZ UDPゴシック" panose="020B0400000000000000" pitchFamily="50" charset="-128"/>
                <a:ea typeface="BIZ UDPゴシック" panose="020B0400000000000000" pitchFamily="50" charset="-128"/>
                <a:cs typeface="Yu Gothic UI Light"/>
              </a:rPr>
              <a:t> </a:t>
            </a:r>
            <a:r>
              <a:rPr sz="550" b="0" spc="20" dirty="0">
                <a:latin typeface="BIZ UDPゴシック" panose="020B0400000000000000" pitchFamily="50" charset="-128"/>
                <a:ea typeface="BIZ UDPゴシック" panose="020B0400000000000000" pitchFamily="50" charset="-128"/>
                <a:cs typeface="Yu Gothic UI Light"/>
              </a:rPr>
              <a:t>University</a:t>
            </a:r>
            <a:r>
              <a:rPr sz="550" b="0" spc="55" dirty="0">
                <a:latin typeface="BIZ UDPゴシック" panose="020B0400000000000000" pitchFamily="50" charset="-128"/>
                <a:ea typeface="BIZ UDPゴシック" panose="020B0400000000000000" pitchFamily="50" charset="-128"/>
                <a:cs typeface="Yu Gothic UI Light"/>
              </a:rPr>
              <a:t> </a:t>
            </a:r>
            <a:r>
              <a:rPr sz="550" b="0" spc="20" dirty="0">
                <a:latin typeface="BIZ UDPゴシック" panose="020B0400000000000000" pitchFamily="50" charset="-128"/>
                <a:ea typeface="BIZ UDPゴシック" panose="020B0400000000000000" pitchFamily="50" charset="-128"/>
                <a:cs typeface="Yu Gothic UI Light"/>
              </a:rPr>
              <a:t>academic</a:t>
            </a:r>
            <a:r>
              <a:rPr sz="550" b="0" spc="50" dirty="0">
                <a:latin typeface="BIZ UDPゴシック" panose="020B0400000000000000" pitchFamily="50" charset="-128"/>
                <a:ea typeface="BIZ UDPゴシック" panose="020B0400000000000000" pitchFamily="50" charset="-128"/>
                <a:cs typeface="Yu Gothic UI Light"/>
              </a:rPr>
              <a:t> </a:t>
            </a:r>
            <a:r>
              <a:rPr sz="550" b="0" spc="20" dirty="0">
                <a:latin typeface="BIZ UDPゴシック" panose="020B0400000000000000" pitchFamily="50" charset="-128"/>
                <a:ea typeface="BIZ UDPゴシック" panose="020B0400000000000000" pitchFamily="50" charset="-128"/>
                <a:cs typeface="Yu Gothic UI Light"/>
              </a:rPr>
              <a:t>system</a:t>
            </a:r>
            <a:r>
              <a:rPr sz="550" b="0" spc="55" dirty="0">
                <a:latin typeface="BIZ UDPゴシック" panose="020B0400000000000000" pitchFamily="50" charset="-128"/>
                <a:ea typeface="BIZ UDPゴシック" panose="020B0400000000000000" pitchFamily="50" charset="-128"/>
                <a:cs typeface="Yu Gothic UI Light"/>
              </a:rPr>
              <a:t> </a:t>
            </a:r>
            <a:r>
              <a:rPr sz="550" b="0" spc="25" dirty="0">
                <a:latin typeface="BIZ UDPゴシック" panose="020B0400000000000000" pitchFamily="50" charset="-128"/>
                <a:ea typeface="BIZ UDPゴシック" panose="020B0400000000000000" pitchFamily="50" charset="-128"/>
                <a:cs typeface="Yu Gothic UI Light"/>
              </a:rPr>
              <a:t>“SOAR”</a:t>
            </a:r>
            <a:endParaRPr lang="en-US" sz="550" b="0" spc="25" dirty="0">
              <a:latin typeface="BIZ UDPゴシック" panose="020B0400000000000000" pitchFamily="50" charset="-128"/>
              <a:ea typeface="BIZ UDPゴシック" panose="020B0400000000000000" pitchFamily="50" charset="-128"/>
              <a:cs typeface="Yu Gothic UI Light"/>
            </a:endParaRPr>
          </a:p>
          <a:p>
            <a:pPr algn="ctr">
              <a:lnSpc>
                <a:spcPct val="100000"/>
              </a:lnSpc>
              <a:spcBef>
                <a:spcPts val="195"/>
              </a:spcBef>
            </a:pPr>
            <a:r>
              <a:rPr sz="750" b="0" spc="35" dirty="0">
                <a:latin typeface="BIZ UDPゴシック" panose="020B0400000000000000" pitchFamily="50" charset="-128"/>
                <a:ea typeface="BIZ UDPゴシック" panose="020B0400000000000000" pitchFamily="50" charset="-128"/>
                <a:cs typeface="Yu Gothic UI Light"/>
              </a:rPr>
              <a:t>http://www.shinshu-u.ac.jp/soar</a:t>
            </a:r>
            <a:endParaRPr sz="750" dirty="0">
              <a:latin typeface="BIZ UDPゴシック" panose="020B0400000000000000" pitchFamily="50" charset="-128"/>
              <a:ea typeface="BIZ UDPゴシック" panose="020B0400000000000000" pitchFamily="50" charset="-128"/>
              <a:cs typeface="Yu Gothic UI Light"/>
            </a:endParaRPr>
          </a:p>
        </p:txBody>
      </p:sp>
      <p:graphicFrame>
        <p:nvGraphicFramePr>
          <p:cNvPr id="43" name="表 42">
            <a:extLst>
              <a:ext uri="{FF2B5EF4-FFF2-40B4-BE49-F238E27FC236}">
                <a16:creationId xmlns:a16="http://schemas.microsoft.com/office/drawing/2014/main" id="{8662DEFD-D592-428E-A3F6-3DC0F1E7E057}"/>
              </a:ext>
            </a:extLst>
          </p:cNvPr>
          <p:cNvGraphicFramePr>
            <a:graphicFrameLocks noGrp="1"/>
          </p:cNvGraphicFramePr>
          <p:nvPr>
            <p:extLst>
              <p:ext uri="{D42A27DB-BD31-4B8C-83A1-F6EECF244321}">
                <p14:modId xmlns:p14="http://schemas.microsoft.com/office/powerpoint/2010/main" val="3970479806"/>
              </p:ext>
            </p:extLst>
          </p:nvPr>
        </p:nvGraphicFramePr>
        <p:xfrm>
          <a:off x="732750" y="5797900"/>
          <a:ext cx="3021263" cy="1606200"/>
        </p:xfrm>
        <a:graphic>
          <a:graphicData uri="http://schemas.openxmlformats.org/drawingml/2006/table">
            <a:tbl>
              <a:tblPr firstRow="1" bandRow="1">
                <a:solidFill>
                  <a:schemeClr val="bg1"/>
                </a:solidFill>
                <a:effectLst>
                  <a:outerShdw blurRad="50800" dist="38100" dir="2700000" algn="tl" rotWithShape="0">
                    <a:prstClr val="black">
                      <a:alpha val="40000"/>
                    </a:prstClr>
                  </a:outerShdw>
                </a:effectLst>
                <a:tableStyleId>{5C22544A-7EE6-4342-B048-85BDC9FD1C3A}</a:tableStyleId>
              </a:tblPr>
              <a:tblGrid>
                <a:gridCol w="1045338">
                  <a:extLst>
                    <a:ext uri="{9D8B030D-6E8A-4147-A177-3AD203B41FA5}">
                      <a16:colId xmlns:a16="http://schemas.microsoft.com/office/drawing/2014/main" val="20000"/>
                    </a:ext>
                  </a:extLst>
                </a:gridCol>
                <a:gridCol w="417269">
                  <a:extLst>
                    <a:ext uri="{9D8B030D-6E8A-4147-A177-3AD203B41FA5}">
                      <a16:colId xmlns:a16="http://schemas.microsoft.com/office/drawing/2014/main" val="20001"/>
                    </a:ext>
                  </a:extLst>
                </a:gridCol>
                <a:gridCol w="1558656">
                  <a:extLst>
                    <a:ext uri="{9D8B030D-6E8A-4147-A177-3AD203B41FA5}">
                      <a16:colId xmlns:a16="http://schemas.microsoft.com/office/drawing/2014/main" val="20002"/>
                    </a:ext>
                  </a:extLst>
                </a:gridCol>
              </a:tblGrid>
              <a:tr h="652666">
                <a:tc rowSpan="2">
                  <a:txBody>
                    <a:bodyPr/>
                    <a:lstStyle/>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ja-JP" altLang="en-US" sz="500" b="0" dirty="0">
                        <a:ln>
                          <a:noFill/>
                        </a:ln>
                        <a:solidFill>
                          <a:schemeClr val="tx1"/>
                        </a:solidFill>
                        <a:latin typeface="BIZ UDPゴシック" panose="020B0400000000000000" pitchFamily="50" charset="-128"/>
                        <a:ea typeface="BIZ UDPゴシック" panose="020B0400000000000000" pitchFamily="50" charset="-128"/>
                      </a:endParaRPr>
                    </a:p>
                    <a:p>
                      <a:pPr marR="5080" algn="ctr">
                        <a:lnSpc>
                          <a:spcPct val="100000"/>
                        </a:lnSpc>
                        <a:spcBef>
                          <a:spcPts val="100"/>
                        </a:spcBef>
                      </a:pPr>
                      <a:r>
                        <a:rPr lang="ja-JP" altLang="en-US" sz="1050" b="0" spc="40" dirty="0">
                          <a:solidFill>
                            <a:schemeClr val="tx1"/>
                          </a:solidFill>
                          <a:latin typeface="BIZ UDPゴシック" panose="020B0400000000000000" pitchFamily="50" charset="-128"/>
                          <a:ea typeface="BIZ UDPゴシック" panose="020B0400000000000000" pitchFamily="50" charset="-128"/>
                          <a:cs typeface="Yu Gothic UI Light"/>
                        </a:rPr>
                        <a:t>衣川 智弥</a:t>
                      </a:r>
                      <a:endParaRPr lang="en-US" altLang="ja-JP" sz="1050" b="0" spc="40" dirty="0">
                        <a:solidFill>
                          <a:schemeClr val="tx1"/>
                        </a:solidFill>
                        <a:latin typeface="BIZ UDPゴシック" panose="020B0400000000000000" pitchFamily="50" charset="-128"/>
                        <a:ea typeface="BIZ UDPゴシック" panose="020B0400000000000000" pitchFamily="50" charset="-128"/>
                        <a:cs typeface="Yu Gothic UI Light"/>
                      </a:endParaRPr>
                    </a:p>
                    <a:p>
                      <a:pPr marR="5080" algn="ctr">
                        <a:lnSpc>
                          <a:spcPct val="100000"/>
                        </a:lnSpc>
                        <a:spcBef>
                          <a:spcPts val="100"/>
                        </a:spcBef>
                      </a:pPr>
                      <a:r>
                        <a:rPr lang="en-US" altLang="ja-JP" sz="600" b="0" spc="40" dirty="0">
                          <a:solidFill>
                            <a:schemeClr val="tx1"/>
                          </a:solidFill>
                          <a:latin typeface="BIZ UDPゴシック" panose="020B0400000000000000" pitchFamily="50" charset="-128"/>
                          <a:ea typeface="BIZ UDPゴシック" panose="020B0400000000000000" pitchFamily="50" charset="-128"/>
                          <a:cs typeface="Yu Gothic UI Light"/>
                        </a:rPr>
                        <a:t> KINUGAWA</a:t>
                      </a:r>
                      <a:r>
                        <a:rPr lang="ja-JP" altLang="en-US" sz="600" b="0" spc="40" dirty="0">
                          <a:solidFill>
                            <a:schemeClr val="tx1"/>
                          </a:solidFill>
                          <a:latin typeface="BIZ UDPゴシック" panose="020B0400000000000000" pitchFamily="50" charset="-128"/>
                          <a:ea typeface="BIZ UDPゴシック" panose="020B0400000000000000" pitchFamily="50" charset="-128"/>
                          <a:cs typeface="Yu Gothic UI Light"/>
                        </a:rPr>
                        <a:t>  </a:t>
                      </a:r>
                      <a:r>
                        <a:rPr lang="en-US" altLang="ja-JP" sz="600" b="0" spc="40" dirty="0" err="1">
                          <a:solidFill>
                            <a:schemeClr val="tx1"/>
                          </a:solidFill>
                          <a:latin typeface="BIZ UDPゴシック" panose="020B0400000000000000" pitchFamily="50" charset="-128"/>
                          <a:ea typeface="BIZ UDPゴシック" panose="020B0400000000000000" pitchFamily="50" charset="-128"/>
                          <a:cs typeface="Yu Gothic UI Light"/>
                        </a:rPr>
                        <a:t>Tomoya</a:t>
                      </a:r>
                      <a:endParaRPr lang="en-US" altLang="ja-JP" sz="600" b="0" spc="40" dirty="0">
                        <a:solidFill>
                          <a:schemeClr val="tx1"/>
                        </a:solidFill>
                        <a:latin typeface="BIZ UDPゴシック" panose="020B0400000000000000" pitchFamily="50" charset="-128"/>
                        <a:ea typeface="BIZ UDPゴシック" panose="020B0400000000000000" pitchFamily="50" charset="-128"/>
                        <a:cs typeface="Yu Gothic UI Light"/>
                      </a:endParaRPr>
                    </a:p>
                  </a:txBody>
                  <a:tcPr marL="36000" marR="36000" marT="0" marB="0">
                    <a:lnL w="3175" cap="flat" cmpd="sng" algn="ctr">
                      <a:solidFill>
                        <a:schemeClr val="bg1">
                          <a:lumMod val="9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dist"/>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職名</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研究分野</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研究テーマ</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txBody>
                  <a:tcPr marL="36000" marR="3600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endParaRPr lang="en-US" altLang="ja-JP" sz="550" b="0" dirty="0">
                        <a:solidFill>
                          <a:schemeClr val="tx1"/>
                        </a:solidFill>
                        <a:latin typeface="BIZ UDPゴシック" panose="020B0400000000000000" pitchFamily="50" charset="-128"/>
                        <a:ea typeface="BIZ UDPゴシック" panose="020B0400000000000000" pitchFamily="50" charset="-128"/>
                        <a:cs typeface="Yu Gothic UI Light"/>
                      </a:endParaRPr>
                    </a:p>
                    <a:p>
                      <a:pPr algn="just"/>
                      <a:r>
                        <a:rPr lang="ja-JP" altLang="en-US" sz="550" b="0" dirty="0">
                          <a:solidFill>
                            <a:schemeClr val="tx1"/>
                          </a:solidFill>
                          <a:latin typeface="BIZ UDPゴシック" panose="020B0400000000000000" pitchFamily="50" charset="-128"/>
                          <a:ea typeface="BIZ UDPゴシック" panose="020B0400000000000000" pitchFamily="50" charset="-128"/>
                          <a:cs typeface="Yu Gothic UI Light"/>
                        </a:rPr>
                        <a:t>宇宙システム部門</a:t>
                      </a:r>
                    </a:p>
                    <a:p>
                      <a:pPr algn="just"/>
                      <a:r>
                        <a:rPr lang="ja-JP" altLang="en-US" sz="550" b="0" dirty="0">
                          <a:solidFill>
                            <a:schemeClr val="tx1"/>
                          </a:solidFill>
                          <a:latin typeface="BIZ UDPゴシック" panose="020B0400000000000000" pitchFamily="50" charset="-128"/>
                          <a:ea typeface="BIZ UDPゴシック" panose="020B0400000000000000" pitchFamily="50" charset="-128"/>
                          <a:cs typeface="Yu Gothic UI Light"/>
                        </a:rPr>
                        <a:t>学術研究院教授（工学系）</a:t>
                      </a:r>
                      <a:r>
                        <a:rPr lang="en-US" altLang="ja-JP" sz="550" b="0" dirty="0">
                          <a:solidFill>
                            <a:schemeClr val="tx1"/>
                          </a:solidFill>
                          <a:latin typeface="BIZ UDPゴシック" panose="020B0400000000000000" pitchFamily="50" charset="-128"/>
                          <a:ea typeface="BIZ UDPゴシック" panose="020B0400000000000000" pitchFamily="50" charset="-128"/>
                          <a:cs typeface="Yu Gothic UI Light"/>
                        </a:rPr>
                        <a:t>/</a:t>
                      </a:r>
                      <a:r>
                        <a:rPr lang="ja-JP" altLang="en-US" sz="550" b="0" dirty="0">
                          <a:solidFill>
                            <a:schemeClr val="tx1"/>
                          </a:solidFill>
                          <a:latin typeface="BIZ UDPゴシック" panose="020B0400000000000000" pitchFamily="50" charset="-128"/>
                          <a:ea typeface="BIZ UDPゴシック" panose="020B0400000000000000" pitchFamily="50" charset="-128"/>
                          <a:cs typeface="Yu Gothic UI Light"/>
                        </a:rPr>
                        <a:t>博士（理学）</a:t>
                      </a:r>
                      <a:endParaRPr lang="en-US" altLang="ja-JP" sz="550" b="0" dirty="0">
                        <a:solidFill>
                          <a:schemeClr val="tx1"/>
                        </a:solidFill>
                        <a:latin typeface="BIZ UDPゴシック" panose="020B0400000000000000" pitchFamily="50" charset="-128"/>
                        <a:ea typeface="BIZ UDPゴシック" panose="020B0400000000000000" pitchFamily="50" charset="-128"/>
                        <a:cs typeface="Yu Gothic UI Light"/>
                      </a:endParaRPr>
                    </a:p>
                    <a:p>
                      <a:pPr algn="just"/>
                      <a:r>
                        <a:rPr lang="ja-JP" altLang="en-US" sz="550" b="0" dirty="0">
                          <a:solidFill>
                            <a:schemeClr val="tx1"/>
                          </a:solidFill>
                          <a:latin typeface="BIZ UDPゴシック" panose="020B0400000000000000" pitchFamily="50" charset="-128"/>
                          <a:ea typeface="BIZ UDPゴシック" panose="020B0400000000000000" pitchFamily="50" charset="-128"/>
                          <a:cs typeface="Yu Gothic UI Light"/>
                        </a:rPr>
                        <a:t>宇宙物理学（理論）</a:t>
                      </a:r>
                      <a:endParaRPr lang="en-US" altLang="ja-JP" sz="550" b="0" dirty="0">
                        <a:solidFill>
                          <a:schemeClr val="tx1"/>
                        </a:solidFill>
                        <a:latin typeface="BIZ UDPゴシック" panose="020B0400000000000000" pitchFamily="50" charset="-128"/>
                        <a:ea typeface="BIZ UDPゴシック" panose="020B0400000000000000" pitchFamily="50" charset="-128"/>
                        <a:cs typeface="Yu Gothic UI Light"/>
                      </a:endParaRPr>
                    </a:p>
                    <a:p>
                      <a:pPr algn="just"/>
                      <a:r>
                        <a:rPr lang="ja-JP" altLang="en-US" sz="550" b="0" dirty="0">
                          <a:solidFill>
                            <a:schemeClr val="tx1"/>
                          </a:solidFill>
                          <a:latin typeface="BIZ UDPゴシック" panose="020B0400000000000000" pitchFamily="50" charset="-128"/>
                          <a:ea typeface="BIZ UDPゴシック" panose="020B0400000000000000" pitchFamily="50" charset="-128"/>
                          <a:cs typeface="Yu Gothic UI Light"/>
                        </a:rPr>
                        <a:t>連星進化、重力波、初代星、超新星爆発、高エネルギー天体</a:t>
                      </a:r>
                    </a:p>
                  </a:txBody>
                  <a:tcPr marL="36000" marR="36000" marT="0" marB="0">
                    <a:lnL w="3175" cap="flat" cmpd="sng" algn="ctr">
                      <a:no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953534">
                <a:tc vMerge="1">
                  <a:txBody>
                    <a:bodyPr/>
                    <a:lstStyle/>
                    <a:p>
                      <a:pPr algn="dist"/>
                      <a:endParaRPr kumimoji="1" lang="ja-JP" altLang="en-US" sz="500" dirty="0">
                        <a:solidFill>
                          <a:schemeClr val="tx1"/>
                        </a:solidFill>
                        <a:latin typeface="BIZ UDPゴシック" panose="020B0400000000000000" pitchFamily="50" charset="-128"/>
                        <a:ea typeface="BIZ UDPゴシック" panose="020B0400000000000000" pitchFamily="50" charset="-128"/>
                      </a:endParaRPr>
                    </a:p>
                  </a:txBody>
                  <a:tcPr marL="36000" marR="3600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Position</a:t>
                      </a:r>
                    </a:p>
                    <a:p>
                      <a:pPr algn="dist"/>
                      <a:endPar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Research </a:t>
                      </a: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Field</a:t>
                      </a: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Research  Theme</a:t>
                      </a:r>
                    </a:p>
                    <a:p>
                      <a:pPr algn="dist"/>
                      <a:endParaRPr kumimoji="1" lang="ja-JP" altLang="en-US" sz="500" b="0" spc="-100" baseline="0" dirty="0">
                        <a:ln>
                          <a:noFill/>
                        </a:ln>
                        <a:solidFill>
                          <a:schemeClr val="tx1"/>
                        </a:solidFill>
                        <a:latin typeface="BIZ UDPゴシック" panose="020B0400000000000000" pitchFamily="50" charset="-128"/>
                        <a:ea typeface="BIZ UDPゴシック" panose="020B0400000000000000" pitchFamily="50" charset="-128"/>
                      </a:endParaRPr>
                    </a:p>
                  </a:txBody>
                  <a:tcPr marL="36000" marR="3600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the Space System Group</a:t>
                      </a:r>
                    </a:p>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Academic Assembly Professor, Doctor of Science</a:t>
                      </a:r>
                    </a:p>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Astrophysics</a:t>
                      </a:r>
                    </a:p>
                    <a:p>
                      <a:pPr algn="l"/>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Binary evolution, Gravitational waves, First star, Supernova, High energy astrophysics</a:t>
                      </a:r>
                    </a:p>
                  </a:txBody>
                  <a:tcPr marL="36000" marR="36000" marT="0" marB="0">
                    <a:lnL w="3175" cap="flat" cmpd="sng" algn="ctr">
                      <a:no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8" name="図 7">
            <a:extLst>
              <a:ext uri="{FF2B5EF4-FFF2-40B4-BE49-F238E27FC236}">
                <a16:creationId xmlns:a16="http://schemas.microsoft.com/office/drawing/2014/main" id="{F774003E-0CDC-4CC7-A6A7-F3FFCD3363F6}"/>
              </a:ext>
            </a:extLst>
          </p:cNvPr>
          <p:cNvPicPr>
            <a:picLocks noChangeAspect="1"/>
          </p:cNvPicPr>
          <p:nvPr/>
        </p:nvPicPr>
        <p:blipFill>
          <a:blip r:embed="rId10"/>
          <a:stretch>
            <a:fillRect/>
          </a:stretch>
        </p:blipFill>
        <p:spPr>
          <a:xfrm>
            <a:off x="3840637" y="4076798"/>
            <a:ext cx="942010" cy="1121022"/>
          </a:xfrm>
          <a:prstGeom prst="rect">
            <a:avLst/>
          </a:prstGeom>
        </p:spPr>
      </p:pic>
      <p:sp>
        <p:nvSpPr>
          <p:cNvPr id="31" name="正方形/長方形 30">
            <a:extLst>
              <a:ext uri="{FF2B5EF4-FFF2-40B4-BE49-F238E27FC236}">
                <a16:creationId xmlns:a16="http://schemas.microsoft.com/office/drawing/2014/main" id="{32833CCF-5EA4-4EB5-AD04-EB3CAF06301E}"/>
              </a:ext>
            </a:extLst>
          </p:cNvPr>
          <p:cNvSpPr>
            <a:spLocks noChangeAspect="1"/>
          </p:cNvSpPr>
          <p:nvPr/>
        </p:nvSpPr>
        <p:spPr>
          <a:xfrm>
            <a:off x="4757501" y="8653479"/>
            <a:ext cx="1926698" cy="246221"/>
          </a:xfrm>
          <a:prstGeom prst="rect">
            <a:avLst/>
          </a:prstGeom>
        </p:spPr>
        <p:txBody>
          <a:bodyPr wrap="square">
            <a:spAutoFit/>
          </a:bodyPr>
          <a:lstStyle/>
          <a:p>
            <a:r>
              <a:rPr lang="ja-JP" altLang="ja-JP" sz="1000" b="1"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燃焼実験の様子</a:t>
            </a:r>
            <a:endParaRPr lang="ja-JP" altLang="en-US" sz="1000" b="1" dirty="0">
              <a:solidFill>
                <a:schemeClr val="bg1"/>
              </a:solidFill>
              <a:latin typeface="メイリオ" panose="020B0604030504040204" pitchFamily="50" charset="-128"/>
              <a:ea typeface="メイリオ" panose="020B0604030504040204" pitchFamily="50" charset="-128"/>
            </a:endParaRPr>
          </a:p>
        </p:txBody>
      </p:sp>
      <p:pic>
        <p:nvPicPr>
          <p:cNvPr id="32" name="図 31">
            <a:extLst>
              <a:ext uri="{FF2B5EF4-FFF2-40B4-BE49-F238E27FC236}">
                <a16:creationId xmlns:a16="http://schemas.microsoft.com/office/drawing/2014/main" id="{7AB7363B-EF5C-4106-B64C-74302965C525}"/>
              </a:ext>
            </a:extLst>
          </p:cNvPr>
          <p:cNvPicPr>
            <a:picLocks noChangeAspect="1"/>
          </p:cNvPicPr>
          <p:nvPr/>
        </p:nvPicPr>
        <p:blipFill>
          <a:blip r:embed="rId11"/>
          <a:stretch>
            <a:fillRect/>
          </a:stretch>
        </p:blipFill>
        <p:spPr>
          <a:xfrm>
            <a:off x="3854450" y="7636169"/>
            <a:ext cx="2964493" cy="1606200"/>
          </a:xfrm>
          <a:prstGeom prst="rect">
            <a:avLst/>
          </a:prstGeom>
        </p:spPr>
      </p:pic>
      <p:grpSp>
        <p:nvGrpSpPr>
          <p:cNvPr id="48" name="グループ化 47">
            <a:extLst>
              <a:ext uri="{FF2B5EF4-FFF2-40B4-BE49-F238E27FC236}">
                <a16:creationId xmlns:a16="http://schemas.microsoft.com/office/drawing/2014/main" id="{BFBB1C94-1738-40FB-8091-76C15E6BBEC4}"/>
              </a:ext>
            </a:extLst>
          </p:cNvPr>
          <p:cNvGrpSpPr/>
          <p:nvPr/>
        </p:nvGrpSpPr>
        <p:grpSpPr>
          <a:xfrm>
            <a:off x="4464050" y="9309100"/>
            <a:ext cx="1729035" cy="180049"/>
            <a:chOff x="739190" y="4956746"/>
            <a:chExt cx="1729035" cy="180049"/>
          </a:xfrm>
        </p:grpSpPr>
        <p:sp>
          <p:nvSpPr>
            <p:cNvPr id="49" name="object 6">
              <a:extLst>
                <a:ext uri="{FF2B5EF4-FFF2-40B4-BE49-F238E27FC236}">
                  <a16:creationId xmlns:a16="http://schemas.microsoft.com/office/drawing/2014/main" id="{F565DB94-6DA2-4929-A064-E426EC84CAD8}"/>
                </a:ext>
              </a:extLst>
            </p:cNvPr>
            <p:cNvSpPr txBox="1"/>
            <p:nvPr/>
          </p:nvSpPr>
          <p:spPr>
            <a:xfrm>
              <a:off x="831888" y="4956746"/>
              <a:ext cx="1636337" cy="180049"/>
            </a:xfrm>
            <a:prstGeom prst="rect">
              <a:avLst/>
            </a:prstGeom>
          </p:spPr>
          <p:txBody>
            <a:bodyPr vert="horz" wrap="square" lIns="0" tIns="12700" rIns="0" bIns="0" rtlCol="0">
              <a:spAutoFit/>
            </a:bodyPr>
            <a:lstStyle/>
            <a:p>
              <a:pPr marL="12700" algn="just">
                <a:lnSpc>
                  <a:spcPts val="650"/>
                </a:lnSpc>
                <a:spcBef>
                  <a:spcPts val="100"/>
                </a:spcBef>
              </a:pPr>
              <a:r>
                <a:rPr lang="ja-JP" altLang="en-US" sz="550" spc="20" dirty="0">
                  <a:solidFill>
                    <a:srgbClr val="3F3B3A"/>
                  </a:solidFill>
                  <a:latin typeface="BIZ UDPゴシック" panose="020B0400000000000000" pitchFamily="50" charset="-128"/>
                  <a:ea typeface="BIZ UDPゴシック" panose="020B0400000000000000" pitchFamily="50" charset="-128"/>
                  <a:cs typeface="Yu Gothic UI Light"/>
                </a:rPr>
                <a:t>国際共同実験で、最高エネルギーの宇宙線を観測</a:t>
              </a:r>
              <a:endParaRPr lang="en-US" altLang="ja-JP" sz="550" dirty="0">
                <a:latin typeface="BIZ UDPゴシック" panose="020B0400000000000000" pitchFamily="50" charset="-128"/>
                <a:ea typeface="BIZ UDPゴシック" panose="020B0400000000000000" pitchFamily="50" charset="-128"/>
                <a:cs typeface="Yu Gothic UI Light"/>
              </a:endParaRPr>
            </a:p>
            <a:p>
              <a:pPr marL="12700" algn="just">
                <a:lnSpc>
                  <a:spcPts val="650"/>
                </a:lnSpc>
              </a:pPr>
              <a:endParaRPr sz="550" dirty="0">
                <a:latin typeface="BIZ UDPゴシック" panose="020B0400000000000000" pitchFamily="50" charset="-128"/>
                <a:ea typeface="BIZ UDPゴシック" panose="020B0400000000000000" pitchFamily="50" charset="-128"/>
                <a:cs typeface="Yu Gothic UI Light"/>
              </a:endParaRPr>
            </a:p>
          </p:txBody>
        </p:sp>
        <p:sp>
          <p:nvSpPr>
            <p:cNvPr id="50" name="object 7">
              <a:extLst>
                <a:ext uri="{FF2B5EF4-FFF2-40B4-BE49-F238E27FC236}">
                  <a16:creationId xmlns:a16="http://schemas.microsoft.com/office/drawing/2014/main" id="{FFB36598-4731-4A33-A497-4984A30B35C4}"/>
                </a:ext>
              </a:extLst>
            </p:cNvPr>
            <p:cNvSpPr/>
            <p:nvPr/>
          </p:nvSpPr>
          <p:spPr>
            <a:xfrm>
              <a:off x="739190" y="4975021"/>
              <a:ext cx="68015" cy="68033"/>
            </a:xfrm>
            <a:prstGeom prst="rect">
              <a:avLst/>
            </a:prstGeom>
            <a:blipFill>
              <a:blip r:embed="rId12" cstate="print"/>
              <a:stretch>
                <a:fillRect/>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grpSp>
      <p:sp>
        <p:nvSpPr>
          <p:cNvPr id="40" name="object 52">
            <a:extLst>
              <a:ext uri="{FF2B5EF4-FFF2-40B4-BE49-F238E27FC236}">
                <a16:creationId xmlns:a16="http://schemas.microsoft.com/office/drawing/2014/main" id="{627D07A4-19FB-42B0-B9ED-876205955A93}"/>
              </a:ext>
            </a:extLst>
          </p:cNvPr>
          <p:cNvSpPr/>
          <p:nvPr/>
        </p:nvSpPr>
        <p:spPr>
          <a:xfrm>
            <a:off x="1759466" y="5854048"/>
            <a:ext cx="7960" cy="1435060"/>
          </a:xfrm>
          <a:prstGeom prst="rect">
            <a:avLst/>
          </a:prstGeom>
          <a:blipFill>
            <a:blip r:embed="rId3" cstate="print"/>
            <a:stretch>
              <a:fillRect/>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graphicFrame>
        <p:nvGraphicFramePr>
          <p:cNvPr id="39" name="表 38">
            <a:extLst>
              <a:ext uri="{FF2B5EF4-FFF2-40B4-BE49-F238E27FC236}">
                <a16:creationId xmlns:a16="http://schemas.microsoft.com/office/drawing/2014/main" id="{B90E77B4-03FC-4B89-BCAB-772064813C75}"/>
              </a:ext>
            </a:extLst>
          </p:cNvPr>
          <p:cNvGraphicFramePr>
            <a:graphicFrameLocks noGrp="1"/>
          </p:cNvGraphicFramePr>
          <p:nvPr>
            <p:extLst>
              <p:ext uri="{D42A27DB-BD31-4B8C-83A1-F6EECF244321}">
                <p14:modId xmlns:p14="http://schemas.microsoft.com/office/powerpoint/2010/main" val="3811019386"/>
              </p:ext>
            </p:extLst>
          </p:nvPr>
        </p:nvGraphicFramePr>
        <p:xfrm>
          <a:off x="730250" y="7480300"/>
          <a:ext cx="3021263" cy="1866317"/>
        </p:xfrm>
        <a:graphic>
          <a:graphicData uri="http://schemas.openxmlformats.org/drawingml/2006/table">
            <a:tbl>
              <a:tblPr firstRow="1" bandRow="1">
                <a:solidFill>
                  <a:schemeClr val="bg1"/>
                </a:solidFill>
                <a:effectLst>
                  <a:outerShdw blurRad="50800" dist="38100" dir="2700000" algn="tl" rotWithShape="0">
                    <a:prstClr val="black">
                      <a:alpha val="40000"/>
                    </a:prstClr>
                  </a:outerShdw>
                </a:effectLst>
                <a:tableStyleId>{5C22544A-7EE6-4342-B048-85BDC9FD1C3A}</a:tableStyleId>
              </a:tblPr>
              <a:tblGrid>
                <a:gridCol w="1045338">
                  <a:extLst>
                    <a:ext uri="{9D8B030D-6E8A-4147-A177-3AD203B41FA5}">
                      <a16:colId xmlns:a16="http://schemas.microsoft.com/office/drawing/2014/main" val="20000"/>
                    </a:ext>
                  </a:extLst>
                </a:gridCol>
                <a:gridCol w="417269">
                  <a:extLst>
                    <a:ext uri="{9D8B030D-6E8A-4147-A177-3AD203B41FA5}">
                      <a16:colId xmlns:a16="http://schemas.microsoft.com/office/drawing/2014/main" val="20001"/>
                    </a:ext>
                  </a:extLst>
                </a:gridCol>
                <a:gridCol w="1558656">
                  <a:extLst>
                    <a:ext uri="{9D8B030D-6E8A-4147-A177-3AD203B41FA5}">
                      <a16:colId xmlns:a16="http://schemas.microsoft.com/office/drawing/2014/main" val="20002"/>
                    </a:ext>
                  </a:extLst>
                </a:gridCol>
              </a:tblGrid>
              <a:tr h="758364">
                <a:tc rowSpan="2">
                  <a:txBody>
                    <a:bodyPr/>
                    <a:lstStyle/>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ja-JP" altLang="en-US" sz="500" b="0" dirty="0">
                        <a:ln>
                          <a:noFill/>
                        </a:ln>
                        <a:solidFill>
                          <a:schemeClr val="tx1"/>
                        </a:solidFill>
                        <a:latin typeface="BIZ UDPゴシック" panose="020B0400000000000000" pitchFamily="50" charset="-128"/>
                        <a:ea typeface="BIZ UDPゴシック" panose="020B0400000000000000" pitchFamily="50" charset="-128"/>
                      </a:endParaRPr>
                    </a:p>
                    <a:p>
                      <a:pPr marR="5080" algn="ctr">
                        <a:lnSpc>
                          <a:spcPct val="100000"/>
                        </a:lnSpc>
                        <a:spcBef>
                          <a:spcPts val="100"/>
                        </a:spcBef>
                      </a:pPr>
                      <a:r>
                        <a:rPr lang="ja-JP" altLang="en-US" sz="1050" b="0" spc="40" dirty="0">
                          <a:solidFill>
                            <a:schemeClr val="tx1"/>
                          </a:solidFill>
                          <a:latin typeface="BIZ UDPゴシック" panose="020B0400000000000000" pitchFamily="50" charset="-128"/>
                          <a:ea typeface="BIZ UDPゴシック" panose="020B0400000000000000" pitchFamily="50" charset="-128"/>
                          <a:cs typeface="Yu Gothic UI Light"/>
                        </a:rPr>
                        <a:t>深田 茂生</a:t>
                      </a:r>
                      <a:endParaRPr lang="en-US" altLang="ja-JP" sz="1050" b="0" spc="40" dirty="0">
                        <a:solidFill>
                          <a:schemeClr val="tx1"/>
                        </a:solidFill>
                        <a:latin typeface="BIZ UDPゴシック" panose="020B0400000000000000" pitchFamily="50" charset="-128"/>
                        <a:ea typeface="BIZ UDPゴシック" panose="020B0400000000000000" pitchFamily="50" charset="-128"/>
                        <a:cs typeface="Yu Gothic UI Light"/>
                      </a:endParaRPr>
                    </a:p>
                    <a:p>
                      <a:pPr marR="5080" algn="ctr">
                        <a:lnSpc>
                          <a:spcPct val="100000"/>
                        </a:lnSpc>
                        <a:spcBef>
                          <a:spcPts val="100"/>
                        </a:spcBef>
                      </a:pPr>
                      <a:r>
                        <a:rPr lang="en-US" altLang="ja-JP" sz="600" b="0" spc="40" dirty="0">
                          <a:solidFill>
                            <a:schemeClr val="tx1"/>
                          </a:solidFill>
                          <a:latin typeface="BIZ UDPゴシック" panose="020B0400000000000000" pitchFamily="50" charset="-128"/>
                          <a:ea typeface="BIZ UDPゴシック" panose="020B0400000000000000" pitchFamily="50" charset="-128"/>
                          <a:cs typeface="Yu Gothic UI Light"/>
                        </a:rPr>
                        <a:t> FUKADA</a:t>
                      </a:r>
                      <a:r>
                        <a:rPr lang="ja-JP" altLang="en-US" sz="600" b="0" spc="40" dirty="0">
                          <a:solidFill>
                            <a:schemeClr val="tx1"/>
                          </a:solidFill>
                          <a:latin typeface="BIZ UDPゴシック" panose="020B0400000000000000" pitchFamily="50" charset="-128"/>
                          <a:ea typeface="BIZ UDPゴシック" panose="020B0400000000000000" pitchFamily="50" charset="-128"/>
                          <a:cs typeface="Yu Gothic UI Light"/>
                        </a:rPr>
                        <a:t>  </a:t>
                      </a:r>
                      <a:r>
                        <a:rPr lang="en-US" altLang="ja-JP" sz="600" b="0" spc="40" dirty="0" err="1">
                          <a:solidFill>
                            <a:schemeClr val="tx1"/>
                          </a:solidFill>
                          <a:latin typeface="BIZ UDPゴシック" panose="020B0400000000000000" pitchFamily="50" charset="-128"/>
                          <a:ea typeface="BIZ UDPゴシック" panose="020B0400000000000000" pitchFamily="50" charset="-128"/>
                          <a:cs typeface="Yu Gothic UI Light"/>
                        </a:rPr>
                        <a:t>Sgigeo</a:t>
                      </a:r>
                      <a:endParaRPr lang="en-US" altLang="ja-JP" sz="600" b="0" spc="40" dirty="0">
                        <a:solidFill>
                          <a:schemeClr val="tx1"/>
                        </a:solidFill>
                        <a:latin typeface="BIZ UDPゴシック" panose="020B0400000000000000" pitchFamily="50" charset="-128"/>
                        <a:ea typeface="BIZ UDPゴシック" panose="020B0400000000000000" pitchFamily="50" charset="-128"/>
                        <a:cs typeface="Yu Gothic UI Light"/>
                      </a:endParaRPr>
                    </a:p>
                  </a:txBody>
                  <a:tcPr marL="36000" marR="36000" marT="0" marB="0">
                    <a:lnL w="3175" cap="flat" cmpd="sng" algn="ctr">
                      <a:solidFill>
                        <a:schemeClr val="bg1">
                          <a:lumMod val="9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dist"/>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職名</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研究分野</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研究テーマ</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txBody>
                  <a:tcPr marL="36000" marR="3600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endParaRPr lang="en-US" altLang="ja-JP" sz="550" b="0" dirty="0">
                        <a:solidFill>
                          <a:srgbClr val="3F3B3A"/>
                        </a:solidFill>
                        <a:latin typeface="BIZ UDPゴシック" panose="020B0400000000000000" pitchFamily="50" charset="-128"/>
                        <a:ea typeface="BIZ UDPゴシック" panose="020B0400000000000000" pitchFamily="50" charset="-128"/>
                        <a:cs typeface="Yu Gothic UI Light"/>
                      </a:endParaRPr>
                    </a:p>
                    <a:p>
                      <a:pPr algn="l"/>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航空宇宙システム研究拠点</a:t>
                      </a:r>
                      <a:r>
                        <a:rPr lang="en-US" altLang="ja-JP" sz="550" b="0" dirty="0">
                          <a:solidFill>
                            <a:srgbClr val="3F3B3A"/>
                          </a:solidFill>
                          <a:latin typeface="BIZ UDPゴシック" panose="020B0400000000000000" pitchFamily="50" charset="-128"/>
                          <a:ea typeface="BIZ UDPゴシック" panose="020B0400000000000000" pitchFamily="50" charset="-128"/>
                          <a:cs typeface="Yu Gothic UI Light"/>
                        </a:rPr>
                        <a:t>/</a:t>
                      </a:r>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特任教授</a:t>
                      </a:r>
                      <a:endParaRPr lang="en-US" altLang="ja-JP" sz="550" b="0" dirty="0">
                        <a:solidFill>
                          <a:srgbClr val="3F3B3A"/>
                        </a:solidFill>
                        <a:latin typeface="BIZ UDPゴシック" panose="020B0400000000000000" pitchFamily="50" charset="-128"/>
                        <a:ea typeface="BIZ UDPゴシック" panose="020B0400000000000000" pitchFamily="50" charset="-128"/>
                        <a:cs typeface="Yu Gothic UI Light"/>
                      </a:endParaRPr>
                    </a:p>
                    <a:p>
                      <a:pPr algn="just"/>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精密工学，超精密機械システム，精密機械要素，精密機構の計測と制御</a:t>
                      </a:r>
                      <a:endParaRPr lang="en-US" altLang="ja-JP" sz="550" b="0" dirty="0">
                        <a:solidFill>
                          <a:srgbClr val="3F3B3A"/>
                        </a:solidFill>
                        <a:latin typeface="BIZ UDPゴシック" panose="020B0400000000000000" pitchFamily="50" charset="-128"/>
                        <a:ea typeface="BIZ UDPゴシック" panose="020B0400000000000000" pitchFamily="50" charset="-128"/>
                        <a:cs typeface="Yu Gothic UI Light"/>
                      </a:endParaRPr>
                    </a:p>
                    <a:p>
                      <a:pPr algn="just"/>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サブナノメートル分解能の超精密位置決め機構の開発，精密機械要素の基礎特性の解明と性能改善，原子レベルを越える超精密機械システムの実現と表面加工・測定システムへの応用、など</a:t>
                      </a:r>
                    </a:p>
                  </a:txBody>
                  <a:tcPr marL="36000" marR="36000" marT="0" marB="0">
                    <a:lnL w="3175" cap="flat" cmpd="sng" algn="ctr">
                      <a:no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107953">
                <a:tc vMerge="1">
                  <a:txBody>
                    <a:bodyPr/>
                    <a:lstStyle/>
                    <a:p>
                      <a:pPr algn="dist"/>
                      <a:endParaRPr kumimoji="1" lang="ja-JP" altLang="en-US" sz="500" dirty="0">
                        <a:solidFill>
                          <a:schemeClr val="tx1"/>
                        </a:solidFill>
                        <a:latin typeface="BIZ UDPゴシック" panose="020B0400000000000000" pitchFamily="50" charset="-128"/>
                        <a:ea typeface="BIZ UDPゴシック" panose="020B0400000000000000" pitchFamily="50" charset="-128"/>
                      </a:endParaRPr>
                    </a:p>
                  </a:txBody>
                  <a:tcPr marL="36000" marR="3600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Position</a:t>
                      </a:r>
                    </a:p>
                    <a:p>
                      <a:pPr algn="dist"/>
                      <a:endPar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Research </a:t>
                      </a: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Field</a:t>
                      </a: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Research  Theme</a:t>
                      </a:r>
                    </a:p>
                    <a:p>
                      <a:pPr algn="dist"/>
                      <a:endParaRPr kumimoji="1" lang="ja-JP" altLang="en-US" sz="500" b="0" spc="-100" baseline="0" dirty="0">
                        <a:ln>
                          <a:noFill/>
                        </a:ln>
                        <a:solidFill>
                          <a:schemeClr val="tx1"/>
                        </a:solidFill>
                        <a:latin typeface="BIZ UDPゴシック" panose="020B0400000000000000" pitchFamily="50" charset="-128"/>
                        <a:ea typeface="BIZ UDPゴシック" panose="020B0400000000000000" pitchFamily="50" charset="-128"/>
                      </a:endParaRPr>
                    </a:p>
                  </a:txBody>
                  <a:tcPr marL="36000" marR="3600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Research Center for Aerospace Systems</a:t>
                      </a:r>
                    </a:p>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Special Appointed Professor</a:t>
                      </a:r>
                    </a:p>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Development of ultraprecision positioning mechanism with sub-</a:t>
                      </a:r>
                      <a:r>
                        <a:rPr kumimoji="1" lang="en-US" altLang="ja-JP" sz="500" b="0" dirty="0" err="1">
                          <a:ln>
                            <a:noFill/>
                          </a:ln>
                          <a:solidFill>
                            <a:schemeClr val="tx1"/>
                          </a:solidFill>
                          <a:latin typeface="BIZ UDPゴシック" panose="020B0400000000000000" pitchFamily="50" charset="-128"/>
                          <a:ea typeface="BIZ UDPゴシック" panose="020B0400000000000000" pitchFamily="50" charset="-128"/>
                        </a:rPr>
                        <a:t>nanometre</a:t>
                      </a:r>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 resolution, Analysis and improvement of fundamental properties of precision mechanical elements, Realization of ultraprecision mechanical systems with finer resolution than atomic level spacing for application to topography measurement and processing systems, etc.</a:t>
                      </a:r>
                    </a:p>
                  </a:txBody>
                  <a:tcPr marL="36000" marR="36000" marT="0" marB="0">
                    <a:lnL w="3175" cap="flat" cmpd="sng" algn="ctr">
                      <a:no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41" name="object 52">
            <a:extLst>
              <a:ext uri="{FF2B5EF4-FFF2-40B4-BE49-F238E27FC236}">
                <a16:creationId xmlns:a16="http://schemas.microsoft.com/office/drawing/2014/main" id="{DC8CBCAE-F34B-47C4-9F4F-172C658F5A2C}"/>
              </a:ext>
            </a:extLst>
          </p:cNvPr>
          <p:cNvSpPr/>
          <p:nvPr/>
        </p:nvSpPr>
        <p:spPr>
          <a:xfrm>
            <a:off x="1756966" y="7536447"/>
            <a:ext cx="7960" cy="1771517"/>
          </a:xfrm>
          <a:prstGeom prst="rect">
            <a:avLst/>
          </a:prstGeom>
          <a:blipFill>
            <a:blip r:embed="rId3" cstate="print"/>
            <a:stretch>
              <a:fillRect/>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pic>
        <p:nvPicPr>
          <p:cNvPr id="42" name="図 41">
            <a:extLst>
              <a:ext uri="{FF2B5EF4-FFF2-40B4-BE49-F238E27FC236}">
                <a16:creationId xmlns:a16="http://schemas.microsoft.com/office/drawing/2014/main" id="{8120E488-DD5C-46EE-9D84-D33B9C73A8C7}"/>
              </a:ext>
            </a:extLst>
          </p:cNvPr>
          <p:cNvPicPr>
            <a:picLocks noChangeAspect="1"/>
          </p:cNvPicPr>
          <p:nvPr/>
        </p:nvPicPr>
        <p:blipFill rotWithShape="1">
          <a:blip r:embed="rId13"/>
          <a:srcRect l="2304" r="1" b="8914"/>
          <a:stretch/>
        </p:blipFill>
        <p:spPr>
          <a:xfrm>
            <a:off x="767488" y="7511189"/>
            <a:ext cx="947964" cy="1128746"/>
          </a:xfrm>
          <a:prstGeom prst="rect">
            <a:avLst/>
          </a:prstGeom>
        </p:spPr>
      </p:pic>
      <p:pic>
        <p:nvPicPr>
          <p:cNvPr id="44" name="図 43" descr="C:\Users\kougaku154\Desktop\衣川 智也.jpg">
            <a:extLst>
              <a:ext uri="{FF2B5EF4-FFF2-40B4-BE49-F238E27FC236}">
                <a16:creationId xmlns:a16="http://schemas.microsoft.com/office/drawing/2014/main" id="{CA5FFA58-A076-45ED-BF7F-AF5E25C38FB3}"/>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2794" t="7656" r="7219" b="20624"/>
          <a:stretch/>
        </p:blipFill>
        <p:spPr bwMode="auto">
          <a:xfrm>
            <a:off x="798953" y="5854410"/>
            <a:ext cx="894311" cy="10696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77914" y="10403471"/>
            <a:ext cx="74930" cy="120546"/>
          </a:xfrm>
          <a:prstGeom prst="rect">
            <a:avLst/>
          </a:prstGeom>
        </p:spPr>
        <p:txBody>
          <a:bodyPr vert="horz" wrap="square" lIns="0" tIns="12700" rIns="0" bIns="0" rtlCol="0">
            <a:spAutoFit/>
          </a:bodyPr>
          <a:lstStyle/>
          <a:p>
            <a:pPr marL="12700" algn="just">
              <a:lnSpc>
                <a:spcPct val="100000"/>
              </a:lnSpc>
              <a:spcBef>
                <a:spcPts val="100"/>
              </a:spcBef>
            </a:pPr>
            <a:r>
              <a:rPr sz="700" spc="-5" dirty="0">
                <a:solidFill>
                  <a:srgbClr val="3F3B3A"/>
                </a:solidFill>
                <a:latin typeface="BIZ UDPゴシック" panose="020B0400000000000000" pitchFamily="50" charset="-128"/>
                <a:ea typeface="BIZ UDPゴシック" panose="020B0400000000000000" pitchFamily="50" charset="-128"/>
                <a:cs typeface="Arial Unicode MS"/>
              </a:rPr>
              <a:t>7</a:t>
            </a:r>
            <a:endParaRPr sz="700">
              <a:latin typeface="BIZ UDPゴシック" panose="020B0400000000000000" pitchFamily="50" charset="-128"/>
              <a:ea typeface="BIZ UDPゴシック" panose="020B0400000000000000" pitchFamily="50" charset="-128"/>
              <a:cs typeface="Arial Unicode MS"/>
            </a:endParaRPr>
          </a:p>
        </p:txBody>
      </p:sp>
      <p:sp>
        <p:nvSpPr>
          <p:cNvPr id="3" name="object 3"/>
          <p:cNvSpPr/>
          <p:nvPr/>
        </p:nvSpPr>
        <p:spPr>
          <a:xfrm>
            <a:off x="640778" y="672393"/>
            <a:ext cx="240029" cy="227965"/>
          </a:xfrm>
          <a:custGeom>
            <a:avLst/>
            <a:gdLst/>
            <a:ahLst/>
            <a:cxnLst/>
            <a:rect l="l" t="t" r="r" b="b"/>
            <a:pathLst>
              <a:path w="240030" h="227965">
                <a:moveTo>
                  <a:pt x="119773" y="0"/>
                </a:moveTo>
                <a:lnTo>
                  <a:pt x="0" y="87020"/>
                </a:lnTo>
                <a:lnTo>
                  <a:pt x="45758" y="227812"/>
                </a:lnTo>
                <a:lnTo>
                  <a:pt x="193789" y="227812"/>
                </a:lnTo>
                <a:lnTo>
                  <a:pt x="239547" y="87020"/>
                </a:lnTo>
                <a:lnTo>
                  <a:pt x="119773" y="0"/>
                </a:lnTo>
                <a:close/>
              </a:path>
            </a:pathLst>
          </a:custGeom>
          <a:solidFill>
            <a:srgbClr val="B0B8D6"/>
          </a:solid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4" name="object 4"/>
          <p:cNvSpPr/>
          <p:nvPr/>
        </p:nvSpPr>
        <p:spPr>
          <a:xfrm>
            <a:off x="834526" y="759439"/>
            <a:ext cx="240029" cy="227965"/>
          </a:xfrm>
          <a:custGeom>
            <a:avLst/>
            <a:gdLst/>
            <a:ahLst/>
            <a:cxnLst/>
            <a:rect l="l" t="t" r="r" b="b"/>
            <a:pathLst>
              <a:path w="240030" h="227965">
                <a:moveTo>
                  <a:pt x="193789" y="0"/>
                </a:moveTo>
                <a:lnTo>
                  <a:pt x="45758" y="0"/>
                </a:lnTo>
                <a:lnTo>
                  <a:pt x="0" y="140792"/>
                </a:lnTo>
                <a:lnTo>
                  <a:pt x="119760" y="227812"/>
                </a:lnTo>
                <a:lnTo>
                  <a:pt x="239534" y="140792"/>
                </a:lnTo>
                <a:lnTo>
                  <a:pt x="193789" y="0"/>
                </a:lnTo>
                <a:close/>
              </a:path>
            </a:pathLst>
          </a:custGeom>
          <a:solidFill>
            <a:srgbClr val="B0B8D6"/>
          </a:solid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5" name="object 5"/>
          <p:cNvSpPr/>
          <p:nvPr/>
        </p:nvSpPr>
        <p:spPr>
          <a:xfrm>
            <a:off x="834526" y="759439"/>
            <a:ext cx="240029" cy="227965"/>
          </a:xfrm>
          <a:custGeom>
            <a:avLst/>
            <a:gdLst/>
            <a:ahLst/>
            <a:cxnLst/>
            <a:rect l="l" t="t" r="r" b="b"/>
            <a:pathLst>
              <a:path w="240030" h="227965">
                <a:moveTo>
                  <a:pt x="45758" y="0"/>
                </a:moveTo>
                <a:lnTo>
                  <a:pt x="0" y="140792"/>
                </a:lnTo>
                <a:lnTo>
                  <a:pt x="119760" y="227812"/>
                </a:lnTo>
                <a:lnTo>
                  <a:pt x="239534" y="140792"/>
                </a:lnTo>
                <a:lnTo>
                  <a:pt x="193789" y="0"/>
                </a:lnTo>
                <a:lnTo>
                  <a:pt x="45758" y="0"/>
                </a:lnTo>
                <a:close/>
              </a:path>
            </a:pathLst>
          </a:custGeom>
          <a:ln w="3175">
            <a:solidFill>
              <a:srgbClr val="FFFFFF"/>
            </a:solidFill>
          </a:ln>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6" name="object 6"/>
          <p:cNvSpPr/>
          <p:nvPr/>
        </p:nvSpPr>
        <p:spPr>
          <a:xfrm>
            <a:off x="1028313" y="672393"/>
            <a:ext cx="240029" cy="227965"/>
          </a:xfrm>
          <a:custGeom>
            <a:avLst/>
            <a:gdLst/>
            <a:ahLst/>
            <a:cxnLst/>
            <a:rect l="l" t="t" r="r" b="b"/>
            <a:pathLst>
              <a:path w="240030" h="227965">
                <a:moveTo>
                  <a:pt x="119760" y="0"/>
                </a:moveTo>
                <a:lnTo>
                  <a:pt x="0" y="87020"/>
                </a:lnTo>
                <a:lnTo>
                  <a:pt x="45758" y="227812"/>
                </a:lnTo>
                <a:lnTo>
                  <a:pt x="193789" y="227812"/>
                </a:lnTo>
                <a:lnTo>
                  <a:pt x="239534" y="87020"/>
                </a:lnTo>
                <a:lnTo>
                  <a:pt x="119760" y="0"/>
                </a:lnTo>
                <a:close/>
              </a:path>
            </a:pathLst>
          </a:custGeom>
          <a:solidFill>
            <a:srgbClr val="B0B8D6"/>
          </a:solid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7" name="object 7"/>
          <p:cNvSpPr/>
          <p:nvPr/>
        </p:nvSpPr>
        <p:spPr>
          <a:xfrm>
            <a:off x="1028313" y="672393"/>
            <a:ext cx="240029" cy="227965"/>
          </a:xfrm>
          <a:custGeom>
            <a:avLst/>
            <a:gdLst/>
            <a:ahLst/>
            <a:cxnLst/>
            <a:rect l="l" t="t" r="r" b="b"/>
            <a:pathLst>
              <a:path w="240030" h="227965">
                <a:moveTo>
                  <a:pt x="45758" y="227812"/>
                </a:moveTo>
                <a:lnTo>
                  <a:pt x="0" y="87020"/>
                </a:lnTo>
                <a:lnTo>
                  <a:pt x="119760" y="0"/>
                </a:lnTo>
                <a:lnTo>
                  <a:pt x="239534" y="87020"/>
                </a:lnTo>
                <a:lnTo>
                  <a:pt x="193789" y="227812"/>
                </a:lnTo>
                <a:lnTo>
                  <a:pt x="45758" y="227812"/>
                </a:lnTo>
                <a:close/>
              </a:path>
            </a:pathLst>
          </a:custGeom>
          <a:ln w="3175">
            <a:solidFill>
              <a:srgbClr val="FFFFFF"/>
            </a:solidFill>
          </a:ln>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8" name="object 8"/>
          <p:cNvSpPr/>
          <p:nvPr/>
        </p:nvSpPr>
        <p:spPr>
          <a:xfrm>
            <a:off x="1222062" y="759439"/>
            <a:ext cx="240029" cy="227965"/>
          </a:xfrm>
          <a:custGeom>
            <a:avLst/>
            <a:gdLst/>
            <a:ahLst/>
            <a:cxnLst/>
            <a:rect l="l" t="t" r="r" b="b"/>
            <a:pathLst>
              <a:path w="240030" h="227965">
                <a:moveTo>
                  <a:pt x="193789" y="0"/>
                </a:moveTo>
                <a:lnTo>
                  <a:pt x="45758" y="0"/>
                </a:lnTo>
                <a:lnTo>
                  <a:pt x="0" y="140792"/>
                </a:lnTo>
                <a:lnTo>
                  <a:pt x="119773" y="227812"/>
                </a:lnTo>
                <a:lnTo>
                  <a:pt x="239534" y="140792"/>
                </a:lnTo>
                <a:lnTo>
                  <a:pt x="193789" y="0"/>
                </a:lnTo>
                <a:close/>
              </a:path>
            </a:pathLst>
          </a:custGeom>
          <a:solidFill>
            <a:srgbClr val="B0B8D6"/>
          </a:solid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9" name="object 9"/>
          <p:cNvSpPr/>
          <p:nvPr/>
        </p:nvSpPr>
        <p:spPr>
          <a:xfrm>
            <a:off x="1222062" y="759439"/>
            <a:ext cx="240029" cy="227965"/>
          </a:xfrm>
          <a:custGeom>
            <a:avLst/>
            <a:gdLst/>
            <a:ahLst/>
            <a:cxnLst/>
            <a:rect l="l" t="t" r="r" b="b"/>
            <a:pathLst>
              <a:path w="240030" h="227965">
                <a:moveTo>
                  <a:pt x="45758" y="0"/>
                </a:moveTo>
                <a:lnTo>
                  <a:pt x="0" y="140792"/>
                </a:lnTo>
                <a:lnTo>
                  <a:pt x="119773" y="227812"/>
                </a:lnTo>
                <a:lnTo>
                  <a:pt x="239534" y="140792"/>
                </a:lnTo>
                <a:lnTo>
                  <a:pt x="193789" y="0"/>
                </a:lnTo>
                <a:lnTo>
                  <a:pt x="45758" y="0"/>
                </a:lnTo>
                <a:close/>
              </a:path>
            </a:pathLst>
          </a:custGeom>
          <a:ln w="3175">
            <a:solidFill>
              <a:srgbClr val="FFFFFF"/>
            </a:solidFill>
          </a:ln>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10" name="object 10"/>
          <p:cNvSpPr/>
          <p:nvPr/>
        </p:nvSpPr>
        <p:spPr>
          <a:xfrm>
            <a:off x="6519571" y="672393"/>
            <a:ext cx="240029" cy="227965"/>
          </a:xfrm>
          <a:custGeom>
            <a:avLst/>
            <a:gdLst/>
            <a:ahLst/>
            <a:cxnLst/>
            <a:rect l="l" t="t" r="r" b="b"/>
            <a:pathLst>
              <a:path w="240029" h="227965">
                <a:moveTo>
                  <a:pt x="119773" y="0"/>
                </a:moveTo>
                <a:lnTo>
                  <a:pt x="0" y="87020"/>
                </a:lnTo>
                <a:lnTo>
                  <a:pt x="45758" y="227812"/>
                </a:lnTo>
                <a:lnTo>
                  <a:pt x="193801" y="227812"/>
                </a:lnTo>
                <a:lnTo>
                  <a:pt x="239534" y="87020"/>
                </a:lnTo>
                <a:lnTo>
                  <a:pt x="119773" y="0"/>
                </a:lnTo>
                <a:close/>
              </a:path>
            </a:pathLst>
          </a:custGeom>
          <a:solidFill>
            <a:srgbClr val="B0B8D6"/>
          </a:solid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11" name="object 11"/>
          <p:cNvSpPr/>
          <p:nvPr/>
        </p:nvSpPr>
        <p:spPr>
          <a:xfrm>
            <a:off x="6325846" y="759439"/>
            <a:ext cx="240029" cy="227965"/>
          </a:xfrm>
          <a:custGeom>
            <a:avLst/>
            <a:gdLst/>
            <a:ahLst/>
            <a:cxnLst/>
            <a:rect l="l" t="t" r="r" b="b"/>
            <a:pathLst>
              <a:path w="240029" h="227965">
                <a:moveTo>
                  <a:pt x="193763" y="0"/>
                </a:moveTo>
                <a:lnTo>
                  <a:pt x="45732" y="0"/>
                </a:lnTo>
                <a:lnTo>
                  <a:pt x="0" y="140792"/>
                </a:lnTo>
                <a:lnTo>
                  <a:pt x="119748" y="227812"/>
                </a:lnTo>
                <a:lnTo>
                  <a:pt x="239522" y="140792"/>
                </a:lnTo>
                <a:lnTo>
                  <a:pt x="193763" y="0"/>
                </a:lnTo>
                <a:close/>
              </a:path>
            </a:pathLst>
          </a:custGeom>
          <a:solidFill>
            <a:srgbClr val="B0B8D6"/>
          </a:solid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12" name="object 12"/>
          <p:cNvSpPr/>
          <p:nvPr/>
        </p:nvSpPr>
        <p:spPr>
          <a:xfrm>
            <a:off x="6325846" y="759439"/>
            <a:ext cx="240029" cy="227965"/>
          </a:xfrm>
          <a:custGeom>
            <a:avLst/>
            <a:gdLst/>
            <a:ahLst/>
            <a:cxnLst/>
            <a:rect l="l" t="t" r="r" b="b"/>
            <a:pathLst>
              <a:path w="240029" h="227965">
                <a:moveTo>
                  <a:pt x="193763" y="0"/>
                </a:moveTo>
                <a:lnTo>
                  <a:pt x="239522" y="140792"/>
                </a:lnTo>
                <a:lnTo>
                  <a:pt x="119748" y="227812"/>
                </a:lnTo>
                <a:lnTo>
                  <a:pt x="0" y="140792"/>
                </a:lnTo>
                <a:lnTo>
                  <a:pt x="45732" y="0"/>
                </a:lnTo>
                <a:lnTo>
                  <a:pt x="193763" y="0"/>
                </a:lnTo>
                <a:close/>
              </a:path>
            </a:pathLst>
          </a:custGeom>
          <a:ln w="3175">
            <a:solidFill>
              <a:srgbClr val="FFFFFF"/>
            </a:solidFill>
          </a:ln>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13" name="object 13"/>
          <p:cNvSpPr/>
          <p:nvPr/>
        </p:nvSpPr>
        <p:spPr>
          <a:xfrm>
            <a:off x="6132037" y="672393"/>
            <a:ext cx="240029" cy="227965"/>
          </a:xfrm>
          <a:custGeom>
            <a:avLst/>
            <a:gdLst/>
            <a:ahLst/>
            <a:cxnLst/>
            <a:rect l="l" t="t" r="r" b="b"/>
            <a:pathLst>
              <a:path w="240029" h="227965">
                <a:moveTo>
                  <a:pt x="119786" y="0"/>
                </a:moveTo>
                <a:lnTo>
                  <a:pt x="0" y="87020"/>
                </a:lnTo>
                <a:lnTo>
                  <a:pt x="45758" y="227812"/>
                </a:lnTo>
                <a:lnTo>
                  <a:pt x="193789" y="227812"/>
                </a:lnTo>
                <a:lnTo>
                  <a:pt x="239547" y="87020"/>
                </a:lnTo>
                <a:lnTo>
                  <a:pt x="119786" y="0"/>
                </a:lnTo>
                <a:close/>
              </a:path>
            </a:pathLst>
          </a:custGeom>
          <a:solidFill>
            <a:srgbClr val="B0B8D6"/>
          </a:solid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14" name="object 14"/>
          <p:cNvSpPr/>
          <p:nvPr/>
        </p:nvSpPr>
        <p:spPr>
          <a:xfrm>
            <a:off x="6132037" y="672393"/>
            <a:ext cx="240029" cy="227965"/>
          </a:xfrm>
          <a:custGeom>
            <a:avLst/>
            <a:gdLst/>
            <a:ahLst/>
            <a:cxnLst/>
            <a:rect l="l" t="t" r="r" b="b"/>
            <a:pathLst>
              <a:path w="240029" h="227965">
                <a:moveTo>
                  <a:pt x="193789" y="227812"/>
                </a:moveTo>
                <a:lnTo>
                  <a:pt x="239547" y="87020"/>
                </a:lnTo>
                <a:lnTo>
                  <a:pt x="119786" y="0"/>
                </a:lnTo>
                <a:lnTo>
                  <a:pt x="0" y="87020"/>
                </a:lnTo>
                <a:lnTo>
                  <a:pt x="45758" y="227812"/>
                </a:lnTo>
                <a:lnTo>
                  <a:pt x="193789" y="227812"/>
                </a:lnTo>
                <a:close/>
              </a:path>
            </a:pathLst>
          </a:custGeom>
          <a:ln w="3175">
            <a:solidFill>
              <a:srgbClr val="FFFFFF"/>
            </a:solidFill>
          </a:ln>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15" name="object 15"/>
          <p:cNvSpPr/>
          <p:nvPr/>
        </p:nvSpPr>
        <p:spPr>
          <a:xfrm>
            <a:off x="5938311" y="759439"/>
            <a:ext cx="240029" cy="227965"/>
          </a:xfrm>
          <a:custGeom>
            <a:avLst/>
            <a:gdLst/>
            <a:ahLst/>
            <a:cxnLst/>
            <a:rect l="l" t="t" r="r" b="b"/>
            <a:pathLst>
              <a:path w="240029" h="227965">
                <a:moveTo>
                  <a:pt x="193776" y="0"/>
                </a:moveTo>
                <a:lnTo>
                  <a:pt x="45732" y="0"/>
                </a:lnTo>
                <a:lnTo>
                  <a:pt x="0" y="140792"/>
                </a:lnTo>
                <a:lnTo>
                  <a:pt x="119748" y="227812"/>
                </a:lnTo>
                <a:lnTo>
                  <a:pt x="239509" y="140792"/>
                </a:lnTo>
                <a:lnTo>
                  <a:pt x="193776" y="0"/>
                </a:lnTo>
                <a:close/>
              </a:path>
            </a:pathLst>
          </a:custGeom>
          <a:solidFill>
            <a:srgbClr val="B0B8D6"/>
          </a:solid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16" name="object 16"/>
          <p:cNvSpPr/>
          <p:nvPr/>
        </p:nvSpPr>
        <p:spPr>
          <a:xfrm>
            <a:off x="5938311" y="759439"/>
            <a:ext cx="240029" cy="227965"/>
          </a:xfrm>
          <a:custGeom>
            <a:avLst/>
            <a:gdLst/>
            <a:ahLst/>
            <a:cxnLst/>
            <a:rect l="l" t="t" r="r" b="b"/>
            <a:pathLst>
              <a:path w="240029" h="227965">
                <a:moveTo>
                  <a:pt x="193776" y="0"/>
                </a:moveTo>
                <a:lnTo>
                  <a:pt x="239509" y="140792"/>
                </a:lnTo>
                <a:lnTo>
                  <a:pt x="119748" y="227812"/>
                </a:lnTo>
                <a:lnTo>
                  <a:pt x="0" y="140792"/>
                </a:lnTo>
                <a:lnTo>
                  <a:pt x="45732" y="0"/>
                </a:lnTo>
                <a:lnTo>
                  <a:pt x="193776" y="0"/>
                </a:lnTo>
                <a:close/>
              </a:path>
            </a:pathLst>
          </a:custGeom>
          <a:ln w="3175">
            <a:solidFill>
              <a:srgbClr val="FFFFFF"/>
            </a:solidFill>
          </a:ln>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18" name="object 18"/>
          <p:cNvSpPr txBox="1"/>
          <p:nvPr/>
        </p:nvSpPr>
        <p:spPr>
          <a:xfrm>
            <a:off x="3267012" y="3345021"/>
            <a:ext cx="772795" cy="212879"/>
          </a:xfrm>
          <a:prstGeom prst="rect">
            <a:avLst/>
          </a:prstGeom>
        </p:spPr>
        <p:txBody>
          <a:bodyPr vert="horz" wrap="square" lIns="0" tIns="12700" rIns="0" bIns="0" rtlCol="0">
            <a:spAutoFit/>
          </a:bodyPr>
          <a:lstStyle/>
          <a:p>
            <a:pPr marL="12700" algn="just">
              <a:lnSpc>
                <a:spcPct val="100000"/>
              </a:lnSpc>
              <a:spcBef>
                <a:spcPts val="100"/>
              </a:spcBef>
            </a:pPr>
            <a:r>
              <a:rPr sz="1300" b="0" spc="65" dirty="0">
                <a:solidFill>
                  <a:srgbClr val="3F3B3A"/>
                </a:solidFill>
                <a:latin typeface="BIZ UDPゴシック" panose="020B0400000000000000" pitchFamily="50" charset="-128"/>
                <a:ea typeface="BIZ UDPゴシック" panose="020B0400000000000000" pitchFamily="50" charset="-128"/>
                <a:cs typeface="Yu Gothic UI Light"/>
              </a:rPr>
              <a:t>佐</a:t>
            </a:r>
            <a:r>
              <a:rPr sz="1300" b="0" dirty="0">
                <a:solidFill>
                  <a:srgbClr val="3F3B3A"/>
                </a:solidFill>
                <a:latin typeface="BIZ UDPゴシック" panose="020B0400000000000000" pitchFamily="50" charset="-128"/>
                <a:ea typeface="BIZ UDPゴシック" panose="020B0400000000000000" pitchFamily="50" charset="-128"/>
                <a:cs typeface="Yu Gothic UI Light"/>
              </a:rPr>
              <a:t>藤</a:t>
            </a:r>
            <a:r>
              <a:rPr sz="1300" b="0" spc="45" dirty="0">
                <a:solidFill>
                  <a:srgbClr val="3F3B3A"/>
                </a:solidFill>
                <a:latin typeface="BIZ UDPゴシック" panose="020B0400000000000000" pitchFamily="50" charset="-128"/>
                <a:ea typeface="BIZ UDPゴシック" panose="020B0400000000000000" pitchFamily="50" charset="-128"/>
                <a:cs typeface="Yu Gothic UI Light"/>
              </a:rPr>
              <a:t> </a:t>
            </a:r>
            <a:r>
              <a:rPr sz="1300" b="0" spc="65" dirty="0">
                <a:solidFill>
                  <a:srgbClr val="3F3B3A"/>
                </a:solidFill>
                <a:latin typeface="BIZ UDPゴシック" panose="020B0400000000000000" pitchFamily="50" charset="-128"/>
                <a:ea typeface="BIZ UDPゴシック" panose="020B0400000000000000" pitchFamily="50" charset="-128"/>
                <a:cs typeface="Yu Gothic UI Light"/>
              </a:rPr>
              <a:t>敏郎</a:t>
            </a:r>
            <a:endParaRPr sz="1300" dirty="0">
              <a:latin typeface="BIZ UDPゴシック" panose="020B0400000000000000" pitchFamily="50" charset="-128"/>
              <a:ea typeface="BIZ UDPゴシック" panose="020B0400000000000000" pitchFamily="50" charset="-128"/>
              <a:cs typeface="Yu Gothic UI Light"/>
            </a:endParaRPr>
          </a:p>
        </p:txBody>
      </p:sp>
      <p:sp>
        <p:nvSpPr>
          <p:cNvPr id="19" name="object 19"/>
          <p:cNvSpPr txBox="1"/>
          <p:nvPr/>
        </p:nvSpPr>
        <p:spPr>
          <a:xfrm>
            <a:off x="670877" y="3206385"/>
            <a:ext cx="2124710" cy="356508"/>
          </a:xfrm>
          <a:prstGeom prst="rect">
            <a:avLst/>
          </a:prstGeom>
        </p:spPr>
        <p:txBody>
          <a:bodyPr vert="horz" wrap="square" lIns="0" tIns="12700" rIns="0" bIns="0" rtlCol="0">
            <a:spAutoFit/>
          </a:bodyPr>
          <a:lstStyle/>
          <a:p>
            <a:pPr marL="12700" marR="5080" algn="just">
              <a:lnSpc>
                <a:spcPct val="115599"/>
              </a:lnSpc>
              <a:spcBef>
                <a:spcPts val="100"/>
              </a:spcBef>
              <a:tabLst>
                <a:tab pos="925830" algn="l"/>
                <a:tab pos="1592580" algn="l"/>
              </a:tabLst>
            </a:pPr>
            <a:r>
              <a:rPr sz="1000" b="0" spc="25" dirty="0" err="1">
                <a:solidFill>
                  <a:srgbClr val="3F3B3A"/>
                </a:solidFill>
                <a:latin typeface="BIZ UDPゴシック" panose="020B0400000000000000" pitchFamily="50" charset="-128"/>
                <a:ea typeface="BIZ UDPゴシック" panose="020B0400000000000000" pitchFamily="50" charset="-128"/>
                <a:cs typeface="Yu Gothic UI Light"/>
              </a:rPr>
              <a:t>航空宇宙システム研究拠</a:t>
            </a:r>
            <a:r>
              <a:rPr sz="1000" b="0" dirty="0" err="1">
                <a:solidFill>
                  <a:srgbClr val="3F3B3A"/>
                </a:solidFill>
                <a:latin typeface="BIZ UDPゴシック" panose="020B0400000000000000" pitchFamily="50" charset="-128"/>
                <a:ea typeface="BIZ UDPゴシック" panose="020B0400000000000000" pitchFamily="50" charset="-128"/>
                <a:cs typeface="Yu Gothic UI Light"/>
              </a:rPr>
              <a:t>点長</a:t>
            </a:r>
            <a:r>
              <a:rPr sz="1000" b="0" dirty="0">
                <a:solidFill>
                  <a:srgbClr val="3F3B3A"/>
                </a:solidFill>
                <a:latin typeface="BIZ UDPゴシック" panose="020B0400000000000000" pitchFamily="50" charset="-128"/>
                <a:ea typeface="BIZ UDPゴシック" panose="020B0400000000000000" pitchFamily="50" charset="-128"/>
                <a:cs typeface="Yu Gothic UI Light"/>
              </a:rPr>
              <a:t> </a:t>
            </a:r>
            <a:endParaRPr lang="en-US" sz="1000" b="0" dirty="0">
              <a:solidFill>
                <a:srgbClr val="3F3B3A"/>
              </a:solidFill>
              <a:latin typeface="BIZ UDPゴシック" panose="020B0400000000000000" pitchFamily="50" charset="-128"/>
              <a:ea typeface="BIZ UDPゴシック" panose="020B0400000000000000" pitchFamily="50" charset="-128"/>
              <a:cs typeface="Yu Gothic UI Light"/>
            </a:endParaRPr>
          </a:p>
          <a:p>
            <a:pPr marL="12700" marR="5080" algn="just">
              <a:lnSpc>
                <a:spcPct val="115599"/>
              </a:lnSpc>
              <a:spcBef>
                <a:spcPts val="100"/>
              </a:spcBef>
              <a:tabLst>
                <a:tab pos="925830" algn="l"/>
                <a:tab pos="1592580" algn="l"/>
              </a:tabLst>
            </a:pPr>
            <a:r>
              <a:rPr sz="1000" b="0" spc="25" dirty="0" err="1">
                <a:solidFill>
                  <a:srgbClr val="3F3B3A"/>
                </a:solidFill>
                <a:latin typeface="BIZ UDPゴシック" panose="020B0400000000000000" pitchFamily="50" charset="-128"/>
                <a:ea typeface="BIZ UDPゴシック" panose="020B0400000000000000" pitchFamily="50" charset="-128"/>
                <a:cs typeface="Yu Gothic UI Light"/>
              </a:rPr>
              <a:t>基盤技術部</a:t>
            </a:r>
            <a:r>
              <a:rPr sz="1000" b="0" dirty="0" err="1">
                <a:solidFill>
                  <a:srgbClr val="3F3B3A"/>
                </a:solidFill>
                <a:latin typeface="BIZ UDPゴシック" panose="020B0400000000000000" pitchFamily="50" charset="-128"/>
                <a:ea typeface="BIZ UDPゴシック" panose="020B0400000000000000" pitchFamily="50" charset="-128"/>
                <a:cs typeface="Yu Gothic UI Light"/>
              </a:rPr>
              <a:t>門</a:t>
            </a:r>
            <a:r>
              <a:rPr sz="1000" b="0" dirty="0">
                <a:solidFill>
                  <a:srgbClr val="3F3B3A"/>
                </a:solidFill>
                <a:latin typeface="BIZ UDPゴシック" panose="020B0400000000000000" pitchFamily="50" charset="-128"/>
                <a:ea typeface="BIZ UDPゴシック" panose="020B0400000000000000" pitchFamily="50" charset="-128"/>
                <a:cs typeface="Yu Gothic UI Light"/>
              </a:rPr>
              <a:t>	</a:t>
            </a:r>
            <a:r>
              <a:rPr sz="1000" b="0" spc="25" dirty="0">
                <a:solidFill>
                  <a:srgbClr val="3F3B3A"/>
                </a:solidFill>
                <a:latin typeface="BIZ UDPゴシック" panose="020B0400000000000000" pitchFamily="50" charset="-128"/>
                <a:ea typeface="BIZ UDPゴシック" panose="020B0400000000000000" pitchFamily="50" charset="-128"/>
                <a:cs typeface="Yu Gothic UI Light"/>
              </a:rPr>
              <a:t>部門長</a:t>
            </a:r>
            <a:endParaRPr sz="1000" dirty="0">
              <a:latin typeface="BIZ UDPゴシック" panose="020B0400000000000000" pitchFamily="50" charset="-128"/>
              <a:ea typeface="BIZ UDPゴシック" panose="020B0400000000000000" pitchFamily="50" charset="-128"/>
              <a:cs typeface="Yu Gothic UI Light"/>
            </a:endParaRPr>
          </a:p>
        </p:txBody>
      </p:sp>
      <p:sp>
        <p:nvSpPr>
          <p:cNvPr id="20" name="object 20"/>
          <p:cNvSpPr txBox="1"/>
          <p:nvPr/>
        </p:nvSpPr>
        <p:spPr>
          <a:xfrm>
            <a:off x="4228340" y="3136900"/>
            <a:ext cx="1483665" cy="197490"/>
          </a:xfrm>
          <a:prstGeom prst="rect">
            <a:avLst/>
          </a:prstGeom>
        </p:spPr>
        <p:txBody>
          <a:bodyPr vert="horz" wrap="square" lIns="0" tIns="12700" rIns="0" bIns="0" rtlCol="0">
            <a:spAutoFit/>
          </a:bodyPr>
          <a:lstStyle/>
          <a:p>
            <a:pPr marL="12700" marR="200025" algn="just">
              <a:lnSpc>
                <a:spcPct val="100000"/>
              </a:lnSpc>
              <a:spcBef>
                <a:spcPts val="100"/>
              </a:spcBef>
            </a:pPr>
            <a:r>
              <a:rPr sz="600" b="0" spc="-30" dirty="0">
                <a:solidFill>
                  <a:srgbClr val="3F3B3A"/>
                </a:solidFill>
                <a:latin typeface="BIZ UDPゴシック" panose="020B0400000000000000" pitchFamily="50" charset="-128"/>
                <a:ea typeface="BIZ UDPゴシック" panose="020B0400000000000000" pitchFamily="50" charset="-128"/>
                <a:cs typeface="Yu Gothic UI Light"/>
              </a:rPr>
              <a:t>Director</a:t>
            </a:r>
            <a:r>
              <a:rPr sz="600" b="0" spc="-60" dirty="0">
                <a:solidFill>
                  <a:srgbClr val="3F3B3A"/>
                </a:solidFill>
                <a:latin typeface="BIZ UDPゴシック" panose="020B0400000000000000" pitchFamily="50" charset="-128"/>
                <a:ea typeface="BIZ UDPゴシック" panose="020B0400000000000000" pitchFamily="50" charset="-128"/>
                <a:cs typeface="Yu Gothic UI Light"/>
              </a:rPr>
              <a:t> </a:t>
            </a:r>
            <a:r>
              <a:rPr sz="600" b="0" spc="-20" dirty="0">
                <a:solidFill>
                  <a:srgbClr val="3F3B3A"/>
                </a:solidFill>
                <a:latin typeface="BIZ UDPゴシック" panose="020B0400000000000000" pitchFamily="50" charset="-128"/>
                <a:ea typeface="BIZ UDPゴシック" panose="020B0400000000000000" pitchFamily="50" charset="-128"/>
                <a:cs typeface="Yu Gothic UI Light"/>
              </a:rPr>
              <a:t>of</a:t>
            </a:r>
            <a:r>
              <a:rPr sz="600" b="0" spc="-60" dirty="0">
                <a:solidFill>
                  <a:srgbClr val="3F3B3A"/>
                </a:solidFill>
                <a:latin typeface="BIZ UDPゴシック" panose="020B0400000000000000" pitchFamily="50" charset="-128"/>
                <a:ea typeface="BIZ UDPゴシック" panose="020B0400000000000000" pitchFamily="50" charset="-128"/>
                <a:cs typeface="Yu Gothic UI Light"/>
              </a:rPr>
              <a:t> </a:t>
            </a:r>
            <a:r>
              <a:rPr sz="600" b="0" spc="-25" dirty="0">
                <a:solidFill>
                  <a:srgbClr val="3F3B3A"/>
                </a:solidFill>
                <a:latin typeface="BIZ UDPゴシック" panose="020B0400000000000000" pitchFamily="50" charset="-128"/>
                <a:ea typeface="BIZ UDPゴシック" panose="020B0400000000000000" pitchFamily="50" charset="-128"/>
                <a:cs typeface="Yu Gothic UI Light"/>
              </a:rPr>
              <a:t>the</a:t>
            </a:r>
            <a:r>
              <a:rPr sz="600" b="0" spc="-60" dirty="0">
                <a:solidFill>
                  <a:srgbClr val="3F3B3A"/>
                </a:solidFill>
                <a:latin typeface="BIZ UDPゴシック" panose="020B0400000000000000" pitchFamily="50" charset="-128"/>
                <a:ea typeface="BIZ UDPゴシック" panose="020B0400000000000000" pitchFamily="50" charset="-128"/>
                <a:cs typeface="Yu Gothic UI Light"/>
              </a:rPr>
              <a:t> </a:t>
            </a:r>
            <a:r>
              <a:rPr sz="600" b="0" spc="-30" dirty="0">
                <a:solidFill>
                  <a:srgbClr val="3F3B3A"/>
                </a:solidFill>
                <a:latin typeface="BIZ UDPゴシック" panose="020B0400000000000000" pitchFamily="50" charset="-128"/>
                <a:ea typeface="BIZ UDPゴシック" panose="020B0400000000000000" pitchFamily="50" charset="-128"/>
                <a:cs typeface="Yu Gothic UI Light"/>
              </a:rPr>
              <a:t>Research</a:t>
            </a:r>
            <a:r>
              <a:rPr sz="600" b="0" spc="-60" dirty="0">
                <a:solidFill>
                  <a:srgbClr val="3F3B3A"/>
                </a:solidFill>
                <a:latin typeface="BIZ UDPゴシック" panose="020B0400000000000000" pitchFamily="50" charset="-128"/>
                <a:ea typeface="BIZ UDPゴシック" panose="020B0400000000000000" pitchFamily="50" charset="-128"/>
                <a:cs typeface="Yu Gothic UI Light"/>
              </a:rPr>
              <a:t> </a:t>
            </a:r>
            <a:r>
              <a:rPr sz="600" b="0" spc="-30" dirty="0">
                <a:solidFill>
                  <a:srgbClr val="3F3B3A"/>
                </a:solidFill>
                <a:latin typeface="BIZ UDPゴシック" panose="020B0400000000000000" pitchFamily="50" charset="-128"/>
                <a:ea typeface="BIZ UDPゴシック" panose="020B0400000000000000" pitchFamily="50" charset="-128"/>
                <a:cs typeface="Yu Gothic UI Light"/>
              </a:rPr>
              <a:t>Center  </a:t>
            </a:r>
            <a:r>
              <a:rPr sz="600" b="0" spc="-25" dirty="0">
                <a:solidFill>
                  <a:srgbClr val="3F3B3A"/>
                </a:solidFill>
                <a:latin typeface="BIZ UDPゴシック" panose="020B0400000000000000" pitchFamily="50" charset="-128"/>
                <a:ea typeface="BIZ UDPゴシック" panose="020B0400000000000000" pitchFamily="50" charset="-128"/>
                <a:cs typeface="Yu Gothic UI Light"/>
              </a:rPr>
              <a:t>for </a:t>
            </a:r>
            <a:r>
              <a:rPr sz="600" b="0" spc="-30" dirty="0">
                <a:solidFill>
                  <a:srgbClr val="3F3B3A"/>
                </a:solidFill>
                <a:latin typeface="BIZ UDPゴシック" panose="020B0400000000000000" pitchFamily="50" charset="-128"/>
                <a:ea typeface="BIZ UDPゴシック" panose="020B0400000000000000" pitchFamily="50" charset="-128"/>
                <a:cs typeface="Yu Gothic UI Light"/>
              </a:rPr>
              <a:t>Aerospace</a:t>
            </a:r>
            <a:r>
              <a:rPr sz="600" b="0" spc="-90" dirty="0">
                <a:solidFill>
                  <a:srgbClr val="3F3B3A"/>
                </a:solidFill>
                <a:latin typeface="BIZ UDPゴシック" panose="020B0400000000000000" pitchFamily="50" charset="-128"/>
                <a:ea typeface="BIZ UDPゴシック" panose="020B0400000000000000" pitchFamily="50" charset="-128"/>
                <a:cs typeface="Yu Gothic UI Light"/>
              </a:rPr>
              <a:t> </a:t>
            </a:r>
            <a:r>
              <a:rPr sz="600" b="0" spc="-30" dirty="0">
                <a:solidFill>
                  <a:srgbClr val="3F3B3A"/>
                </a:solidFill>
                <a:latin typeface="BIZ UDPゴシック" panose="020B0400000000000000" pitchFamily="50" charset="-128"/>
                <a:ea typeface="BIZ UDPゴシック" panose="020B0400000000000000" pitchFamily="50" charset="-128"/>
                <a:cs typeface="Yu Gothic UI Light"/>
              </a:rPr>
              <a:t>Systems</a:t>
            </a:r>
            <a:endParaRPr sz="600" dirty="0">
              <a:latin typeface="BIZ UDPゴシック" panose="020B0400000000000000" pitchFamily="50" charset="-128"/>
              <a:ea typeface="BIZ UDPゴシック" panose="020B0400000000000000" pitchFamily="50" charset="-128"/>
              <a:cs typeface="Yu Gothic UI Light"/>
            </a:endParaRPr>
          </a:p>
        </p:txBody>
      </p:sp>
      <p:sp>
        <p:nvSpPr>
          <p:cNvPr id="21" name="object 21"/>
          <p:cNvSpPr txBox="1"/>
          <p:nvPr/>
        </p:nvSpPr>
        <p:spPr>
          <a:xfrm>
            <a:off x="5754611" y="3388726"/>
            <a:ext cx="1033271" cy="166712"/>
          </a:xfrm>
          <a:prstGeom prst="rect">
            <a:avLst/>
          </a:prstGeom>
        </p:spPr>
        <p:txBody>
          <a:bodyPr vert="horz" wrap="square" lIns="0" tIns="12700" rIns="0" bIns="0" rtlCol="0">
            <a:spAutoFit/>
          </a:bodyPr>
          <a:lstStyle/>
          <a:p>
            <a:pPr marL="12700" algn="just">
              <a:lnSpc>
                <a:spcPct val="100000"/>
              </a:lnSpc>
              <a:spcBef>
                <a:spcPts val="100"/>
              </a:spcBef>
            </a:pPr>
            <a:r>
              <a:rPr sz="1000" b="0" spc="20" dirty="0">
                <a:solidFill>
                  <a:srgbClr val="3F3B3A"/>
                </a:solidFill>
                <a:latin typeface="BIZ UDPゴシック" panose="020B0400000000000000" pitchFamily="50" charset="-128"/>
                <a:ea typeface="BIZ UDPゴシック" panose="020B0400000000000000" pitchFamily="50" charset="-128"/>
                <a:cs typeface="Yu Gothic UI Light"/>
              </a:rPr>
              <a:t>SATO</a:t>
            </a:r>
            <a:r>
              <a:rPr sz="1000" b="0" spc="5" dirty="0">
                <a:solidFill>
                  <a:srgbClr val="3F3B3A"/>
                </a:solidFill>
                <a:latin typeface="BIZ UDPゴシック" panose="020B0400000000000000" pitchFamily="50" charset="-128"/>
                <a:ea typeface="BIZ UDPゴシック" panose="020B0400000000000000" pitchFamily="50" charset="-128"/>
                <a:cs typeface="Yu Gothic UI Light"/>
              </a:rPr>
              <a:t> </a:t>
            </a:r>
            <a:r>
              <a:rPr sz="1000" b="0" spc="30" dirty="0">
                <a:solidFill>
                  <a:srgbClr val="3F3B3A"/>
                </a:solidFill>
                <a:latin typeface="BIZ UDPゴシック" panose="020B0400000000000000" pitchFamily="50" charset="-128"/>
                <a:ea typeface="BIZ UDPゴシック" panose="020B0400000000000000" pitchFamily="50" charset="-128"/>
                <a:cs typeface="Yu Gothic UI Light"/>
              </a:rPr>
              <a:t>Toshiro</a:t>
            </a:r>
            <a:endParaRPr sz="1000" dirty="0">
              <a:latin typeface="BIZ UDPゴシック" panose="020B0400000000000000" pitchFamily="50" charset="-128"/>
              <a:ea typeface="BIZ UDPゴシック" panose="020B0400000000000000" pitchFamily="50" charset="-128"/>
              <a:cs typeface="Yu Gothic UI Light"/>
            </a:endParaRPr>
          </a:p>
        </p:txBody>
      </p:sp>
      <p:sp>
        <p:nvSpPr>
          <p:cNvPr id="22" name="object 22"/>
          <p:cNvSpPr/>
          <p:nvPr/>
        </p:nvSpPr>
        <p:spPr>
          <a:xfrm>
            <a:off x="639144" y="3616401"/>
            <a:ext cx="6120130" cy="0"/>
          </a:xfrm>
          <a:custGeom>
            <a:avLst/>
            <a:gdLst/>
            <a:ahLst/>
            <a:cxnLst/>
            <a:rect l="l" t="t" r="r" b="b"/>
            <a:pathLst>
              <a:path w="6120130">
                <a:moveTo>
                  <a:pt x="6120015" y="0"/>
                </a:moveTo>
                <a:lnTo>
                  <a:pt x="0" y="0"/>
                </a:lnTo>
              </a:path>
            </a:pathLst>
          </a:custGeom>
          <a:ln w="3810">
            <a:solidFill>
              <a:srgbClr val="3F3B3A"/>
            </a:solidFill>
          </a:ln>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23" name="object 23"/>
          <p:cNvSpPr txBox="1"/>
          <p:nvPr/>
        </p:nvSpPr>
        <p:spPr>
          <a:xfrm>
            <a:off x="1728317" y="526763"/>
            <a:ext cx="4106621" cy="592470"/>
          </a:xfrm>
          <a:prstGeom prst="rect">
            <a:avLst/>
          </a:prstGeom>
        </p:spPr>
        <p:txBody>
          <a:bodyPr vert="horz" wrap="square" lIns="0" tIns="91440" rIns="0" bIns="0" rtlCol="0">
            <a:spAutoFit/>
          </a:bodyPr>
          <a:lstStyle/>
          <a:p>
            <a:pPr algn="ctr">
              <a:lnSpc>
                <a:spcPct val="100000"/>
              </a:lnSpc>
            </a:pPr>
            <a:r>
              <a:rPr sz="2100" b="0" spc="105" dirty="0">
                <a:solidFill>
                  <a:srgbClr val="3F3B3A"/>
                </a:solidFill>
                <a:latin typeface="BIZ UDPゴシック" panose="020B0400000000000000" pitchFamily="50" charset="-128"/>
                <a:ea typeface="BIZ UDPゴシック" panose="020B0400000000000000" pitchFamily="50" charset="-128"/>
                <a:cs typeface="Yu Gothic UI Light"/>
              </a:rPr>
              <a:t>基盤技術部門</a:t>
            </a:r>
            <a:endParaRPr sz="2100" dirty="0">
              <a:latin typeface="BIZ UDPゴシック" panose="020B0400000000000000" pitchFamily="50" charset="-128"/>
              <a:ea typeface="BIZ UDPゴシック" panose="020B0400000000000000" pitchFamily="50" charset="-128"/>
              <a:cs typeface="Yu Gothic UI Light"/>
            </a:endParaRPr>
          </a:p>
          <a:p>
            <a:pPr marR="88900" algn="ctr">
              <a:lnSpc>
                <a:spcPct val="100000"/>
              </a:lnSpc>
            </a:pPr>
            <a:r>
              <a:rPr sz="1150" b="0" dirty="0">
                <a:solidFill>
                  <a:srgbClr val="3F3B3A"/>
                </a:solidFill>
                <a:latin typeface="BIZ UDPゴシック" panose="020B0400000000000000" pitchFamily="50" charset="-128"/>
                <a:ea typeface="BIZ UDPゴシック" panose="020B0400000000000000" pitchFamily="50" charset="-128"/>
                <a:cs typeface="Yu Gothic UI Light"/>
              </a:rPr>
              <a:t>Fundamental </a:t>
            </a:r>
            <a:r>
              <a:rPr sz="1150" b="0" spc="-5" dirty="0">
                <a:solidFill>
                  <a:srgbClr val="3F3B3A"/>
                </a:solidFill>
                <a:latin typeface="BIZ UDPゴシック" panose="020B0400000000000000" pitchFamily="50" charset="-128"/>
                <a:ea typeface="BIZ UDPゴシック" panose="020B0400000000000000" pitchFamily="50" charset="-128"/>
                <a:cs typeface="Yu Gothic UI Light"/>
              </a:rPr>
              <a:t>Technologies</a:t>
            </a:r>
            <a:r>
              <a:rPr sz="1150" b="0" spc="-100" dirty="0">
                <a:solidFill>
                  <a:srgbClr val="3F3B3A"/>
                </a:solidFill>
                <a:latin typeface="BIZ UDPゴシック" panose="020B0400000000000000" pitchFamily="50" charset="-128"/>
                <a:ea typeface="BIZ UDPゴシック" panose="020B0400000000000000" pitchFamily="50" charset="-128"/>
                <a:cs typeface="Yu Gothic UI Light"/>
              </a:rPr>
              <a:t> </a:t>
            </a:r>
            <a:r>
              <a:rPr sz="1150" b="0" dirty="0">
                <a:solidFill>
                  <a:srgbClr val="3F3B3A"/>
                </a:solidFill>
                <a:latin typeface="BIZ UDPゴシック" panose="020B0400000000000000" pitchFamily="50" charset="-128"/>
                <a:ea typeface="BIZ UDPゴシック" panose="020B0400000000000000" pitchFamily="50" charset="-128"/>
                <a:cs typeface="Yu Gothic UI Light"/>
              </a:rPr>
              <a:t>Group</a:t>
            </a:r>
            <a:endParaRPr sz="1150" dirty="0">
              <a:latin typeface="BIZ UDPゴシック" panose="020B0400000000000000" pitchFamily="50" charset="-128"/>
              <a:ea typeface="BIZ UDPゴシック" panose="020B0400000000000000" pitchFamily="50" charset="-128"/>
              <a:cs typeface="Yu Gothic UI Light"/>
            </a:endParaRPr>
          </a:p>
        </p:txBody>
      </p:sp>
      <p:sp>
        <p:nvSpPr>
          <p:cNvPr id="34" name="object 34"/>
          <p:cNvSpPr/>
          <p:nvPr/>
        </p:nvSpPr>
        <p:spPr>
          <a:xfrm>
            <a:off x="640778" y="672393"/>
            <a:ext cx="240029" cy="227965"/>
          </a:xfrm>
          <a:custGeom>
            <a:avLst/>
            <a:gdLst/>
            <a:ahLst/>
            <a:cxnLst/>
            <a:rect l="l" t="t" r="r" b="b"/>
            <a:pathLst>
              <a:path w="240030" h="227965">
                <a:moveTo>
                  <a:pt x="119773" y="0"/>
                </a:moveTo>
                <a:lnTo>
                  <a:pt x="0" y="87020"/>
                </a:lnTo>
                <a:lnTo>
                  <a:pt x="45758" y="227812"/>
                </a:lnTo>
                <a:lnTo>
                  <a:pt x="193789" y="227812"/>
                </a:lnTo>
                <a:lnTo>
                  <a:pt x="239547" y="87020"/>
                </a:lnTo>
                <a:lnTo>
                  <a:pt x="119773" y="0"/>
                </a:lnTo>
                <a:close/>
              </a:path>
            </a:pathLst>
          </a:custGeom>
          <a:solidFill>
            <a:srgbClr val="B0B8D6"/>
          </a:solid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35" name="object 35"/>
          <p:cNvSpPr/>
          <p:nvPr/>
        </p:nvSpPr>
        <p:spPr>
          <a:xfrm>
            <a:off x="640778" y="672393"/>
            <a:ext cx="240029" cy="227965"/>
          </a:xfrm>
          <a:custGeom>
            <a:avLst/>
            <a:gdLst/>
            <a:ahLst/>
            <a:cxnLst/>
            <a:rect l="l" t="t" r="r" b="b"/>
            <a:pathLst>
              <a:path w="240030" h="227965">
                <a:moveTo>
                  <a:pt x="45758" y="227812"/>
                </a:moveTo>
                <a:lnTo>
                  <a:pt x="0" y="87020"/>
                </a:lnTo>
                <a:lnTo>
                  <a:pt x="119773" y="0"/>
                </a:lnTo>
                <a:lnTo>
                  <a:pt x="239547" y="87020"/>
                </a:lnTo>
                <a:lnTo>
                  <a:pt x="193789" y="227812"/>
                </a:lnTo>
                <a:lnTo>
                  <a:pt x="45758" y="227812"/>
                </a:lnTo>
                <a:close/>
              </a:path>
            </a:pathLst>
          </a:custGeom>
          <a:ln w="3175">
            <a:solidFill>
              <a:srgbClr val="FFFFFF"/>
            </a:solidFill>
          </a:ln>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36" name="object 36"/>
          <p:cNvSpPr/>
          <p:nvPr/>
        </p:nvSpPr>
        <p:spPr>
          <a:xfrm>
            <a:off x="834526" y="759439"/>
            <a:ext cx="240029" cy="227965"/>
          </a:xfrm>
          <a:custGeom>
            <a:avLst/>
            <a:gdLst/>
            <a:ahLst/>
            <a:cxnLst/>
            <a:rect l="l" t="t" r="r" b="b"/>
            <a:pathLst>
              <a:path w="240030" h="227965">
                <a:moveTo>
                  <a:pt x="193789" y="0"/>
                </a:moveTo>
                <a:lnTo>
                  <a:pt x="45758" y="0"/>
                </a:lnTo>
                <a:lnTo>
                  <a:pt x="0" y="140792"/>
                </a:lnTo>
                <a:lnTo>
                  <a:pt x="119760" y="227812"/>
                </a:lnTo>
                <a:lnTo>
                  <a:pt x="239534" y="140792"/>
                </a:lnTo>
                <a:lnTo>
                  <a:pt x="193789" y="0"/>
                </a:lnTo>
                <a:close/>
              </a:path>
            </a:pathLst>
          </a:custGeom>
          <a:solidFill>
            <a:srgbClr val="B0B8D6"/>
          </a:solid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37" name="object 37"/>
          <p:cNvSpPr/>
          <p:nvPr/>
        </p:nvSpPr>
        <p:spPr>
          <a:xfrm>
            <a:off x="834526" y="759439"/>
            <a:ext cx="240029" cy="227965"/>
          </a:xfrm>
          <a:custGeom>
            <a:avLst/>
            <a:gdLst/>
            <a:ahLst/>
            <a:cxnLst/>
            <a:rect l="l" t="t" r="r" b="b"/>
            <a:pathLst>
              <a:path w="240030" h="227965">
                <a:moveTo>
                  <a:pt x="45758" y="0"/>
                </a:moveTo>
                <a:lnTo>
                  <a:pt x="0" y="140792"/>
                </a:lnTo>
                <a:lnTo>
                  <a:pt x="119760" y="227812"/>
                </a:lnTo>
                <a:lnTo>
                  <a:pt x="239534" y="140792"/>
                </a:lnTo>
                <a:lnTo>
                  <a:pt x="193789" y="0"/>
                </a:lnTo>
                <a:lnTo>
                  <a:pt x="45758" y="0"/>
                </a:lnTo>
                <a:close/>
              </a:path>
            </a:pathLst>
          </a:custGeom>
          <a:ln w="3175">
            <a:solidFill>
              <a:srgbClr val="FFFFFF"/>
            </a:solidFill>
          </a:ln>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38" name="object 38"/>
          <p:cNvSpPr/>
          <p:nvPr/>
        </p:nvSpPr>
        <p:spPr>
          <a:xfrm>
            <a:off x="1028313" y="672393"/>
            <a:ext cx="240029" cy="227965"/>
          </a:xfrm>
          <a:custGeom>
            <a:avLst/>
            <a:gdLst/>
            <a:ahLst/>
            <a:cxnLst/>
            <a:rect l="l" t="t" r="r" b="b"/>
            <a:pathLst>
              <a:path w="240030" h="227965">
                <a:moveTo>
                  <a:pt x="119760" y="0"/>
                </a:moveTo>
                <a:lnTo>
                  <a:pt x="0" y="87020"/>
                </a:lnTo>
                <a:lnTo>
                  <a:pt x="45758" y="227812"/>
                </a:lnTo>
                <a:lnTo>
                  <a:pt x="193789" y="227812"/>
                </a:lnTo>
                <a:lnTo>
                  <a:pt x="239534" y="87020"/>
                </a:lnTo>
                <a:lnTo>
                  <a:pt x="119760" y="0"/>
                </a:lnTo>
                <a:close/>
              </a:path>
            </a:pathLst>
          </a:custGeom>
          <a:solidFill>
            <a:srgbClr val="B0B8D6"/>
          </a:solid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39" name="object 39"/>
          <p:cNvSpPr/>
          <p:nvPr/>
        </p:nvSpPr>
        <p:spPr>
          <a:xfrm>
            <a:off x="1028313" y="672393"/>
            <a:ext cx="240029" cy="227965"/>
          </a:xfrm>
          <a:custGeom>
            <a:avLst/>
            <a:gdLst/>
            <a:ahLst/>
            <a:cxnLst/>
            <a:rect l="l" t="t" r="r" b="b"/>
            <a:pathLst>
              <a:path w="240030" h="227965">
                <a:moveTo>
                  <a:pt x="45758" y="227812"/>
                </a:moveTo>
                <a:lnTo>
                  <a:pt x="0" y="87020"/>
                </a:lnTo>
                <a:lnTo>
                  <a:pt x="119760" y="0"/>
                </a:lnTo>
                <a:lnTo>
                  <a:pt x="239534" y="87020"/>
                </a:lnTo>
                <a:lnTo>
                  <a:pt x="193789" y="227812"/>
                </a:lnTo>
                <a:lnTo>
                  <a:pt x="45758" y="227812"/>
                </a:lnTo>
                <a:close/>
              </a:path>
            </a:pathLst>
          </a:custGeom>
          <a:ln w="3175">
            <a:solidFill>
              <a:srgbClr val="FFFFFF"/>
            </a:solidFill>
          </a:ln>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40" name="object 40"/>
          <p:cNvSpPr/>
          <p:nvPr/>
        </p:nvSpPr>
        <p:spPr>
          <a:xfrm>
            <a:off x="1222062" y="759439"/>
            <a:ext cx="240029" cy="227965"/>
          </a:xfrm>
          <a:custGeom>
            <a:avLst/>
            <a:gdLst/>
            <a:ahLst/>
            <a:cxnLst/>
            <a:rect l="l" t="t" r="r" b="b"/>
            <a:pathLst>
              <a:path w="240030" h="227965">
                <a:moveTo>
                  <a:pt x="193789" y="0"/>
                </a:moveTo>
                <a:lnTo>
                  <a:pt x="45758" y="0"/>
                </a:lnTo>
                <a:lnTo>
                  <a:pt x="0" y="140792"/>
                </a:lnTo>
                <a:lnTo>
                  <a:pt x="119773" y="227812"/>
                </a:lnTo>
                <a:lnTo>
                  <a:pt x="239534" y="140792"/>
                </a:lnTo>
                <a:lnTo>
                  <a:pt x="193789" y="0"/>
                </a:lnTo>
                <a:close/>
              </a:path>
            </a:pathLst>
          </a:custGeom>
          <a:solidFill>
            <a:srgbClr val="B0B8D6"/>
          </a:solid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41" name="object 41"/>
          <p:cNvSpPr/>
          <p:nvPr/>
        </p:nvSpPr>
        <p:spPr>
          <a:xfrm>
            <a:off x="1222062" y="759439"/>
            <a:ext cx="240029" cy="227965"/>
          </a:xfrm>
          <a:custGeom>
            <a:avLst/>
            <a:gdLst/>
            <a:ahLst/>
            <a:cxnLst/>
            <a:rect l="l" t="t" r="r" b="b"/>
            <a:pathLst>
              <a:path w="240030" h="227965">
                <a:moveTo>
                  <a:pt x="45758" y="0"/>
                </a:moveTo>
                <a:lnTo>
                  <a:pt x="0" y="140792"/>
                </a:lnTo>
                <a:lnTo>
                  <a:pt x="119773" y="227812"/>
                </a:lnTo>
                <a:lnTo>
                  <a:pt x="239534" y="140792"/>
                </a:lnTo>
                <a:lnTo>
                  <a:pt x="193789" y="0"/>
                </a:lnTo>
                <a:lnTo>
                  <a:pt x="45758" y="0"/>
                </a:lnTo>
                <a:close/>
              </a:path>
            </a:pathLst>
          </a:custGeom>
          <a:ln w="3175">
            <a:solidFill>
              <a:srgbClr val="FFFFFF"/>
            </a:solidFill>
          </a:ln>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42" name="object 42"/>
          <p:cNvSpPr/>
          <p:nvPr/>
        </p:nvSpPr>
        <p:spPr>
          <a:xfrm>
            <a:off x="6519571" y="672393"/>
            <a:ext cx="240029" cy="227965"/>
          </a:xfrm>
          <a:custGeom>
            <a:avLst/>
            <a:gdLst/>
            <a:ahLst/>
            <a:cxnLst/>
            <a:rect l="l" t="t" r="r" b="b"/>
            <a:pathLst>
              <a:path w="240029" h="227965">
                <a:moveTo>
                  <a:pt x="119773" y="0"/>
                </a:moveTo>
                <a:lnTo>
                  <a:pt x="0" y="87020"/>
                </a:lnTo>
                <a:lnTo>
                  <a:pt x="45758" y="227812"/>
                </a:lnTo>
                <a:lnTo>
                  <a:pt x="193801" y="227812"/>
                </a:lnTo>
                <a:lnTo>
                  <a:pt x="239534" y="87020"/>
                </a:lnTo>
                <a:lnTo>
                  <a:pt x="119773" y="0"/>
                </a:lnTo>
                <a:close/>
              </a:path>
            </a:pathLst>
          </a:custGeom>
          <a:solidFill>
            <a:srgbClr val="B0B8D6"/>
          </a:solid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43" name="object 43"/>
          <p:cNvSpPr/>
          <p:nvPr/>
        </p:nvSpPr>
        <p:spPr>
          <a:xfrm>
            <a:off x="6519571" y="672393"/>
            <a:ext cx="240029" cy="227965"/>
          </a:xfrm>
          <a:custGeom>
            <a:avLst/>
            <a:gdLst/>
            <a:ahLst/>
            <a:cxnLst/>
            <a:rect l="l" t="t" r="r" b="b"/>
            <a:pathLst>
              <a:path w="240029" h="227965">
                <a:moveTo>
                  <a:pt x="193801" y="227812"/>
                </a:moveTo>
                <a:lnTo>
                  <a:pt x="239534" y="87020"/>
                </a:lnTo>
                <a:lnTo>
                  <a:pt x="119773" y="0"/>
                </a:lnTo>
                <a:lnTo>
                  <a:pt x="0" y="87020"/>
                </a:lnTo>
                <a:lnTo>
                  <a:pt x="45758" y="227812"/>
                </a:lnTo>
                <a:lnTo>
                  <a:pt x="193801" y="227812"/>
                </a:lnTo>
                <a:close/>
              </a:path>
            </a:pathLst>
          </a:custGeom>
          <a:ln w="3175">
            <a:solidFill>
              <a:srgbClr val="FFFFFF"/>
            </a:solidFill>
          </a:ln>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44" name="object 44"/>
          <p:cNvSpPr/>
          <p:nvPr/>
        </p:nvSpPr>
        <p:spPr>
          <a:xfrm>
            <a:off x="6325846" y="759439"/>
            <a:ext cx="240029" cy="227965"/>
          </a:xfrm>
          <a:custGeom>
            <a:avLst/>
            <a:gdLst/>
            <a:ahLst/>
            <a:cxnLst/>
            <a:rect l="l" t="t" r="r" b="b"/>
            <a:pathLst>
              <a:path w="240029" h="227965">
                <a:moveTo>
                  <a:pt x="193763" y="0"/>
                </a:moveTo>
                <a:lnTo>
                  <a:pt x="45732" y="0"/>
                </a:lnTo>
                <a:lnTo>
                  <a:pt x="0" y="140792"/>
                </a:lnTo>
                <a:lnTo>
                  <a:pt x="119748" y="227812"/>
                </a:lnTo>
                <a:lnTo>
                  <a:pt x="239522" y="140792"/>
                </a:lnTo>
                <a:lnTo>
                  <a:pt x="193763" y="0"/>
                </a:lnTo>
                <a:close/>
              </a:path>
            </a:pathLst>
          </a:custGeom>
          <a:solidFill>
            <a:srgbClr val="B0B8D6"/>
          </a:solid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45" name="object 45"/>
          <p:cNvSpPr/>
          <p:nvPr/>
        </p:nvSpPr>
        <p:spPr>
          <a:xfrm>
            <a:off x="6325846" y="759439"/>
            <a:ext cx="240029" cy="227965"/>
          </a:xfrm>
          <a:custGeom>
            <a:avLst/>
            <a:gdLst/>
            <a:ahLst/>
            <a:cxnLst/>
            <a:rect l="l" t="t" r="r" b="b"/>
            <a:pathLst>
              <a:path w="240029" h="227965">
                <a:moveTo>
                  <a:pt x="193763" y="0"/>
                </a:moveTo>
                <a:lnTo>
                  <a:pt x="239522" y="140792"/>
                </a:lnTo>
                <a:lnTo>
                  <a:pt x="119748" y="227812"/>
                </a:lnTo>
                <a:lnTo>
                  <a:pt x="0" y="140792"/>
                </a:lnTo>
                <a:lnTo>
                  <a:pt x="45732" y="0"/>
                </a:lnTo>
                <a:lnTo>
                  <a:pt x="193763" y="0"/>
                </a:lnTo>
                <a:close/>
              </a:path>
            </a:pathLst>
          </a:custGeom>
          <a:ln w="3175">
            <a:solidFill>
              <a:srgbClr val="FFFFFF"/>
            </a:solidFill>
          </a:ln>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46" name="object 46"/>
          <p:cNvSpPr/>
          <p:nvPr/>
        </p:nvSpPr>
        <p:spPr>
          <a:xfrm>
            <a:off x="6132037" y="672393"/>
            <a:ext cx="240029" cy="227965"/>
          </a:xfrm>
          <a:custGeom>
            <a:avLst/>
            <a:gdLst/>
            <a:ahLst/>
            <a:cxnLst/>
            <a:rect l="l" t="t" r="r" b="b"/>
            <a:pathLst>
              <a:path w="240029" h="227965">
                <a:moveTo>
                  <a:pt x="119786" y="0"/>
                </a:moveTo>
                <a:lnTo>
                  <a:pt x="0" y="87020"/>
                </a:lnTo>
                <a:lnTo>
                  <a:pt x="45758" y="227812"/>
                </a:lnTo>
                <a:lnTo>
                  <a:pt x="193789" y="227812"/>
                </a:lnTo>
                <a:lnTo>
                  <a:pt x="239547" y="87020"/>
                </a:lnTo>
                <a:lnTo>
                  <a:pt x="119786" y="0"/>
                </a:lnTo>
                <a:close/>
              </a:path>
            </a:pathLst>
          </a:custGeom>
          <a:solidFill>
            <a:srgbClr val="B0B8D6"/>
          </a:solid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47" name="object 47"/>
          <p:cNvSpPr/>
          <p:nvPr/>
        </p:nvSpPr>
        <p:spPr>
          <a:xfrm>
            <a:off x="6132037" y="672393"/>
            <a:ext cx="240029" cy="227965"/>
          </a:xfrm>
          <a:custGeom>
            <a:avLst/>
            <a:gdLst/>
            <a:ahLst/>
            <a:cxnLst/>
            <a:rect l="l" t="t" r="r" b="b"/>
            <a:pathLst>
              <a:path w="240029" h="227965">
                <a:moveTo>
                  <a:pt x="193789" y="227812"/>
                </a:moveTo>
                <a:lnTo>
                  <a:pt x="239547" y="87020"/>
                </a:lnTo>
                <a:lnTo>
                  <a:pt x="119786" y="0"/>
                </a:lnTo>
                <a:lnTo>
                  <a:pt x="0" y="87020"/>
                </a:lnTo>
                <a:lnTo>
                  <a:pt x="45758" y="227812"/>
                </a:lnTo>
                <a:lnTo>
                  <a:pt x="193789" y="227812"/>
                </a:lnTo>
                <a:close/>
              </a:path>
            </a:pathLst>
          </a:custGeom>
          <a:ln w="3175">
            <a:solidFill>
              <a:srgbClr val="FFFFFF"/>
            </a:solidFill>
          </a:ln>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48" name="object 48"/>
          <p:cNvSpPr/>
          <p:nvPr/>
        </p:nvSpPr>
        <p:spPr>
          <a:xfrm>
            <a:off x="5938311" y="759439"/>
            <a:ext cx="240029" cy="227965"/>
          </a:xfrm>
          <a:custGeom>
            <a:avLst/>
            <a:gdLst/>
            <a:ahLst/>
            <a:cxnLst/>
            <a:rect l="l" t="t" r="r" b="b"/>
            <a:pathLst>
              <a:path w="240029" h="227965">
                <a:moveTo>
                  <a:pt x="193776" y="0"/>
                </a:moveTo>
                <a:lnTo>
                  <a:pt x="45732" y="0"/>
                </a:lnTo>
                <a:lnTo>
                  <a:pt x="0" y="140792"/>
                </a:lnTo>
                <a:lnTo>
                  <a:pt x="119748" y="227812"/>
                </a:lnTo>
                <a:lnTo>
                  <a:pt x="239509" y="140792"/>
                </a:lnTo>
                <a:lnTo>
                  <a:pt x="193776" y="0"/>
                </a:lnTo>
                <a:close/>
              </a:path>
            </a:pathLst>
          </a:custGeom>
          <a:solidFill>
            <a:srgbClr val="B0B8D6"/>
          </a:solid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49" name="object 49"/>
          <p:cNvSpPr/>
          <p:nvPr/>
        </p:nvSpPr>
        <p:spPr>
          <a:xfrm>
            <a:off x="5938311" y="759439"/>
            <a:ext cx="240029" cy="227965"/>
          </a:xfrm>
          <a:custGeom>
            <a:avLst/>
            <a:gdLst/>
            <a:ahLst/>
            <a:cxnLst/>
            <a:rect l="l" t="t" r="r" b="b"/>
            <a:pathLst>
              <a:path w="240029" h="227965">
                <a:moveTo>
                  <a:pt x="193776" y="0"/>
                </a:moveTo>
                <a:lnTo>
                  <a:pt x="239509" y="140792"/>
                </a:lnTo>
                <a:lnTo>
                  <a:pt x="119748" y="227812"/>
                </a:lnTo>
                <a:lnTo>
                  <a:pt x="0" y="140792"/>
                </a:lnTo>
                <a:lnTo>
                  <a:pt x="45732" y="0"/>
                </a:lnTo>
                <a:lnTo>
                  <a:pt x="193776" y="0"/>
                </a:lnTo>
                <a:close/>
              </a:path>
            </a:pathLst>
          </a:custGeom>
          <a:ln w="3175">
            <a:solidFill>
              <a:srgbClr val="FFFFFF"/>
            </a:solidFill>
          </a:ln>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grpSp>
        <p:nvGrpSpPr>
          <p:cNvPr id="24" name="グループ化 23">
            <a:extLst>
              <a:ext uri="{FF2B5EF4-FFF2-40B4-BE49-F238E27FC236}">
                <a16:creationId xmlns:a16="http://schemas.microsoft.com/office/drawing/2014/main" id="{F6ABE223-6761-496C-A86A-38BCB61618C6}"/>
              </a:ext>
            </a:extLst>
          </p:cNvPr>
          <p:cNvGrpSpPr/>
          <p:nvPr/>
        </p:nvGrpSpPr>
        <p:grpSpPr>
          <a:xfrm>
            <a:off x="1873250" y="9735375"/>
            <a:ext cx="5052361" cy="179536"/>
            <a:chOff x="806450" y="9815364"/>
            <a:chExt cx="5052361" cy="179536"/>
          </a:xfrm>
        </p:grpSpPr>
        <p:sp>
          <p:nvSpPr>
            <p:cNvPr id="52" name="object 52"/>
            <p:cNvSpPr txBox="1"/>
            <p:nvPr/>
          </p:nvSpPr>
          <p:spPr>
            <a:xfrm>
              <a:off x="924617" y="9815364"/>
              <a:ext cx="4934194" cy="179536"/>
            </a:xfrm>
            <a:prstGeom prst="rect">
              <a:avLst/>
            </a:prstGeom>
          </p:spPr>
          <p:txBody>
            <a:bodyPr vert="horz" wrap="square" lIns="0" tIns="12700" rIns="0" bIns="0" rtlCol="0">
              <a:spAutoFit/>
            </a:bodyPr>
            <a:lstStyle/>
            <a:p>
              <a:pPr marL="12700" algn="just">
                <a:lnSpc>
                  <a:spcPts val="650"/>
                </a:lnSpc>
                <a:spcBef>
                  <a:spcPts val="100"/>
                </a:spcBef>
              </a:pPr>
              <a:r>
                <a:rPr lang="ja-JP" altLang="en-US" sz="550" b="0" spc="20" dirty="0">
                  <a:latin typeface="BIZ UDPゴシック" panose="020B0400000000000000" pitchFamily="50" charset="-128"/>
                  <a:ea typeface="BIZ UDPゴシック" panose="020B0400000000000000" pitchFamily="50" charset="-128"/>
                  <a:cs typeface="Yu Gothic UI Light"/>
                </a:rPr>
                <a:t>航空宇宙システム装備品の基盤技術</a:t>
              </a:r>
              <a:r>
                <a:rPr sz="550" b="0" spc="20" dirty="0" err="1">
                  <a:latin typeface="BIZ UDPゴシック" panose="020B0400000000000000" pitchFamily="50" charset="-128"/>
                  <a:ea typeface="BIZ UDPゴシック" panose="020B0400000000000000" pitchFamily="50" charset="-128"/>
                  <a:cs typeface="Yu Gothic UI Light"/>
                </a:rPr>
                <a:t>開発</a:t>
              </a:r>
              <a:endParaRPr sz="550" dirty="0">
                <a:latin typeface="BIZ UDPゴシック" panose="020B0400000000000000" pitchFamily="50" charset="-128"/>
                <a:ea typeface="BIZ UDPゴシック" panose="020B0400000000000000" pitchFamily="50" charset="-128"/>
                <a:cs typeface="Yu Gothic UI Light"/>
              </a:endParaRPr>
            </a:p>
            <a:p>
              <a:pPr marL="12700" marR="5080" algn="just">
                <a:lnSpc>
                  <a:spcPts val="640"/>
                </a:lnSpc>
                <a:spcBef>
                  <a:spcPts val="30"/>
                </a:spcBef>
              </a:pPr>
              <a:r>
                <a:rPr lang="en-US" sz="550" spc="15" dirty="0">
                  <a:latin typeface="BIZ UDPゴシック" panose="020B0400000000000000" pitchFamily="50" charset="-128"/>
                  <a:ea typeface="BIZ UDPゴシック" panose="020B0400000000000000" pitchFamily="50" charset="-128"/>
                  <a:cs typeface="Yu Gothic UI Light"/>
                </a:rPr>
                <a:t>Development of basic technology for power electronics for aerospace equipment</a:t>
              </a:r>
              <a:endParaRPr sz="600" dirty="0">
                <a:latin typeface="BIZ UDPゴシック" panose="020B0400000000000000" pitchFamily="50" charset="-128"/>
                <a:ea typeface="BIZ UDPゴシック" panose="020B0400000000000000" pitchFamily="50" charset="-128"/>
                <a:cs typeface="Arial Unicode MS"/>
              </a:endParaRPr>
            </a:p>
          </p:txBody>
        </p:sp>
        <p:sp>
          <p:nvSpPr>
            <p:cNvPr id="53" name="object 53"/>
            <p:cNvSpPr/>
            <p:nvPr/>
          </p:nvSpPr>
          <p:spPr>
            <a:xfrm>
              <a:off x="806450" y="9828999"/>
              <a:ext cx="68129" cy="68147"/>
            </a:xfrm>
            <a:prstGeom prst="rect">
              <a:avLst/>
            </a:prstGeom>
            <a:blipFill>
              <a:blip r:embed="rId2" cstate="print"/>
              <a:stretch>
                <a:fillRect/>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grpSp>
      <p:sp>
        <p:nvSpPr>
          <p:cNvPr id="54" name="object 23"/>
          <p:cNvSpPr txBox="1"/>
          <p:nvPr/>
        </p:nvSpPr>
        <p:spPr>
          <a:xfrm>
            <a:off x="639145" y="1277084"/>
            <a:ext cx="6120130" cy="1631216"/>
          </a:xfrm>
          <a:prstGeom prst="rect">
            <a:avLst/>
          </a:prstGeom>
        </p:spPr>
        <p:txBody>
          <a:bodyPr vert="horz" wrap="square" lIns="0" tIns="91440" rIns="0" bIns="0" rtlCol="0">
            <a:spAutoFit/>
          </a:bodyPr>
          <a:lstStyle/>
          <a:p>
            <a:pPr marL="12700" marR="5080" indent="133985" algn="just">
              <a:lnSpc>
                <a:spcPct val="100000"/>
              </a:lnSpc>
            </a:pPr>
            <a:r>
              <a:rPr lang="ja-JP" altLang="en-US" sz="900" b="0" dirty="0">
                <a:solidFill>
                  <a:srgbClr val="3F3B3A"/>
                </a:solidFill>
                <a:latin typeface="BIZ UDPゴシック" panose="020B0400000000000000" pitchFamily="50" charset="-128"/>
                <a:ea typeface="BIZ UDPゴシック" panose="020B0400000000000000" pitchFamily="50" charset="-128"/>
                <a:cs typeface="Yu Gothic UI Light"/>
              </a:rPr>
              <a:t>航空機システム、宇宙システムの両方に共通の基盤技術の研究開発を担当します。部門のキーワードは電気電子機器・アクチュエータ・センサ、組込ソフト、画像・情報処理、通信工学などです。現在、科研費、</a:t>
            </a:r>
            <a:r>
              <a:rPr lang="en-US" sz="900" b="0" dirty="0">
                <a:solidFill>
                  <a:srgbClr val="3F3B3A"/>
                </a:solidFill>
                <a:latin typeface="BIZ UDPゴシック" panose="020B0400000000000000" pitchFamily="50" charset="-128"/>
                <a:ea typeface="BIZ UDPゴシック" panose="020B0400000000000000" pitchFamily="50" charset="-128"/>
                <a:cs typeface="Yu Gothic UI Light"/>
              </a:rPr>
              <a:t>JST</a:t>
            </a:r>
            <a:r>
              <a:rPr lang="ja-JP" altLang="en-US" sz="900" b="0" dirty="0">
                <a:solidFill>
                  <a:srgbClr val="3F3B3A"/>
                </a:solidFill>
                <a:latin typeface="BIZ UDPゴシック" panose="020B0400000000000000" pitchFamily="50" charset="-128"/>
                <a:ea typeface="BIZ UDPゴシック" panose="020B0400000000000000" pitchFamily="50" charset="-128"/>
                <a:cs typeface="Yu Gothic UI Light"/>
              </a:rPr>
              <a:t>未来社会創造事業や</a:t>
            </a:r>
            <a:r>
              <a:rPr lang="en-US" sz="900" b="0" dirty="0">
                <a:solidFill>
                  <a:srgbClr val="3F3B3A"/>
                </a:solidFill>
                <a:latin typeface="BIZ UDPゴシック" panose="020B0400000000000000" pitchFamily="50" charset="-128"/>
                <a:ea typeface="BIZ UDPゴシック" panose="020B0400000000000000" pitchFamily="50" charset="-128"/>
                <a:cs typeface="Yu Gothic UI Light"/>
              </a:rPr>
              <a:t>JAXA</a:t>
            </a:r>
            <a:r>
              <a:rPr lang="ja-JP" altLang="en-US" sz="900" b="0" dirty="0">
                <a:solidFill>
                  <a:srgbClr val="3F3B3A"/>
                </a:solidFill>
                <a:latin typeface="BIZ UDPゴシック" panose="020B0400000000000000" pitchFamily="50" charset="-128"/>
                <a:ea typeface="BIZ UDPゴシック" panose="020B0400000000000000" pitchFamily="50" charset="-128"/>
                <a:cs typeface="Yu Gothic UI Light"/>
              </a:rPr>
              <a:t>公募事業、長野県補助金の支援を得て、航空宇宙システム用小型軽量・高効率電源システム、航空機キャビン内可視光通信システム、航空機落雷検知光プローブセンサネットワーク、航空機内の電波無線ネットワーク構築などの研究開発が進行中です。</a:t>
            </a:r>
          </a:p>
          <a:p>
            <a:pPr marL="12700" marR="5080" indent="133985" algn="just">
              <a:lnSpc>
                <a:spcPct val="100000"/>
              </a:lnSpc>
            </a:pPr>
            <a:endParaRPr lang="en-US" sz="800" dirty="0">
              <a:solidFill>
                <a:srgbClr val="3F3B3A"/>
              </a:solidFill>
              <a:latin typeface="BIZ UDPゴシック" panose="020B0400000000000000" pitchFamily="50" charset="-128"/>
              <a:ea typeface="BIZ UDPゴシック" panose="020B0400000000000000" pitchFamily="50" charset="-128"/>
              <a:cs typeface="Yu Gothic UI Light"/>
            </a:endParaRPr>
          </a:p>
          <a:p>
            <a:pPr marL="12700" marR="5080" indent="-12700" algn="just">
              <a:lnSpc>
                <a:spcPct val="100000"/>
              </a:lnSpc>
            </a:pPr>
            <a:r>
              <a:rPr lang="en-US" sz="800" b="0" dirty="0">
                <a:solidFill>
                  <a:srgbClr val="3F3B3A"/>
                </a:solidFill>
                <a:latin typeface="BIZ UDPゴシック" panose="020B0400000000000000" pitchFamily="50" charset="-128"/>
                <a:ea typeface="BIZ UDPゴシック" panose="020B0400000000000000" pitchFamily="50" charset="-128"/>
                <a:cs typeface="Yu Gothic UI Light"/>
              </a:rPr>
              <a:t>The Fundamental Technologies Group is responsible for R&amp;D on the basic technologies common to both aircraft systems and space systems. The technical key words are Electric Machinery, Electronic Equipment, Actuators, Sensors, Embedded Software, Image/Information Processing and Communication Engineering. Currently, R&amp;D on the compact/lightweight/high-efficiency power supply systems for aerospace systems, visible-light communication system in the aircraft cabin, aircraft-lightning detection optical probe sensor network and construction of radio-wave wireless network in the aircraft are being promoted with the support of research funds from JSPS, JST, JAXA and Nagano Prefecture.</a:t>
            </a:r>
          </a:p>
        </p:txBody>
      </p:sp>
      <p:sp>
        <p:nvSpPr>
          <p:cNvPr id="55" name="object 77"/>
          <p:cNvSpPr txBox="1"/>
          <p:nvPr/>
        </p:nvSpPr>
        <p:spPr>
          <a:xfrm>
            <a:off x="2101850" y="10140637"/>
            <a:ext cx="3429000" cy="383438"/>
          </a:xfrm>
          <a:prstGeom prst="rect">
            <a:avLst/>
          </a:prstGeom>
        </p:spPr>
        <p:txBody>
          <a:bodyPr vert="horz" wrap="square" lIns="0" tIns="39370" rIns="0" bIns="0" rtlCol="0">
            <a:spAutoFit/>
          </a:bodyPr>
          <a:lstStyle/>
          <a:p>
            <a:pPr algn="ctr">
              <a:lnSpc>
                <a:spcPct val="100000"/>
              </a:lnSpc>
              <a:spcBef>
                <a:spcPts val="310"/>
              </a:spcBef>
            </a:pPr>
            <a:r>
              <a:rPr sz="600" b="0" spc="30" dirty="0">
                <a:latin typeface="BIZ UDPゴシック" panose="020B0400000000000000" pitchFamily="50" charset="-128"/>
                <a:ea typeface="BIZ UDPゴシック" panose="020B0400000000000000" pitchFamily="50" charset="-128"/>
                <a:cs typeface="Yu Gothic UI Light"/>
              </a:rPr>
              <a:t>研究者の詳細情</a:t>
            </a:r>
            <a:r>
              <a:rPr sz="600" b="0" spc="-120" dirty="0">
                <a:latin typeface="BIZ UDPゴシック" panose="020B0400000000000000" pitchFamily="50" charset="-128"/>
                <a:ea typeface="BIZ UDPゴシック" panose="020B0400000000000000" pitchFamily="50" charset="-128"/>
                <a:cs typeface="Yu Gothic UI Light"/>
              </a:rPr>
              <a:t>報・</a:t>
            </a:r>
            <a:r>
              <a:rPr sz="600" b="0" spc="30" dirty="0">
                <a:latin typeface="BIZ UDPゴシック" panose="020B0400000000000000" pitchFamily="50" charset="-128"/>
                <a:ea typeface="BIZ UDPゴシック" panose="020B0400000000000000" pitchFamily="50" charset="-128"/>
                <a:cs typeface="Yu Gothic UI Light"/>
              </a:rPr>
              <a:t>研究成果は信州大学学術オンラインシステ「</a:t>
            </a:r>
            <a:r>
              <a:rPr sz="600" b="0" spc="25" dirty="0">
                <a:latin typeface="BIZ UDPゴシック" panose="020B0400000000000000" pitchFamily="50" charset="-128"/>
                <a:ea typeface="BIZ UDPゴシック" panose="020B0400000000000000" pitchFamily="50" charset="-128"/>
                <a:cs typeface="Yu Gothic UI Light"/>
              </a:rPr>
              <a:t>SOAR</a:t>
            </a:r>
            <a:r>
              <a:rPr sz="600" b="0" spc="30" dirty="0">
                <a:latin typeface="BIZ UDPゴシック" panose="020B0400000000000000" pitchFamily="50" charset="-128"/>
                <a:ea typeface="BIZ UDPゴシック" panose="020B0400000000000000" pitchFamily="50" charset="-128"/>
                <a:cs typeface="Yu Gothic UI Light"/>
              </a:rPr>
              <a:t>」で</a:t>
            </a:r>
            <a:r>
              <a:rPr sz="600" b="0" spc="25" dirty="0">
                <a:latin typeface="BIZ UDPゴシック" panose="020B0400000000000000" pitchFamily="50" charset="-128"/>
                <a:ea typeface="BIZ UDPゴシック" panose="020B0400000000000000" pitchFamily="50" charset="-128"/>
                <a:cs typeface="Yu Gothic UI Light"/>
              </a:rPr>
              <a:t>もご覧いただけます。</a:t>
            </a:r>
            <a:endParaRPr sz="600" dirty="0">
              <a:latin typeface="BIZ UDPゴシック" panose="020B0400000000000000" pitchFamily="50" charset="-128"/>
              <a:ea typeface="BIZ UDPゴシック" panose="020B0400000000000000" pitchFamily="50" charset="-128"/>
              <a:cs typeface="Yu Gothic UI Light"/>
            </a:endParaRPr>
          </a:p>
          <a:p>
            <a:pPr algn="ctr">
              <a:lnSpc>
                <a:spcPct val="100000"/>
              </a:lnSpc>
              <a:spcBef>
                <a:spcPts val="195"/>
              </a:spcBef>
            </a:pPr>
            <a:r>
              <a:rPr sz="550" b="0" spc="15" dirty="0">
                <a:latin typeface="BIZ UDPゴシック" panose="020B0400000000000000" pitchFamily="50" charset="-128"/>
                <a:ea typeface="BIZ UDPゴシック" panose="020B0400000000000000" pitchFamily="50" charset="-128"/>
                <a:cs typeface="Yu Gothic UI Light"/>
              </a:rPr>
              <a:t>For</a:t>
            </a:r>
            <a:r>
              <a:rPr sz="550" b="0" spc="50" dirty="0">
                <a:latin typeface="BIZ UDPゴシック" panose="020B0400000000000000" pitchFamily="50" charset="-128"/>
                <a:ea typeface="BIZ UDPゴシック" panose="020B0400000000000000" pitchFamily="50" charset="-128"/>
                <a:cs typeface="Yu Gothic UI Light"/>
              </a:rPr>
              <a:t> </a:t>
            </a:r>
            <a:r>
              <a:rPr sz="550" b="0" spc="15" dirty="0">
                <a:latin typeface="BIZ UDPゴシック" panose="020B0400000000000000" pitchFamily="50" charset="-128"/>
                <a:ea typeface="BIZ UDPゴシック" panose="020B0400000000000000" pitchFamily="50" charset="-128"/>
                <a:cs typeface="Yu Gothic UI Light"/>
              </a:rPr>
              <a:t>more</a:t>
            </a:r>
            <a:r>
              <a:rPr sz="550" b="0" spc="55" dirty="0">
                <a:latin typeface="BIZ UDPゴシック" panose="020B0400000000000000" pitchFamily="50" charset="-128"/>
                <a:ea typeface="BIZ UDPゴシック" panose="020B0400000000000000" pitchFamily="50" charset="-128"/>
                <a:cs typeface="Yu Gothic UI Light"/>
              </a:rPr>
              <a:t> </a:t>
            </a:r>
            <a:r>
              <a:rPr sz="550" b="0" spc="20" dirty="0">
                <a:latin typeface="BIZ UDPゴシック" panose="020B0400000000000000" pitchFamily="50" charset="-128"/>
                <a:ea typeface="BIZ UDPゴシック" panose="020B0400000000000000" pitchFamily="50" charset="-128"/>
                <a:cs typeface="Yu Gothic UI Light"/>
              </a:rPr>
              <a:t>details,</a:t>
            </a:r>
            <a:r>
              <a:rPr sz="550" b="0" spc="55" dirty="0">
                <a:latin typeface="BIZ UDPゴシック" panose="020B0400000000000000" pitchFamily="50" charset="-128"/>
                <a:ea typeface="BIZ UDPゴシック" panose="020B0400000000000000" pitchFamily="50" charset="-128"/>
                <a:cs typeface="Yu Gothic UI Light"/>
              </a:rPr>
              <a:t> </a:t>
            </a:r>
            <a:r>
              <a:rPr sz="550" b="0" spc="20" dirty="0">
                <a:latin typeface="BIZ UDPゴシック" panose="020B0400000000000000" pitchFamily="50" charset="-128"/>
                <a:ea typeface="BIZ UDPゴシック" panose="020B0400000000000000" pitchFamily="50" charset="-128"/>
                <a:cs typeface="Yu Gothic UI Light"/>
              </a:rPr>
              <a:t>please</a:t>
            </a:r>
            <a:r>
              <a:rPr sz="550" b="0" spc="55" dirty="0">
                <a:latin typeface="BIZ UDPゴシック" panose="020B0400000000000000" pitchFamily="50" charset="-128"/>
                <a:ea typeface="BIZ UDPゴシック" panose="020B0400000000000000" pitchFamily="50" charset="-128"/>
                <a:cs typeface="Yu Gothic UI Light"/>
              </a:rPr>
              <a:t> </a:t>
            </a:r>
            <a:r>
              <a:rPr sz="550" b="0" spc="20" dirty="0">
                <a:latin typeface="BIZ UDPゴシック" panose="020B0400000000000000" pitchFamily="50" charset="-128"/>
                <a:ea typeface="BIZ UDPゴシック" panose="020B0400000000000000" pitchFamily="50" charset="-128"/>
                <a:cs typeface="Yu Gothic UI Light"/>
              </a:rPr>
              <a:t>visit</a:t>
            </a:r>
            <a:r>
              <a:rPr sz="550" b="0" spc="50" dirty="0">
                <a:latin typeface="BIZ UDPゴシック" panose="020B0400000000000000" pitchFamily="50" charset="-128"/>
                <a:ea typeface="BIZ UDPゴシック" panose="020B0400000000000000" pitchFamily="50" charset="-128"/>
                <a:cs typeface="Yu Gothic UI Light"/>
              </a:rPr>
              <a:t> </a:t>
            </a:r>
            <a:r>
              <a:rPr sz="550" b="0" spc="20" dirty="0">
                <a:latin typeface="BIZ UDPゴシック" panose="020B0400000000000000" pitchFamily="50" charset="-128"/>
                <a:ea typeface="BIZ UDPゴシック" panose="020B0400000000000000" pitchFamily="50" charset="-128"/>
                <a:cs typeface="Yu Gothic UI Light"/>
              </a:rPr>
              <a:t>Shinshu</a:t>
            </a:r>
            <a:r>
              <a:rPr sz="550" b="0" spc="55" dirty="0">
                <a:latin typeface="BIZ UDPゴシック" panose="020B0400000000000000" pitchFamily="50" charset="-128"/>
                <a:ea typeface="BIZ UDPゴシック" panose="020B0400000000000000" pitchFamily="50" charset="-128"/>
                <a:cs typeface="Yu Gothic UI Light"/>
              </a:rPr>
              <a:t> </a:t>
            </a:r>
            <a:r>
              <a:rPr sz="550" b="0" spc="20" dirty="0">
                <a:latin typeface="BIZ UDPゴシック" panose="020B0400000000000000" pitchFamily="50" charset="-128"/>
                <a:ea typeface="BIZ UDPゴシック" panose="020B0400000000000000" pitchFamily="50" charset="-128"/>
                <a:cs typeface="Yu Gothic UI Light"/>
              </a:rPr>
              <a:t>University</a:t>
            </a:r>
            <a:r>
              <a:rPr sz="550" b="0" spc="55" dirty="0">
                <a:latin typeface="BIZ UDPゴシック" panose="020B0400000000000000" pitchFamily="50" charset="-128"/>
                <a:ea typeface="BIZ UDPゴシック" panose="020B0400000000000000" pitchFamily="50" charset="-128"/>
                <a:cs typeface="Yu Gothic UI Light"/>
              </a:rPr>
              <a:t> </a:t>
            </a:r>
            <a:r>
              <a:rPr sz="550" b="0" spc="20" dirty="0">
                <a:latin typeface="BIZ UDPゴシック" panose="020B0400000000000000" pitchFamily="50" charset="-128"/>
                <a:ea typeface="BIZ UDPゴシック" panose="020B0400000000000000" pitchFamily="50" charset="-128"/>
                <a:cs typeface="Yu Gothic UI Light"/>
              </a:rPr>
              <a:t>academic</a:t>
            </a:r>
            <a:r>
              <a:rPr sz="550" b="0" spc="50" dirty="0">
                <a:latin typeface="BIZ UDPゴシック" panose="020B0400000000000000" pitchFamily="50" charset="-128"/>
                <a:ea typeface="BIZ UDPゴシック" panose="020B0400000000000000" pitchFamily="50" charset="-128"/>
                <a:cs typeface="Yu Gothic UI Light"/>
              </a:rPr>
              <a:t> </a:t>
            </a:r>
            <a:r>
              <a:rPr sz="550" b="0" spc="20" dirty="0">
                <a:latin typeface="BIZ UDPゴシック" panose="020B0400000000000000" pitchFamily="50" charset="-128"/>
                <a:ea typeface="BIZ UDPゴシック" panose="020B0400000000000000" pitchFamily="50" charset="-128"/>
                <a:cs typeface="Yu Gothic UI Light"/>
              </a:rPr>
              <a:t>system</a:t>
            </a:r>
            <a:r>
              <a:rPr sz="550" b="0" spc="55" dirty="0">
                <a:latin typeface="BIZ UDPゴシック" panose="020B0400000000000000" pitchFamily="50" charset="-128"/>
                <a:ea typeface="BIZ UDPゴシック" panose="020B0400000000000000" pitchFamily="50" charset="-128"/>
                <a:cs typeface="Yu Gothic UI Light"/>
              </a:rPr>
              <a:t> </a:t>
            </a:r>
            <a:r>
              <a:rPr sz="550" b="0" spc="25" dirty="0">
                <a:latin typeface="BIZ UDPゴシック" panose="020B0400000000000000" pitchFamily="50" charset="-128"/>
                <a:ea typeface="BIZ UDPゴシック" panose="020B0400000000000000" pitchFamily="50" charset="-128"/>
                <a:cs typeface="Yu Gothic UI Light"/>
              </a:rPr>
              <a:t>“SOAR”</a:t>
            </a:r>
            <a:endParaRPr lang="en-US" sz="550" b="0" spc="25" dirty="0">
              <a:latin typeface="BIZ UDPゴシック" panose="020B0400000000000000" pitchFamily="50" charset="-128"/>
              <a:ea typeface="BIZ UDPゴシック" panose="020B0400000000000000" pitchFamily="50" charset="-128"/>
              <a:cs typeface="Yu Gothic UI Light"/>
            </a:endParaRPr>
          </a:p>
          <a:p>
            <a:pPr algn="ctr">
              <a:lnSpc>
                <a:spcPct val="100000"/>
              </a:lnSpc>
              <a:spcBef>
                <a:spcPts val="195"/>
              </a:spcBef>
            </a:pPr>
            <a:r>
              <a:rPr sz="750" b="0" spc="35" dirty="0">
                <a:latin typeface="BIZ UDPゴシック" panose="020B0400000000000000" pitchFamily="50" charset="-128"/>
                <a:ea typeface="BIZ UDPゴシック" panose="020B0400000000000000" pitchFamily="50" charset="-128"/>
                <a:cs typeface="Yu Gothic UI Light"/>
              </a:rPr>
              <a:t>http://www.shinshu-u.ac.jp/soar</a:t>
            </a:r>
            <a:endParaRPr sz="750" dirty="0">
              <a:latin typeface="BIZ UDPゴシック" panose="020B0400000000000000" pitchFamily="50" charset="-128"/>
              <a:ea typeface="BIZ UDPゴシック" panose="020B0400000000000000" pitchFamily="50" charset="-128"/>
              <a:cs typeface="Yu Gothic UI Light"/>
            </a:endParaRPr>
          </a:p>
        </p:txBody>
      </p:sp>
      <p:graphicFrame>
        <p:nvGraphicFramePr>
          <p:cNvPr id="56" name="表 55"/>
          <p:cNvGraphicFramePr>
            <a:graphicFrameLocks noGrp="1"/>
          </p:cNvGraphicFramePr>
          <p:nvPr>
            <p:extLst>
              <p:ext uri="{D42A27DB-BD31-4B8C-83A1-F6EECF244321}">
                <p14:modId xmlns:p14="http://schemas.microsoft.com/office/powerpoint/2010/main" val="3622564427"/>
              </p:ext>
            </p:extLst>
          </p:nvPr>
        </p:nvGraphicFramePr>
        <p:xfrm>
          <a:off x="1720409" y="3696285"/>
          <a:ext cx="2424708" cy="1757239"/>
        </p:xfrm>
        <a:graphic>
          <a:graphicData uri="http://schemas.openxmlformats.org/drawingml/2006/table">
            <a:tbl>
              <a:tblPr firstRow="1" bandRow="1">
                <a:tableStyleId>{5C22544A-7EE6-4342-B048-85BDC9FD1C3A}</a:tableStyleId>
              </a:tblPr>
              <a:tblGrid>
                <a:gridCol w="470520">
                  <a:extLst>
                    <a:ext uri="{9D8B030D-6E8A-4147-A177-3AD203B41FA5}">
                      <a16:colId xmlns:a16="http://schemas.microsoft.com/office/drawing/2014/main" val="20000"/>
                    </a:ext>
                  </a:extLst>
                </a:gridCol>
                <a:gridCol w="372334">
                  <a:extLst>
                    <a:ext uri="{9D8B030D-6E8A-4147-A177-3AD203B41FA5}">
                      <a16:colId xmlns:a16="http://schemas.microsoft.com/office/drawing/2014/main" val="20001"/>
                    </a:ext>
                  </a:extLst>
                </a:gridCol>
                <a:gridCol w="1581854">
                  <a:extLst>
                    <a:ext uri="{9D8B030D-6E8A-4147-A177-3AD203B41FA5}">
                      <a16:colId xmlns:a16="http://schemas.microsoft.com/office/drawing/2014/main" val="20002"/>
                    </a:ext>
                  </a:extLst>
                </a:gridCol>
              </a:tblGrid>
              <a:tr h="79472">
                <a:tc>
                  <a:txBody>
                    <a:bodyPr/>
                    <a:lstStyle/>
                    <a:p>
                      <a:pPr marL="0" marR="0" lvl="0" indent="0" algn="dist" defTabSz="914400" eaLnBrk="1" fontAlgn="auto" latinLnBrk="0" hangingPunct="1">
                        <a:lnSpc>
                          <a:spcPct val="100000"/>
                        </a:lnSpc>
                        <a:spcBef>
                          <a:spcPts val="0"/>
                        </a:spcBef>
                        <a:spcAft>
                          <a:spcPts val="0"/>
                        </a:spcAft>
                        <a:buClrTx/>
                        <a:buSzTx/>
                        <a:buFontTx/>
                        <a:buNone/>
                        <a:tabLst/>
                        <a:defRPr/>
                      </a:pPr>
                      <a:r>
                        <a:rPr lang="ja-JP" altLang="en-US" sz="600" spc="-105" dirty="0">
                          <a:solidFill>
                            <a:srgbClr val="0000FF"/>
                          </a:solidFill>
                          <a:latin typeface="BIZ UDPゴシック" panose="020B0400000000000000" pitchFamily="50" charset="-128"/>
                          <a:ea typeface="BIZ UDPゴシック" panose="020B0400000000000000" pitchFamily="50" charset="-128"/>
                          <a:cs typeface="Arial Unicode MS"/>
                        </a:rPr>
                        <a:t>■</a:t>
                      </a:r>
                      <a:r>
                        <a:rPr lang="ja-JP" altLang="en-US" sz="600" b="0" spc="-100" dirty="0">
                          <a:solidFill>
                            <a:schemeClr val="tx1"/>
                          </a:solidFill>
                          <a:latin typeface="BIZ UDPゴシック" panose="020B0400000000000000" pitchFamily="50" charset="-128"/>
                          <a:ea typeface="BIZ UDPゴシック" panose="020B0400000000000000" pitchFamily="50" charset="-128"/>
                          <a:cs typeface="Yu Gothic UI Light"/>
                        </a:rPr>
                        <a:t>職       名 </a:t>
                      </a:r>
                      <a:endParaRPr kumimoji="1" lang="ja-JP" altLang="en-US" sz="600" spc="-100" dirty="0">
                        <a:solidFill>
                          <a:schemeClr val="tx1"/>
                        </a:solidFill>
                        <a:latin typeface="BIZ UDPゴシック" panose="020B0400000000000000" pitchFamily="50" charset="-128"/>
                        <a:ea typeface="BIZ UDPゴシック" panose="020B0400000000000000" pitchFamily="50" charset="-128"/>
                      </a:endParaRP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just"/>
                      <a:r>
                        <a:rPr kumimoji="1" lang="zh-CN" altLang="en-US" sz="600" b="0" dirty="0">
                          <a:solidFill>
                            <a:schemeClr val="tx1"/>
                          </a:solidFill>
                          <a:latin typeface="BIZ UDPゴシック" panose="020B0400000000000000" pitchFamily="50" charset="-128"/>
                          <a:ea typeface="BIZ UDPゴシック" panose="020B0400000000000000" pitchFamily="50" charset="-128"/>
                        </a:rPr>
                        <a:t>学術研究院教授（工学系）／学術博士／拠点長 </a:t>
                      </a:r>
                      <a:endParaRPr kumimoji="1" lang="en-US" altLang="zh-CN" sz="600" b="0" dirty="0">
                        <a:solidFill>
                          <a:schemeClr val="tx1"/>
                        </a:solidFill>
                        <a:latin typeface="BIZ UDPゴシック" panose="020B0400000000000000" pitchFamily="50" charset="-128"/>
                        <a:ea typeface="BIZ UDPゴシック" panose="020B0400000000000000" pitchFamily="50" charset="-128"/>
                      </a:endParaRPr>
                    </a:p>
                    <a:p>
                      <a:pPr algn="just"/>
                      <a:endParaRPr kumimoji="1" lang="zh-CN" altLang="en-US" sz="600" b="0" dirty="0">
                        <a:solidFill>
                          <a:schemeClr val="tx1"/>
                        </a:solidFill>
                        <a:latin typeface="BIZ UDPゴシック" panose="020B0400000000000000" pitchFamily="50" charset="-128"/>
                        <a:ea typeface="BIZ UDPゴシック" panose="020B0400000000000000" pitchFamily="50" charset="-128"/>
                      </a:endParaRP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kumimoji="1" lang="ja-JP" altLang="en-US"/>
                    </a:p>
                  </a:txBody>
                  <a:tcPr/>
                </a:tc>
                <a:extLst>
                  <a:ext uri="{0D108BD9-81ED-4DB2-BD59-A6C34878D82A}">
                    <a16:rowId xmlns:a16="http://schemas.microsoft.com/office/drawing/2014/main" val="10000"/>
                  </a:ext>
                </a:extLst>
              </a:tr>
              <a:tr h="443129">
                <a:tc>
                  <a:txBody>
                    <a:bodyPr/>
                    <a:lstStyle/>
                    <a:p>
                      <a:pPr algn="dist"/>
                      <a:r>
                        <a:rPr lang="ja-JP" altLang="en-US" sz="600" spc="-105" dirty="0">
                          <a:solidFill>
                            <a:srgbClr val="0000FF"/>
                          </a:solidFill>
                          <a:latin typeface="BIZ UDPゴシック" panose="020B0400000000000000" pitchFamily="50" charset="-128"/>
                          <a:ea typeface="BIZ UDPゴシック" panose="020B0400000000000000" pitchFamily="50" charset="-128"/>
                          <a:cs typeface="Arial Unicode MS"/>
                        </a:rPr>
                        <a:t>■</a:t>
                      </a:r>
                      <a:r>
                        <a:rPr kumimoji="1" lang="ja-JP" altLang="en-US" sz="600" spc="-100" dirty="0">
                          <a:solidFill>
                            <a:schemeClr val="tx1"/>
                          </a:solidFill>
                          <a:latin typeface="BIZ UDPゴシック" panose="020B0400000000000000" pitchFamily="50" charset="-128"/>
                          <a:ea typeface="BIZ UDPゴシック" panose="020B0400000000000000" pitchFamily="50" charset="-128"/>
                        </a:rPr>
                        <a:t>経   歴</a:t>
                      </a: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600" spc="-100" baseline="0" dirty="0">
                          <a:solidFill>
                            <a:schemeClr val="tx1"/>
                          </a:solidFill>
                          <a:latin typeface="BIZ UDPゴシック" panose="020B0400000000000000" pitchFamily="50" charset="-128"/>
                          <a:ea typeface="BIZ UDPゴシック" panose="020B0400000000000000" pitchFamily="50" charset="-128"/>
                        </a:rPr>
                        <a:t>1989</a:t>
                      </a:r>
                      <a:r>
                        <a:rPr kumimoji="1" lang="ja-JP" altLang="en-US" sz="600" spc="-100" baseline="0" dirty="0">
                          <a:solidFill>
                            <a:schemeClr val="tx1"/>
                          </a:solidFill>
                          <a:latin typeface="BIZ UDPゴシック" panose="020B0400000000000000" pitchFamily="50" charset="-128"/>
                          <a:ea typeface="BIZ UDPゴシック" panose="020B0400000000000000" pitchFamily="50" charset="-128"/>
                        </a:rPr>
                        <a:t>年</a:t>
                      </a:r>
                      <a:endParaRPr kumimoji="1" lang="en-US" altLang="ja-JP" sz="60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600" spc="-100" baseline="0" dirty="0">
                          <a:solidFill>
                            <a:schemeClr val="tx1"/>
                          </a:solidFill>
                          <a:latin typeface="BIZ UDPゴシック" panose="020B0400000000000000" pitchFamily="50" charset="-128"/>
                          <a:ea typeface="BIZ UDPゴシック" panose="020B0400000000000000" pitchFamily="50" charset="-128"/>
                        </a:rPr>
                        <a:t>1989</a:t>
                      </a:r>
                      <a:r>
                        <a:rPr kumimoji="1" lang="ja-JP" altLang="en-US" sz="600" spc="-100" baseline="0" dirty="0">
                          <a:solidFill>
                            <a:schemeClr val="tx1"/>
                          </a:solidFill>
                          <a:latin typeface="BIZ UDPゴシック" panose="020B0400000000000000" pitchFamily="50" charset="-128"/>
                          <a:ea typeface="BIZ UDPゴシック" panose="020B0400000000000000" pitchFamily="50" charset="-128"/>
                        </a:rPr>
                        <a:t>年</a:t>
                      </a:r>
                      <a:endParaRPr kumimoji="1" lang="en-US" altLang="ja-JP" sz="60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600" spc="-100" baseline="0" dirty="0">
                          <a:solidFill>
                            <a:schemeClr val="tx1"/>
                          </a:solidFill>
                          <a:latin typeface="BIZ UDPゴシック" panose="020B0400000000000000" pitchFamily="50" charset="-128"/>
                          <a:ea typeface="BIZ UDPゴシック" panose="020B0400000000000000" pitchFamily="50" charset="-128"/>
                        </a:rPr>
                        <a:t>1996</a:t>
                      </a:r>
                      <a:r>
                        <a:rPr kumimoji="1" lang="ja-JP" altLang="en-US" sz="600" spc="-100" baseline="0" dirty="0">
                          <a:solidFill>
                            <a:schemeClr val="tx1"/>
                          </a:solidFill>
                          <a:latin typeface="BIZ UDPゴシック" panose="020B0400000000000000" pitchFamily="50" charset="-128"/>
                          <a:ea typeface="BIZ UDPゴシック" panose="020B0400000000000000" pitchFamily="50" charset="-128"/>
                        </a:rPr>
                        <a:t>年</a:t>
                      </a:r>
                      <a:endParaRPr kumimoji="1" lang="en-US" altLang="ja-JP" sz="60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600" spc="-100" baseline="0" dirty="0">
                          <a:solidFill>
                            <a:schemeClr val="tx1"/>
                          </a:solidFill>
                          <a:latin typeface="BIZ UDPゴシック" panose="020B0400000000000000" pitchFamily="50" charset="-128"/>
                          <a:ea typeface="BIZ UDPゴシック" panose="020B0400000000000000" pitchFamily="50" charset="-128"/>
                        </a:rPr>
                        <a:t>2005</a:t>
                      </a:r>
                      <a:r>
                        <a:rPr kumimoji="1" lang="ja-JP" altLang="en-US" sz="600" spc="-100" baseline="0" dirty="0">
                          <a:solidFill>
                            <a:schemeClr val="tx1"/>
                          </a:solidFill>
                          <a:latin typeface="BIZ UDPゴシック" panose="020B0400000000000000" pitchFamily="50" charset="-128"/>
                          <a:ea typeface="BIZ UDPゴシック" panose="020B0400000000000000" pitchFamily="50" charset="-128"/>
                        </a:rPr>
                        <a:t>年</a:t>
                      </a:r>
                      <a:endParaRPr kumimoji="1" lang="en-US" altLang="ja-JP" sz="60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600" spc="-100" baseline="0" dirty="0">
                          <a:solidFill>
                            <a:schemeClr val="tx1"/>
                          </a:solidFill>
                          <a:latin typeface="BIZ UDPゴシック" panose="020B0400000000000000" pitchFamily="50" charset="-128"/>
                          <a:ea typeface="BIZ UDPゴシック" panose="020B0400000000000000" pitchFamily="50" charset="-128"/>
                        </a:rPr>
                        <a:t>2012</a:t>
                      </a:r>
                      <a:r>
                        <a:rPr kumimoji="1" lang="ja-JP" altLang="en-US" sz="600" spc="-100" baseline="0" dirty="0">
                          <a:solidFill>
                            <a:schemeClr val="tx1"/>
                          </a:solidFill>
                          <a:latin typeface="BIZ UDPゴシック" panose="020B0400000000000000" pitchFamily="50" charset="-128"/>
                          <a:ea typeface="BIZ UDPゴシック" panose="020B0400000000000000" pitchFamily="50" charset="-128"/>
                        </a:rPr>
                        <a:t>年</a:t>
                      </a:r>
                      <a:endParaRPr kumimoji="1" lang="en-US" altLang="ja-JP" sz="60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600" spc="-100" baseline="0" dirty="0">
                          <a:solidFill>
                            <a:schemeClr val="tx1"/>
                          </a:solidFill>
                          <a:latin typeface="BIZ UDPゴシック" panose="020B0400000000000000" pitchFamily="50" charset="-128"/>
                          <a:ea typeface="BIZ UDPゴシック" panose="020B0400000000000000" pitchFamily="50" charset="-128"/>
                        </a:rPr>
                        <a:t>2013</a:t>
                      </a:r>
                      <a:r>
                        <a:rPr kumimoji="1" lang="ja-JP" altLang="en-US" sz="600" spc="-100" baseline="0" dirty="0">
                          <a:solidFill>
                            <a:schemeClr val="tx1"/>
                          </a:solidFill>
                          <a:latin typeface="BIZ UDPゴシック" panose="020B0400000000000000" pitchFamily="50" charset="-128"/>
                          <a:ea typeface="BIZ UDPゴシック" panose="020B0400000000000000" pitchFamily="50" charset="-128"/>
                        </a:rPr>
                        <a:t>年</a:t>
                      </a:r>
                      <a:endParaRPr kumimoji="1" lang="en-US" altLang="ja-JP" sz="60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600" spc="-100" baseline="0" dirty="0">
                          <a:solidFill>
                            <a:schemeClr val="tx1"/>
                          </a:solidFill>
                          <a:latin typeface="BIZ UDPゴシック" panose="020B0400000000000000" pitchFamily="50" charset="-128"/>
                          <a:ea typeface="BIZ UDPゴシック" panose="020B0400000000000000" pitchFamily="50" charset="-128"/>
                        </a:rPr>
                        <a:t>2018</a:t>
                      </a:r>
                      <a:r>
                        <a:rPr kumimoji="1" lang="ja-JP" altLang="en-US" sz="600" spc="-100" baseline="0" dirty="0">
                          <a:solidFill>
                            <a:schemeClr val="tx1"/>
                          </a:solidFill>
                          <a:latin typeface="BIZ UDPゴシック" panose="020B0400000000000000" pitchFamily="50" charset="-128"/>
                          <a:ea typeface="BIZ UDPゴシック" panose="020B0400000000000000" pitchFamily="50" charset="-128"/>
                        </a:rPr>
                        <a:t>年</a:t>
                      </a:r>
                      <a:endParaRPr kumimoji="1" lang="en-US" altLang="ja-JP" sz="60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600" spc="-100" baseline="0" dirty="0">
                          <a:solidFill>
                            <a:schemeClr val="tx1"/>
                          </a:solidFill>
                          <a:latin typeface="BIZ UDPゴシック" panose="020B0400000000000000" pitchFamily="50" charset="-128"/>
                          <a:ea typeface="BIZ UDPゴシック" panose="020B0400000000000000" pitchFamily="50" charset="-128"/>
                        </a:rPr>
                        <a:t>2019</a:t>
                      </a:r>
                      <a:r>
                        <a:rPr kumimoji="1" lang="ja-JP" altLang="en-US" sz="600" spc="-100" baseline="0" dirty="0">
                          <a:solidFill>
                            <a:schemeClr val="tx1"/>
                          </a:solidFill>
                          <a:latin typeface="BIZ UDPゴシック" panose="020B0400000000000000" pitchFamily="50" charset="-128"/>
                          <a:ea typeface="BIZ UDPゴシック" panose="020B0400000000000000" pitchFamily="50" charset="-128"/>
                        </a:rPr>
                        <a:t>年</a:t>
                      </a:r>
                      <a:endParaRPr kumimoji="1" lang="en-US" altLang="ja-JP" sz="60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endParaRPr kumimoji="1" lang="en-US" altLang="ja-JP" sz="60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600" spc="-100" baseline="0" dirty="0">
                          <a:solidFill>
                            <a:schemeClr val="tx1"/>
                          </a:solidFill>
                          <a:latin typeface="BIZ UDPゴシック" panose="020B0400000000000000" pitchFamily="50" charset="-128"/>
                          <a:ea typeface="BIZ UDPゴシック" panose="020B0400000000000000" pitchFamily="50" charset="-128"/>
                        </a:rPr>
                        <a:t>2022</a:t>
                      </a:r>
                      <a:r>
                        <a:rPr kumimoji="1" lang="ja-JP" altLang="en-US" sz="600" spc="-100" baseline="0" dirty="0">
                          <a:solidFill>
                            <a:schemeClr val="tx1"/>
                          </a:solidFill>
                          <a:latin typeface="BIZ UDPゴシック" panose="020B0400000000000000" pitchFamily="50" charset="-128"/>
                          <a:ea typeface="BIZ UDPゴシック" panose="020B0400000000000000" pitchFamily="50" charset="-128"/>
                        </a:rPr>
                        <a:t>年</a:t>
                      </a:r>
                      <a:endParaRPr kumimoji="1" lang="en-US" altLang="ja-JP" sz="600" spc="-100" baseline="0" dirty="0">
                        <a:solidFill>
                          <a:schemeClr val="tx1"/>
                        </a:solidFill>
                        <a:latin typeface="BIZ UDPゴシック" panose="020B0400000000000000" pitchFamily="50" charset="-128"/>
                        <a:ea typeface="BIZ UDPゴシック" panose="020B0400000000000000" pitchFamily="50" charset="-128"/>
                      </a:endParaRP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r>
                        <a:rPr lang="ja-JP" altLang="en-US" sz="600" b="0" dirty="0">
                          <a:solidFill>
                            <a:schemeClr val="tx1"/>
                          </a:solidFill>
                          <a:latin typeface="BIZ UDPゴシック" panose="020B0400000000000000" pitchFamily="50" charset="-128"/>
                          <a:ea typeface="BIZ UDPゴシック" panose="020B0400000000000000" pitchFamily="50" charset="-128"/>
                          <a:cs typeface="Yu Gothic UI Light"/>
                        </a:rPr>
                        <a:t>千葉大学大学院自然科学研究科博士課程修了</a:t>
                      </a:r>
                    </a:p>
                    <a:p>
                      <a:pPr algn="just"/>
                      <a:r>
                        <a:rPr lang="ja-JP" altLang="en-US" sz="600" b="0" dirty="0">
                          <a:solidFill>
                            <a:schemeClr val="tx1"/>
                          </a:solidFill>
                          <a:latin typeface="BIZ UDPゴシック" panose="020B0400000000000000" pitchFamily="50" charset="-128"/>
                          <a:ea typeface="BIZ UDPゴシック" panose="020B0400000000000000" pitchFamily="50" charset="-128"/>
                          <a:cs typeface="Yu Gothic UI Light"/>
                        </a:rPr>
                        <a:t>（株）東芝</a:t>
                      </a:r>
                    </a:p>
                    <a:p>
                      <a:pPr algn="just"/>
                      <a:r>
                        <a:rPr lang="ja-JP" altLang="en-US" sz="600" b="0" dirty="0">
                          <a:solidFill>
                            <a:schemeClr val="tx1"/>
                          </a:solidFill>
                          <a:latin typeface="BIZ UDPゴシック" panose="020B0400000000000000" pitchFamily="50" charset="-128"/>
                          <a:ea typeface="BIZ UDPゴシック" panose="020B0400000000000000" pitchFamily="50" charset="-128"/>
                          <a:cs typeface="Yu Gothic UI Light"/>
                        </a:rPr>
                        <a:t>信州大学工学部助教授</a:t>
                      </a:r>
                    </a:p>
                    <a:p>
                      <a:pPr algn="just"/>
                      <a:r>
                        <a:rPr lang="ja-JP" altLang="en-US" sz="600" b="0" dirty="0">
                          <a:solidFill>
                            <a:schemeClr val="tx1"/>
                          </a:solidFill>
                          <a:latin typeface="BIZ UDPゴシック" panose="020B0400000000000000" pitchFamily="50" charset="-128"/>
                          <a:ea typeface="BIZ UDPゴシック" panose="020B0400000000000000" pitchFamily="50" charset="-128"/>
                          <a:cs typeface="Yu Gothic UI Light"/>
                        </a:rPr>
                        <a:t>信州大学工学部教授</a:t>
                      </a:r>
                    </a:p>
                    <a:p>
                      <a:pPr algn="just"/>
                      <a:r>
                        <a:rPr lang="ja-JP" altLang="en-US" sz="600" b="0" dirty="0">
                          <a:solidFill>
                            <a:schemeClr val="tx1"/>
                          </a:solidFill>
                          <a:latin typeface="BIZ UDPゴシック" panose="020B0400000000000000" pitchFamily="50" charset="-128"/>
                          <a:ea typeface="BIZ UDPゴシック" panose="020B0400000000000000" pitchFamily="50" charset="-128"/>
                          <a:cs typeface="Yu Gothic UI Light"/>
                        </a:rPr>
                        <a:t>学長補佐</a:t>
                      </a:r>
                    </a:p>
                    <a:p>
                      <a:pPr algn="just"/>
                      <a:r>
                        <a:rPr lang="ja-JP" altLang="en-US" sz="600" b="0" dirty="0">
                          <a:solidFill>
                            <a:schemeClr val="tx1"/>
                          </a:solidFill>
                          <a:latin typeface="BIZ UDPゴシック" panose="020B0400000000000000" pitchFamily="50" charset="-128"/>
                          <a:ea typeface="BIZ UDPゴシック" panose="020B0400000000000000" pitchFamily="50" charset="-128"/>
                          <a:cs typeface="Yu Gothic UI Light"/>
                        </a:rPr>
                        <a:t>工学部副学部長</a:t>
                      </a:r>
                    </a:p>
                    <a:p>
                      <a:pPr algn="just"/>
                      <a:r>
                        <a:rPr lang="ja-JP" altLang="en-US" sz="600" b="0" dirty="0">
                          <a:solidFill>
                            <a:schemeClr val="tx1"/>
                          </a:solidFill>
                          <a:latin typeface="BIZ UDPゴシック" panose="020B0400000000000000" pitchFamily="50" charset="-128"/>
                          <a:ea typeface="BIZ UDPゴシック" panose="020B0400000000000000" pitchFamily="50" charset="-128"/>
                          <a:cs typeface="Yu Gothic UI Light"/>
                        </a:rPr>
                        <a:t>評議員</a:t>
                      </a:r>
                    </a:p>
                    <a:p>
                      <a:pPr algn="just"/>
                      <a:r>
                        <a:rPr lang="ja-JP" altLang="en-US" sz="600" b="0" dirty="0">
                          <a:solidFill>
                            <a:schemeClr val="tx1"/>
                          </a:solidFill>
                          <a:latin typeface="BIZ UDPゴシック" panose="020B0400000000000000" pitchFamily="50" charset="-128"/>
                          <a:ea typeface="BIZ UDPゴシック" panose="020B0400000000000000" pitchFamily="50" charset="-128"/>
                          <a:cs typeface="Yu Gothic UI Light"/>
                        </a:rPr>
                        <a:t>航空宇宙システム研究拠点副拠点長</a:t>
                      </a:r>
                      <a:endParaRPr lang="en-US" altLang="ja-JP" sz="600" b="0" dirty="0">
                        <a:solidFill>
                          <a:schemeClr val="tx1"/>
                        </a:solidFill>
                        <a:latin typeface="BIZ UDPゴシック" panose="020B0400000000000000" pitchFamily="50" charset="-128"/>
                        <a:ea typeface="BIZ UDPゴシック" panose="020B0400000000000000" pitchFamily="50" charset="-128"/>
                        <a:cs typeface="Yu Gothic UI Light"/>
                      </a:endParaRPr>
                    </a:p>
                    <a:p>
                      <a:pPr algn="just"/>
                      <a:r>
                        <a:rPr lang="ja-JP" altLang="en-US" sz="600" b="0" dirty="0">
                          <a:solidFill>
                            <a:schemeClr val="tx1"/>
                          </a:solidFill>
                          <a:latin typeface="BIZ UDPゴシック" panose="020B0400000000000000" pitchFamily="50" charset="-128"/>
                          <a:ea typeface="BIZ UDPゴシック" panose="020B0400000000000000" pitchFamily="50" charset="-128"/>
                          <a:cs typeface="Yu Gothic UI Light"/>
                        </a:rPr>
                        <a:t>基盤技術部門長</a:t>
                      </a:r>
                    </a:p>
                    <a:p>
                      <a:pPr algn="just"/>
                      <a:r>
                        <a:rPr lang="ja-JP" altLang="en-US" sz="600" b="0" dirty="0">
                          <a:solidFill>
                            <a:schemeClr val="tx1"/>
                          </a:solidFill>
                          <a:latin typeface="BIZ UDPゴシック" panose="020B0400000000000000" pitchFamily="50" charset="-128"/>
                          <a:ea typeface="BIZ UDPゴシック" panose="020B0400000000000000" pitchFamily="50" charset="-128"/>
                          <a:cs typeface="Yu Gothic UI Light"/>
                        </a:rPr>
                        <a:t>航空宇宙システム研究拠点長</a:t>
                      </a:r>
                      <a:endParaRPr lang="en-US" altLang="ja-JP" sz="600" b="0" dirty="0">
                        <a:solidFill>
                          <a:schemeClr val="tx1"/>
                        </a:solidFill>
                        <a:latin typeface="BIZ UDPゴシック" panose="020B0400000000000000" pitchFamily="50" charset="-128"/>
                        <a:ea typeface="BIZ UDPゴシック" panose="020B0400000000000000" pitchFamily="50" charset="-128"/>
                        <a:cs typeface="Yu Gothic UI Light"/>
                      </a:endParaRPr>
                    </a:p>
                    <a:p>
                      <a:pPr algn="just"/>
                      <a:endParaRPr lang="ja-JP" altLang="en-US" sz="600" b="0" dirty="0">
                        <a:solidFill>
                          <a:schemeClr val="tx1"/>
                        </a:solidFill>
                        <a:latin typeface="BIZ UDPゴシック" panose="020B0400000000000000" pitchFamily="50" charset="-128"/>
                        <a:ea typeface="BIZ UDPゴシック" panose="020B0400000000000000" pitchFamily="50" charset="-128"/>
                        <a:cs typeface="Yu Gothic UI Light"/>
                      </a:endParaRP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73550">
                <a:tc>
                  <a:txBody>
                    <a:bodyPr/>
                    <a:lstStyle/>
                    <a:p>
                      <a:pPr algn="dist"/>
                      <a:r>
                        <a:rPr lang="ja-JP" altLang="en-US" sz="600" spc="-105" dirty="0">
                          <a:solidFill>
                            <a:srgbClr val="0000FF"/>
                          </a:solidFill>
                          <a:latin typeface="BIZ UDPゴシック" panose="020B0400000000000000" pitchFamily="50" charset="-128"/>
                          <a:ea typeface="BIZ UDPゴシック" panose="020B0400000000000000" pitchFamily="50" charset="-128"/>
                          <a:cs typeface="Arial Unicode MS"/>
                        </a:rPr>
                        <a:t>■</a:t>
                      </a:r>
                      <a:r>
                        <a:rPr kumimoji="1" lang="ja-JP" altLang="en-US" sz="600" spc="-100" dirty="0">
                          <a:solidFill>
                            <a:schemeClr val="tx1"/>
                          </a:solidFill>
                          <a:latin typeface="BIZ UDPゴシック" panose="020B0400000000000000" pitchFamily="50" charset="-128"/>
                          <a:ea typeface="BIZ UDPゴシック" panose="020B0400000000000000" pitchFamily="50" charset="-128"/>
                        </a:rPr>
                        <a:t>研究分野 </a:t>
                      </a: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just"/>
                      <a:r>
                        <a:rPr kumimoji="1" lang="ja-JP" altLang="en-US" sz="600" dirty="0">
                          <a:solidFill>
                            <a:schemeClr val="tx1"/>
                          </a:solidFill>
                          <a:latin typeface="BIZ UDPゴシック" panose="020B0400000000000000" pitchFamily="50" charset="-128"/>
                          <a:ea typeface="BIZ UDPゴシック" panose="020B0400000000000000" pitchFamily="50" charset="-128"/>
                        </a:rPr>
                        <a:t>高周波磁性材料、高周波電力磁気応用</a:t>
                      </a:r>
                      <a:endParaRPr kumimoji="1" lang="en-US" altLang="ja-JP" sz="600" dirty="0">
                        <a:solidFill>
                          <a:schemeClr val="tx1"/>
                        </a:solidFill>
                        <a:latin typeface="BIZ UDPゴシック" panose="020B0400000000000000" pitchFamily="50" charset="-128"/>
                        <a:ea typeface="BIZ UDPゴシック" panose="020B0400000000000000" pitchFamily="50" charset="-128"/>
                      </a:endParaRPr>
                    </a:p>
                    <a:p>
                      <a:pPr algn="just"/>
                      <a:r>
                        <a:rPr kumimoji="1" lang="ja-JP" altLang="en-US" sz="600" dirty="0">
                          <a:solidFill>
                            <a:schemeClr val="tx1"/>
                          </a:solidFill>
                          <a:latin typeface="BIZ UDPゴシック" panose="020B0400000000000000" pitchFamily="50" charset="-128"/>
                          <a:ea typeface="BIZ UDPゴシック" panose="020B0400000000000000" pitchFamily="50" charset="-128"/>
                        </a:rPr>
                        <a:t>磁気利用センシング</a:t>
                      </a:r>
                    </a:p>
                    <a:p>
                      <a:pPr algn="just"/>
                      <a:endParaRPr kumimoji="1" lang="ja-JP" altLang="en-US" sz="600" dirty="0">
                        <a:solidFill>
                          <a:schemeClr val="tx1"/>
                        </a:solidFill>
                        <a:latin typeface="BIZ UDPゴシック" panose="020B0400000000000000" pitchFamily="50" charset="-128"/>
                        <a:ea typeface="BIZ UDPゴシック" panose="020B0400000000000000" pitchFamily="50" charset="-128"/>
                      </a:endParaRP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kumimoji="1" lang="ja-JP" altLang="en-US"/>
                    </a:p>
                  </a:txBody>
                  <a:tcPr/>
                </a:tc>
                <a:extLst>
                  <a:ext uri="{0D108BD9-81ED-4DB2-BD59-A6C34878D82A}">
                    <a16:rowId xmlns:a16="http://schemas.microsoft.com/office/drawing/2014/main" val="10002"/>
                  </a:ext>
                </a:extLst>
              </a:tr>
              <a:tr h="294199">
                <a:tc>
                  <a:txBody>
                    <a:bodyPr/>
                    <a:lstStyle/>
                    <a:p>
                      <a:pPr algn="dist"/>
                      <a:r>
                        <a:rPr lang="ja-JP" altLang="en-US" sz="600" spc="-105" dirty="0">
                          <a:solidFill>
                            <a:srgbClr val="0000FF"/>
                          </a:solidFill>
                          <a:latin typeface="BIZ UDPゴシック" panose="020B0400000000000000" pitchFamily="50" charset="-128"/>
                          <a:ea typeface="BIZ UDPゴシック" panose="020B0400000000000000" pitchFamily="50" charset="-128"/>
                          <a:cs typeface="Arial Unicode MS"/>
                        </a:rPr>
                        <a:t>■</a:t>
                      </a:r>
                      <a:r>
                        <a:rPr kumimoji="1" lang="ja-JP" altLang="en-US" sz="600" spc="-100" dirty="0">
                          <a:solidFill>
                            <a:schemeClr val="tx1"/>
                          </a:solidFill>
                          <a:latin typeface="BIZ UDPゴシック" panose="020B0400000000000000" pitchFamily="50" charset="-128"/>
                          <a:ea typeface="BIZ UDPゴシック" panose="020B0400000000000000" pitchFamily="50" charset="-128"/>
                        </a:rPr>
                        <a:t>研究</a:t>
                      </a:r>
                      <a:r>
                        <a:rPr kumimoji="1" lang="ja-JP" altLang="en-US" sz="600" spc="-100" baseline="0" dirty="0">
                          <a:solidFill>
                            <a:schemeClr val="tx1"/>
                          </a:solidFill>
                          <a:latin typeface="BIZ UDPゴシック" panose="020B0400000000000000" pitchFamily="50" charset="-128"/>
                          <a:ea typeface="BIZ UDPゴシック" panose="020B0400000000000000" pitchFamily="50" charset="-128"/>
                        </a:rPr>
                        <a:t>テーマ </a:t>
                      </a: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just"/>
                      <a:r>
                        <a:rPr kumimoji="1" lang="en-US" altLang="ja-JP" sz="600" dirty="0">
                          <a:solidFill>
                            <a:schemeClr val="tx1"/>
                          </a:solidFill>
                          <a:latin typeface="BIZ UDPゴシック" panose="020B0400000000000000" pitchFamily="50" charset="-128"/>
                          <a:ea typeface="BIZ UDPゴシック" panose="020B0400000000000000" pitchFamily="50" charset="-128"/>
                        </a:rPr>
                        <a:t>Beyond MHz</a:t>
                      </a:r>
                      <a:r>
                        <a:rPr kumimoji="1" lang="ja-JP" altLang="en-US" sz="600" dirty="0">
                          <a:solidFill>
                            <a:schemeClr val="tx1"/>
                          </a:solidFill>
                          <a:latin typeface="BIZ UDPゴシック" panose="020B0400000000000000" pitchFamily="50" charset="-128"/>
                          <a:ea typeface="BIZ UDPゴシック" panose="020B0400000000000000" pitchFamily="50" charset="-128"/>
                        </a:rPr>
                        <a:t>帯</a:t>
                      </a:r>
                      <a:r>
                        <a:rPr kumimoji="1" lang="en-US" altLang="ja-JP" sz="600" dirty="0">
                          <a:solidFill>
                            <a:schemeClr val="tx1"/>
                          </a:solidFill>
                          <a:latin typeface="BIZ UDPゴシック" panose="020B0400000000000000" pitchFamily="50" charset="-128"/>
                          <a:ea typeface="BIZ UDPゴシック" panose="020B0400000000000000" pitchFamily="50" charset="-128"/>
                        </a:rPr>
                        <a:t>Fe</a:t>
                      </a:r>
                      <a:r>
                        <a:rPr kumimoji="1" lang="ja-JP" altLang="en-US" sz="600" dirty="0">
                          <a:solidFill>
                            <a:schemeClr val="tx1"/>
                          </a:solidFill>
                          <a:latin typeface="BIZ UDPゴシック" panose="020B0400000000000000" pitchFamily="50" charset="-128"/>
                          <a:ea typeface="BIZ UDPゴシック" panose="020B0400000000000000" pitchFamily="50" charset="-128"/>
                        </a:rPr>
                        <a:t>系コンポジット磁心材料の開発と</a:t>
                      </a:r>
                      <a:endParaRPr kumimoji="1" lang="en-US" altLang="ja-JP" sz="600" dirty="0">
                        <a:solidFill>
                          <a:schemeClr val="tx1"/>
                        </a:solidFill>
                        <a:latin typeface="BIZ UDPゴシック" panose="020B0400000000000000" pitchFamily="50" charset="-128"/>
                        <a:ea typeface="BIZ UDPゴシック" panose="020B0400000000000000" pitchFamily="50" charset="-128"/>
                      </a:endParaRPr>
                    </a:p>
                    <a:p>
                      <a:pPr algn="just"/>
                      <a:r>
                        <a:rPr kumimoji="1" lang="ja-JP" altLang="en-US" sz="600" dirty="0">
                          <a:solidFill>
                            <a:schemeClr val="tx1"/>
                          </a:solidFill>
                          <a:latin typeface="BIZ UDPゴシック" panose="020B0400000000000000" pitchFamily="50" charset="-128"/>
                          <a:ea typeface="BIZ UDPゴシック" panose="020B0400000000000000" pitchFamily="50" charset="-128"/>
                        </a:rPr>
                        <a:t>高周波電力変換用プレーナリアクトル／トランスへの応用、ファラデー効果型光プローブ磁気センサの開発 など</a:t>
                      </a: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kumimoji="1" lang="ja-JP" altLang="en-US" dirty="0"/>
                    </a:p>
                  </a:txBody>
                  <a:tcPr/>
                </a:tc>
                <a:extLst>
                  <a:ext uri="{0D108BD9-81ED-4DB2-BD59-A6C34878D82A}">
                    <a16:rowId xmlns:a16="http://schemas.microsoft.com/office/drawing/2014/main" val="10003"/>
                  </a:ext>
                </a:extLst>
              </a:tr>
            </a:tbl>
          </a:graphicData>
        </a:graphic>
      </p:graphicFrame>
      <p:graphicFrame>
        <p:nvGraphicFramePr>
          <p:cNvPr id="57" name="表 56"/>
          <p:cNvGraphicFramePr>
            <a:graphicFrameLocks noGrp="1"/>
          </p:cNvGraphicFramePr>
          <p:nvPr>
            <p:extLst>
              <p:ext uri="{D42A27DB-BD31-4B8C-83A1-F6EECF244321}">
                <p14:modId xmlns:p14="http://schemas.microsoft.com/office/powerpoint/2010/main" val="987244657"/>
              </p:ext>
            </p:extLst>
          </p:nvPr>
        </p:nvGraphicFramePr>
        <p:xfrm>
          <a:off x="4235313" y="3696483"/>
          <a:ext cx="2591074" cy="2095500"/>
        </p:xfrm>
        <a:graphic>
          <a:graphicData uri="http://schemas.openxmlformats.org/drawingml/2006/table">
            <a:tbl>
              <a:tblPr firstRow="1" bandRow="1">
                <a:tableStyleId>{5C22544A-7EE6-4342-B048-85BDC9FD1C3A}</a:tableStyleId>
              </a:tblPr>
              <a:tblGrid>
                <a:gridCol w="396759">
                  <a:extLst>
                    <a:ext uri="{9D8B030D-6E8A-4147-A177-3AD203B41FA5}">
                      <a16:colId xmlns:a16="http://schemas.microsoft.com/office/drawing/2014/main" val="20000"/>
                    </a:ext>
                  </a:extLst>
                </a:gridCol>
                <a:gridCol w="204992">
                  <a:extLst>
                    <a:ext uri="{9D8B030D-6E8A-4147-A177-3AD203B41FA5}">
                      <a16:colId xmlns:a16="http://schemas.microsoft.com/office/drawing/2014/main" val="20001"/>
                    </a:ext>
                  </a:extLst>
                </a:gridCol>
                <a:gridCol w="1989323">
                  <a:extLst>
                    <a:ext uri="{9D8B030D-6E8A-4147-A177-3AD203B41FA5}">
                      <a16:colId xmlns:a16="http://schemas.microsoft.com/office/drawing/2014/main" val="20002"/>
                    </a:ext>
                  </a:extLst>
                </a:gridCol>
              </a:tblGrid>
              <a:tr h="127309">
                <a:tc>
                  <a:txBody>
                    <a:bodyPr/>
                    <a:lstStyle/>
                    <a:p>
                      <a:pPr algn="dist"/>
                      <a:r>
                        <a:rPr lang="ja-JP" altLang="en-US" sz="550" spc="-105" dirty="0">
                          <a:solidFill>
                            <a:srgbClr val="0000FF"/>
                          </a:solidFill>
                          <a:latin typeface="BIZ UDPゴシック" panose="020B0400000000000000" pitchFamily="50" charset="-128"/>
                          <a:ea typeface="BIZ UDPゴシック" panose="020B0400000000000000" pitchFamily="50" charset="-128"/>
                          <a:cs typeface="Arial Unicode MS"/>
                        </a:rPr>
                        <a:t>■</a:t>
                      </a:r>
                      <a:r>
                        <a:rPr lang="en-US" altLang="ja-JP" sz="550" b="0" spc="-100" dirty="0">
                          <a:solidFill>
                            <a:schemeClr val="tx1"/>
                          </a:solidFill>
                          <a:latin typeface="BIZ UDPゴシック" panose="020B0400000000000000" pitchFamily="50" charset="-128"/>
                          <a:ea typeface="BIZ UDPゴシック" panose="020B0400000000000000" pitchFamily="50" charset="-128"/>
                          <a:cs typeface="Yu Gothic UI Light"/>
                        </a:rPr>
                        <a:t>Position</a:t>
                      </a:r>
                      <a:r>
                        <a:rPr lang="ja-JP" altLang="en-US" sz="550" b="0" spc="-100" dirty="0">
                          <a:solidFill>
                            <a:schemeClr val="tx1"/>
                          </a:solidFill>
                          <a:latin typeface="BIZ UDPゴシック" panose="020B0400000000000000" pitchFamily="50" charset="-128"/>
                          <a:ea typeface="BIZ UDPゴシック" panose="020B0400000000000000" pitchFamily="50" charset="-128"/>
                          <a:cs typeface="Yu Gothic UI Light"/>
                        </a:rPr>
                        <a:t> </a:t>
                      </a:r>
                      <a:endParaRPr kumimoji="1" lang="ja-JP" altLang="en-US" sz="550" spc="-100" dirty="0">
                        <a:solidFill>
                          <a:schemeClr val="tx1"/>
                        </a:solidFill>
                        <a:latin typeface="BIZ UDPゴシック" panose="020B0400000000000000" pitchFamily="50" charset="-128"/>
                        <a:ea typeface="BIZ UDPゴシック" panose="020B0400000000000000" pitchFamily="50" charset="-128"/>
                      </a:endParaRP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l"/>
                      <a:r>
                        <a:rPr kumimoji="1" lang="en-US" altLang="zh-CN" sz="550" b="0" dirty="0">
                          <a:solidFill>
                            <a:schemeClr val="tx1"/>
                          </a:solidFill>
                          <a:latin typeface="BIZ UDPゴシック" panose="020B0400000000000000" pitchFamily="50" charset="-128"/>
                          <a:ea typeface="BIZ UDPゴシック" panose="020B0400000000000000" pitchFamily="50" charset="-128"/>
                        </a:rPr>
                        <a:t>Academic Assembly Professor, Ph.D. in Electrical Engineering </a:t>
                      </a: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kumimoji="1" lang="ja-JP" altLang="en-US"/>
                    </a:p>
                  </a:txBody>
                  <a:tcPr/>
                </a:tc>
                <a:extLst>
                  <a:ext uri="{0D108BD9-81ED-4DB2-BD59-A6C34878D82A}">
                    <a16:rowId xmlns:a16="http://schemas.microsoft.com/office/drawing/2014/main" val="10000"/>
                  </a:ext>
                </a:extLst>
              </a:tr>
              <a:tr h="571957">
                <a:tc>
                  <a:txBody>
                    <a:bodyPr/>
                    <a:lstStyle/>
                    <a:p>
                      <a:pPr algn="dist"/>
                      <a:r>
                        <a:rPr lang="ja-JP" altLang="en-US" sz="550" spc="-105" dirty="0">
                          <a:solidFill>
                            <a:srgbClr val="0000FF"/>
                          </a:solidFill>
                          <a:latin typeface="BIZ UDPゴシック" panose="020B0400000000000000" pitchFamily="50" charset="-128"/>
                          <a:ea typeface="BIZ UDPゴシック" panose="020B0400000000000000" pitchFamily="50" charset="-128"/>
                          <a:cs typeface="Arial Unicode MS"/>
                        </a:rPr>
                        <a:t>■</a:t>
                      </a:r>
                      <a:r>
                        <a:rPr kumimoji="1" lang="en-US" altLang="ja-JP" sz="550" spc="-100" dirty="0">
                          <a:solidFill>
                            <a:schemeClr val="tx1"/>
                          </a:solidFill>
                          <a:latin typeface="BIZ UDPゴシック" panose="020B0400000000000000" pitchFamily="50" charset="-128"/>
                          <a:ea typeface="BIZ UDPゴシック" panose="020B0400000000000000" pitchFamily="50" charset="-128"/>
                        </a:rPr>
                        <a:t>Career</a:t>
                      </a: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550" spc="-100" baseline="0" dirty="0">
                          <a:solidFill>
                            <a:schemeClr val="tx1"/>
                          </a:solidFill>
                          <a:latin typeface="BIZ UDPゴシック" panose="020B0400000000000000" pitchFamily="50" charset="-128"/>
                          <a:ea typeface="BIZ UDPゴシック" panose="020B0400000000000000" pitchFamily="50" charset="-128"/>
                        </a:rPr>
                        <a:t>1989</a:t>
                      </a:r>
                      <a:endParaRPr kumimoji="1" lang="ja-JP" altLang="en-US" sz="55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endParaRPr kumimoji="1" lang="ja-JP" altLang="en-US" sz="55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550" spc="-100" baseline="0" dirty="0">
                          <a:solidFill>
                            <a:schemeClr val="tx1"/>
                          </a:solidFill>
                          <a:latin typeface="BIZ UDPゴシック" panose="020B0400000000000000" pitchFamily="50" charset="-128"/>
                          <a:ea typeface="BIZ UDPゴシック" panose="020B0400000000000000" pitchFamily="50" charset="-128"/>
                        </a:rPr>
                        <a:t>1989</a:t>
                      </a:r>
                      <a:endParaRPr kumimoji="1" lang="ja-JP" altLang="en-US" sz="55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550" spc="-100" baseline="0" dirty="0">
                          <a:solidFill>
                            <a:schemeClr val="tx1"/>
                          </a:solidFill>
                          <a:latin typeface="BIZ UDPゴシック" panose="020B0400000000000000" pitchFamily="50" charset="-128"/>
                          <a:ea typeface="BIZ UDPゴシック" panose="020B0400000000000000" pitchFamily="50" charset="-128"/>
                        </a:rPr>
                        <a:t>1996</a:t>
                      </a:r>
                    </a:p>
                    <a:p>
                      <a:pPr marL="0" marR="0" lvl="0" indent="0" algn="dist" defTabSz="914400" eaLnBrk="1" fontAlgn="auto" latinLnBrk="0" hangingPunct="1">
                        <a:lnSpc>
                          <a:spcPct val="100000"/>
                        </a:lnSpc>
                        <a:spcBef>
                          <a:spcPts val="0"/>
                        </a:spcBef>
                        <a:spcAft>
                          <a:spcPts val="0"/>
                        </a:spcAft>
                        <a:buClrTx/>
                        <a:buSzTx/>
                        <a:buFontTx/>
                        <a:buNone/>
                        <a:tabLst/>
                        <a:defRPr/>
                      </a:pPr>
                      <a:endParaRPr kumimoji="1" lang="ja-JP" altLang="en-US" sz="55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550" spc="-100" baseline="0" dirty="0">
                          <a:solidFill>
                            <a:schemeClr val="tx1"/>
                          </a:solidFill>
                          <a:latin typeface="BIZ UDPゴシック" panose="020B0400000000000000" pitchFamily="50" charset="-128"/>
                          <a:ea typeface="BIZ UDPゴシック" panose="020B0400000000000000" pitchFamily="50" charset="-128"/>
                        </a:rPr>
                        <a:t>2005</a:t>
                      </a:r>
                    </a:p>
                    <a:p>
                      <a:pPr marL="0" marR="0" lvl="0" indent="0" algn="dist" defTabSz="914400" eaLnBrk="1" fontAlgn="auto" latinLnBrk="0" hangingPunct="1">
                        <a:lnSpc>
                          <a:spcPct val="100000"/>
                        </a:lnSpc>
                        <a:spcBef>
                          <a:spcPts val="0"/>
                        </a:spcBef>
                        <a:spcAft>
                          <a:spcPts val="0"/>
                        </a:spcAft>
                        <a:buClrTx/>
                        <a:buSzTx/>
                        <a:buFontTx/>
                        <a:buNone/>
                        <a:tabLst/>
                        <a:defRPr/>
                      </a:pPr>
                      <a:endParaRPr kumimoji="1" lang="ja-JP" altLang="en-US" sz="55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550" spc="-100" baseline="0" dirty="0">
                          <a:solidFill>
                            <a:schemeClr val="tx1"/>
                          </a:solidFill>
                          <a:latin typeface="BIZ UDPゴシック" panose="020B0400000000000000" pitchFamily="50" charset="-128"/>
                          <a:ea typeface="BIZ UDPゴシック" panose="020B0400000000000000" pitchFamily="50" charset="-128"/>
                        </a:rPr>
                        <a:t>2012</a:t>
                      </a:r>
                      <a:endParaRPr kumimoji="1" lang="ja-JP" altLang="en-US" sz="55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550" spc="-100" baseline="0" dirty="0">
                          <a:solidFill>
                            <a:schemeClr val="tx1"/>
                          </a:solidFill>
                          <a:latin typeface="BIZ UDPゴシック" panose="020B0400000000000000" pitchFamily="50" charset="-128"/>
                          <a:ea typeface="BIZ UDPゴシック" panose="020B0400000000000000" pitchFamily="50" charset="-128"/>
                        </a:rPr>
                        <a:t>2013</a:t>
                      </a:r>
                    </a:p>
                    <a:p>
                      <a:pPr marL="0" marR="0" lvl="0" indent="0" algn="dist" defTabSz="914400" eaLnBrk="1" fontAlgn="auto" latinLnBrk="0" hangingPunct="1">
                        <a:lnSpc>
                          <a:spcPct val="100000"/>
                        </a:lnSpc>
                        <a:spcBef>
                          <a:spcPts val="0"/>
                        </a:spcBef>
                        <a:spcAft>
                          <a:spcPts val="0"/>
                        </a:spcAft>
                        <a:buClrTx/>
                        <a:buSzTx/>
                        <a:buFontTx/>
                        <a:buNone/>
                        <a:tabLst/>
                        <a:defRPr/>
                      </a:pPr>
                      <a:endParaRPr kumimoji="1" lang="ja-JP" altLang="en-US" sz="55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550" spc="-100" baseline="0" dirty="0">
                          <a:solidFill>
                            <a:schemeClr val="tx1"/>
                          </a:solidFill>
                          <a:latin typeface="BIZ UDPゴシック" panose="020B0400000000000000" pitchFamily="50" charset="-128"/>
                          <a:ea typeface="BIZ UDPゴシック" panose="020B0400000000000000" pitchFamily="50" charset="-128"/>
                        </a:rPr>
                        <a:t>2018</a:t>
                      </a:r>
                      <a:endParaRPr kumimoji="1" lang="ja-JP" altLang="en-US" sz="55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550" spc="-100" baseline="0" dirty="0">
                          <a:solidFill>
                            <a:schemeClr val="tx1"/>
                          </a:solidFill>
                          <a:latin typeface="BIZ UDPゴシック" panose="020B0400000000000000" pitchFamily="50" charset="-128"/>
                          <a:ea typeface="BIZ UDPゴシック" panose="020B0400000000000000" pitchFamily="50" charset="-128"/>
                        </a:rPr>
                        <a:t>2019</a:t>
                      </a:r>
                    </a:p>
                    <a:p>
                      <a:pPr marL="0" marR="0" lvl="0" indent="0" algn="dist" defTabSz="914400" eaLnBrk="1" fontAlgn="auto" latinLnBrk="0" hangingPunct="1">
                        <a:lnSpc>
                          <a:spcPct val="100000"/>
                        </a:lnSpc>
                        <a:spcBef>
                          <a:spcPts val="0"/>
                        </a:spcBef>
                        <a:spcAft>
                          <a:spcPts val="0"/>
                        </a:spcAft>
                        <a:buClrTx/>
                        <a:buSzTx/>
                        <a:buFontTx/>
                        <a:buNone/>
                        <a:tabLst/>
                        <a:defRPr/>
                      </a:pPr>
                      <a:endParaRPr kumimoji="1" lang="en-US" altLang="ja-JP" sz="55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endParaRPr kumimoji="1" lang="en-US" altLang="ja-JP" sz="550" spc="-10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dist" defTabSz="914400" eaLnBrk="1" fontAlgn="auto" latinLnBrk="0" hangingPunct="1">
                        <a:lnSpc>
                          <a:spcPct val="100000"/>
                        </a:lnSpc>
                        <a:spcBef>
                          <a:spcPts val="0"/>
                        </a:spcBef>
                        <a:spcAft>
                          <a:spcPts val="0"/>
                        </a:spcAft>
                        <a:buClrTx/>
                        <a:buSzTx/>
                        <a:buFontTx/>
                        <a:buNone/>
                        <a:tabLst/>
                        <a:defRPr/>
                      </a:pPr>
                      <a:r>
                        <a:rPr kumimoji="1" lang="en-US" altLang="ja-JP" sz="550" spc="-100" baseline="0" dirty="0">
                          <a:solidFill>
                            <a:schemeClr val="tx1"/>
                          </a:solidFill>
                          <a:latin typeface="BIZ UDPゴシック" panose="020B0400000000000000" pitchFamily="50" charset="-128"/>
                          <a:ea typeface="BIZ UDPゴシック" panose="020B0400000000000000" pitchFamily="50" charset="-128"/>
                        </a:rPr>
                        <a:t>2022</a:t>
                      </a:r>
                      <a:endParaRPr kumimoji="1" lang="ja-JP" altLang="en-US" sz="550" spc="-100" baseline="0" dirty="0">
                        <a:solidFill>
                          <a:schemeClr val="tx1"/>
                        </a:solidFill>
                        <a:latin typeface="BIZ UDPゴシック" panose="020B0400000000000000" pitchFamily="50" charset="-128"/>
                        <a:ea typeface="BIZ UDPゴシック" panose="020B0400000000000000" pitchFamily="50" charset="-128"/>
                      </a:endParaRP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kumimoji="1" lang="en-US" altLang="ja-JP" sz="550" dirty="0">
                          <a:solidFill>
                            <a:schemeClr val="tx1"/>
                          </a:solidFill>
                          <a:latin typeface="BIZ UDPゴシック" panose="020B0400000000000000" pitchFamily="50" charset="-128"/>
                          <a:ea typeface="BIZ UDPゴシック" panose="020B0400000000000000" pitchFamily="50" charset="-128"/>
                        </a:rPr>
                        <a:t>Completed Doctoral Program at Graduate School of</a:t>
                      </a:r>
                      <a:r>
                        <a:rPr kumimoji="1" lang="ja-JP" altLang="en-US" sz="550" baseline="0" dirty="0">
                          <a:solidFill>
                            <a:schemeClr val="tx1"/>
                          </a:solidFill>
                          <a:latin typeface="BIZ UDPゴシック" panose="020B0400000000000000" pitchFamily="50" charset="-128"/>
                          <a:ea typeface="BIZ UDPゴシック" panose="020B0400000000000000" pitchFamily="50" charset="-128"/>
                        </a:rPr>
                        <a:t> </a:t>
                      </a:r>
                      <a:r>
                        <a:rPr kumimoji="1" lang="en-US" altLang="ja-JP" sz="550" dirty="0">
                          <a:solidFill>
                            <a:schemeClr val="tx1"/>
                          </a:solidFill>
                          <a:latin typeface="BIZ UDPゴシック" panose="020B0400000000000000" pitchFamily="50" charset="-128"/>
                          <a:ea typeface="BIZ UDPゴシック" panose="020B0400000000000000" pitchFamily="50" charset="-128"/>
                        </a:rPr>
                        <a:t>Science and Technology, Chiba University</a:t>
                      </a:r>
                    </a:p>
                    <a:p>
                      <a:pPr algn="l"/>
                      <a:r>
                        <a:rPr kumimoji="1" lang="en-US" altLang="ja-JP" sz="550" dirty="0">
                          <a:solidFill>
                            <a:schemeClr val="tx1"/>
                          </a:solidFill>
                          <a:latin typeface="BIZ UDPゴシック" panose="020B0400000000000000" pitchFamily="50" charset="-128"/>
                          <a:ea typeface="BIZ UDPゴシック" panose="020B0400000000000000" pitchFamily="50" charset="-128"/>
                        </a:rPr>
                        <a:t>TOSHIBA Corporation</a:t>
                      </a:r>
                    </a:p>
                    <a:p>
                      <a:pPr algn="l"/>
                      <a:r>
                        <a:rPr kumimoji="1" lang="en-US" altLang="ja-JP" sz="550" dirty="0">
                          <a:solidFill>
                            <a:schemeClr val="tx1"/>
                          </a:solidFill>
                          <a:latin typeface="BIZ UDPゴシック" panose="020B0400000000000000" pitchFamily="50" charset="-128"/>
                          <a:ea typeface="BIZ UDPゴシック" panose="020B0400000000000000" pitchFamily="50" charset="-128"/>
                        </a:rPr>
                        <a:t>Associate Professor, Faculty of Engineering, Shinshu  University</a:t>
                      </a:r>
                    </a:p>
                    <a:p>
                      <a:pPr algn="l"/>
                      <a:r>
                        <a:rPr kumimoji="1" lang="en-US" altLang="ja-JP" sz="550" dirty="0">
                          <a:solidFill>
                            <a:schemeClr val="tx1"/>
                          </a:solidFill>
                          <a:latin typeface="BIZ UDPゴシック" panose="020B0400000000000000" pitchFamily="50" charset="-128"/>
                          <a:ea typeface="BIZ UDPゴシック" panose="020B0400000000000000" pitchFamily="50" charset="-128"/>
                        </a:rPr>
                        <a:t>Professor, Faculty of Engineering, Shinshu University</a:t>
                      </a:r>
                    </a:p>
                    <a:p>
                      <a:pPr algn="l"/>
                      <a:r>
                        <a:rPr kumimoji="1" lang="en-US" altLang="ja-JP" sz="550" dirty="0">
                          <a:solidFill>
                            <a:schemeClr val="tx1"/>
                          </a:solidFill>
                          <a:latin typeface="BIZ UDPゴシック" panose="020B0400000000000000" pitchFamily="50" charset="-128"/>
                          <a:ea typeface="BIZ UDPゴシック" panose="020B0400000000000000" pitchFamily="50" charset="-128"/>
                        </a:rPr>
                        <a:t>Adviser to the President of Shinshu University</a:t>
                      </a:r>
                    </a:p>
                    <a:p>
                      <a:pPr algn="l"/>
                      <a:r>
                        <a:rPr kumimoji="1" lang="en-US" altLang="ja-JP" sz="550" dirty="0">
                          <a:solidFill>
                            <a:schemeClr val="tx1"/>
                          </a:solidFill>
                          <a:latin typeface="BIZ UDPゴシック" panose="020B0400000000000000" pitchFamily="50" charset="-128"/>
                          <a:ea typeface="BIZ UDPゴシック" panose="020B0400000000000000" pitchFamily="50" charset="-128"/>
                        </a:rPr>
                        <a:t>Deputy Dean of the Faculty of Engineering, Shinshu  University</a:t>
                      </a:r>
                    </a:p>
                    <a:p>
                      <a:pPr algn="l"/>
                      <a:r>
                        <a:rPr kumimoji="1" lang="en-US" altLang="ja-JP" sz="550" dirty="0">
                          <a:solidFill>
                            <a:schemeClr val="tx1"/>
                          </a:solidFill>
                          <a:latin typeface="BIZ UDPゴシック" panose="020B0400000000000000" pitchFamily="50" charset="-128"/>
                          <a:ea typeface="BIZ UDPゴシック" panose="020B0400000000000000" pitchFamily="50" charset="-128"/>
                        </a:rPr>
                        <a:t>Trustee of Shinshu University</a:t>
                      </a:r>
                    </a:p>
                    <a:p>
                      <a:pPr algn="l"/>
                      <a:r>
                        <a:rPr kumimoji="1" lang="en-US" altLang="ja-JP" sz="550" dirty="0">
                          <a:solidFill>
                            <a:schemeClr val="tx1"/>
                          </a:solidFill>
                          <a:latin typeface="BIZ UDPゴシック" panose="020B0400000000000000" pitchFamily="50" charset="-128"/>
                          <a:ea typeface="BIZ UDPゴシック" panose="020B0400000000000000" pitchFamily="50" charset="-128"/>
                        </a:rPr>
                        <a:t>Deputy Director of the Research Center for Aerospace Systems, Chief of the Fundamental  Technologies Group</a:t>
                      </a:r>
                    </a:p>
                    <a:p>
                      <a:pPr algn="l"/>
                      <a:r>
                        <a:rPr kumimoji="1" lang="en-US" altLang="ja-JP" sz="550" dirty="0">
                          <a:solidFill>
                            <a:schemeClr val="tx1"/>
                          </a:solidFill>
                          <a:latin typeface="BIZ UDPゴシック" panose="020B0400000000000000" pitchFamily="50" charset="-128"/>
                          <a:ea typeface="BIZ UDPゴシック" panose="020B0400000000000000" pitchFamily="50" charset="-128"/>
                        </a:rPr>
                        <a:t>Director of the Research Center for Aerospace Systems</a:t>
                      </a: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76200">
                <a:tc>
                  <a:txBody>
                    <a:bodyPr/>
                    <a:lstStyle/>
                    <a:p>
                      <a:pPr algn="dist"/>
                      <a:r>
                        <a:rPr lang="ja-JP" altLang="en-US" sz="550" spc="-105" dirty="0">
                          <a:solidFill>
                            <a:srgbClr val="0000FF"/>
                          </a:solidFill>
                          <a:latin typeface="BIZ UDPゴシック" panose="020B0400000000000000" pitchFamily="50" charset="-128"/>
                          <a:ea typeface="BIZ UDPゴシック" panose="020B0400000000000000" pitchFamily="50" charset="-128"/>
                          <a:cs typeface="Arial Unicode MS"/>
                        </a:rPr>
                        <a:t>■</a:t>
                      </a:r>
                      <a:r>
                        <a:rPr kumimoji="1" lang="en-US" altLang="ja-JP" sz="550" spc="-100" baseline="0" dirty="0">
                          <a:solidFill>
                            <a:schemeClr val="tx1"/>
                          </a:solidFill>
                          <a:latin typeface="BIZ UDPゴシック" panose="020B0400000000000000" pitchFamily="50" charset="-128"/>
                          <a:ea typeface="BIZ UDPゴシック" panose="020B0400000000000000" pitchFamily="50" charset="-128"/>
                        </a:rPr>
                        <a:t>Research </a:t>
                      </a:r>
                    </a:p>
                    <a:p>
                      <a:pPr algn="dist"/>
                      <a:r>
                        <a:rPr kumimoji="1" lang="en-US" altLang="ja-JP" sz="550" spc="-100" baseline="0" dirty="0">
                          <a:solidFill>
                            <a:schemeClr val="tx1"/>
                          </a:solidFill>
                          <a:latin typeface="BIZ UDPゴシック" panose="020B0400000000000000" pitchFamily="50" charset="-128"/>
                          <a:ea typeface="BIZ UDPゴシック" panose="020B0400000000000000" pitchFamily="50" charset="-128"/>
                        </a:rPr>
                        <a:t>         Field</a:t>
                      </a:r>
                      <a:endParaRPr kumimoji="1" lang="ja-JP" altLang="en-US" sz="550" spc="-100" baseline="0" dirty="0">
                        <a:solidFill>
                          <a:schemeClr val="tx1"/>
                        </a:solidFill>
                        <a:latin typeface="BIZ UDPゴシック" panose="020B0400000000000000" pitchFamily="50" charset="-128"/>
                        <a:ea typeface="BIZ UDPゴシック" panose="020B0400000000000000" pitchFamily="50" charset="-128"/>
                      </a:endParaRP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l"/>
                      <a:r>
                        <a:rPr kumimoji="1" lang="en-US" altLang="ja-JP" sz="550" dirty="0">
                          <a:solidFill>
                            <a:schemeClr val="tx1"/>
                          </a:solidFill>
                          <a:latin typeface="BIZ UDPゴシック" panose="020B0400000000000000" pitchFamily="50" charset="-128"/>
                          <a:ea typeface="BIZ UDPゴシック" panose="020B0400000000000000" pitchFamily="50" charset="-128"/>
                        </a:rPr>
                        <a:t>High Frequency Magnetic Materials, High Frequency Power  Magnetics, Magnetic Sensor</a:t>
                      </a: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kumimoji="1" lang="ja-JP" altLang="en-US"/>
                    </a:p>
                  </a:txBody>
                  <a:tcPr/>
                </a:tc>
                <a:extLst>
                  <a:ext uri="{0D108BD9-81ED-4DB2-BD59-A6C34878D82A}">
                    <a16:rowId xmlns:a16="http://schemas.microsoft.com/office/drawing/2014/main" val="10002"/>
                  </a:ext>
                </a:extLst>
              </a:tr>
              <a:tr h="76200">
                <a:tc>
                  <a:txBody>
                    <a:bodyPr/>
                    <a:lstStyle/>
                    <a:p>
                      <a:pPr algn="dist"/>
                      <a:r>
                        <a:rPr lang="ja-JP" altLang="en-US" sz="550" spc="-105" dirty="0">
                          <a:solidFill>
                            <a:srgbClr val="0000FF"/>
                          </a:solidFill>
                          <a:latin typeface="BIZ UDPゴシック" panose="020B0400000000000000" pitchFamily="50" charset="-128"/>
                          <a:ea typeface="BIZ UDPゴシック" panose="020B0400000000000000" pitchFamily="50" charset="-128"/>
                          <a:cs typeface="Arial Unicode MS"/>
                        </a:rPr>
                        <a:t>■</a:t>
                      </a:r>
                      <a:r>
                        <a:rPr kumimoji="1" lang="en-US" altLang="ja-JP" sz="550" spc="-100" baseline="0" dirty="0">
                          <a:solidFill>
                            <a:schemeClr val="tx1"/>
                          </a:solidFill>
                          <a:latin typeface="BIZ UDPゴシック" panose="020B0400000000000000" pitchFamily="50" charset="-128"/>
                          <a:ea typeface="BIZ UDPゴシック" panose="020B0400000000000000" pitchFamily="50" charset="-128"/>
                        </a:rPr>
                        <a:t>Research     </a:t>
                      </a:r>
                    </a:p>
                    <a:p>
                      <a:pPr algn="dist"/>
                      <a:r>
                        <a:rPr kumimoji="1" lang="en-US" altLang="ja-JP" sz="550" spc="-100" baseline="0" dirty="0">
                          <a:solidFill>
                            <a:schemeClr val="tx1"/>
                          </a:solidFill>
                          <a:latin typeface="BIZ UDPゴシック" panose="020B0400000000000000" pitchFamily="50" charset="-128"/>
                          <a:ea typeface="BIZ UDPゴシック" panose="020B0400000000000000" pitchFamily="50" charset="-128"/>
                        </a:rPr>
                        <a:t>         Theme</a:t>
                      </a:r>
                      <a:endParaRPr kumimoji="1" lang="ja-JP" altLang="en-US" sz="550" spc="-100" baseline="0" dirty="0">
                        <a:solidFill>
                          <a:schemeClr val="tx1"/>
                        </a:solidFill>
                        <a:latin typeface="BIZ UDPゴシック" panose="020B0400000000000000" pitchFamily="50" charset="-128"/>
                        <a:ea typeface="BIZ UDPゴシック" panose="020B0400000000000000" pitchFamily="50" charset="-128"/>
                      </a:endParaRP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l"/>
                      <a:r>
                        <a:rPr kumimoji="1" lang="en-US" altLang="ja-JP" sz="550" dirty="0">
                          <a:solidFill>
                            <a:schemeClr val="tx1"/>
                          </a:solidFill>
                          <a:latin typeface="BIZ UDPゴシック" panose="020B0400000000000000" pitchFamily="50" charset="-128"/>
                          <a:ea typeface="BIZ UDPゴシック" panose="020B0400000000000000" pitchFamily="50" charset="-128"/>
                        </a:rPr>
                        <a:t>Development of Fe-based Composite Magnetic Core  Materials and Their Application to the Planar Reactor and Transformer for Beyond MHz High Frequency Power Conversion, Development of Faraday Effect Optical Probe Magnetic Sensor, etc.</a:t>
                      </a:r>
                    </a:p>
                  </a:txBody>
                  <a:tcPr marL="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kumimoji="1" lang="ja-JP" altLang="en-US"/>
                    </a:p>
                  </a:txBody>
                  <a:tcPr/>
                </a:tc>
                <a:extLst>
                  <a:ext uri="{0D108BD9-81ED-4DB2-BD59-A6C34878D82A}">
                    <a16:rowId xmlns:a16="http://schemas.microsoft.com/office/drawing/2014/main" val="10003"/>
                  </a:ext>
                </a:extLst>
              </a:tr>
            </a:tbl>
          </a:graphicData>
        </a:graphic>
      </p:graphicFrame>
      <p:sp>
        <p:nvSpPr>
          <p:cNvPr id="58" name="object 20"/>
          <p:cNvSpPr txBox="1"/>
          <p:nvPr/>
        </p:nvSpPr>
        <p:spPr>
          <a:xfrm>
            <a:off x="4232976" y="3352147"/>
            <a:ext cx="1137921" cy="197490"/>
          </a:xfrm>
          <a:prstGeom prst="rect">
            <a:avLst/>
          </a:prstGeom>
        </p:spPr>
        <p:txBody>
          <a:bodyPr vert="horz" wrap="square" lIns="0" tIns="12700" rIns="0" bIns="0" rtlCol="0">
            <a:spAutoFit/>
          </a:bodyPr>
          <a:lstStyle/>
          <a:p>
            <a:pPr marL="12700" algn="just">
              <a:lnSpc>
                <a:spcPct val="100000"/>
              </a:lnSpc>
              <a:spcBef>
                <a:spcPts val="5"/>
              </a:spcBef>
            </a:pPr>
            <a:r>
              <a:rPr sz="600" b="0" spc="-30" dirty="0">
                <a:solidFill>
                  <a:srgbClr val="3F3B3A"/>
                </a:solidFill>
                <a:latin typeface="BIZ UDPゴシック" panose="020B0400000000000000" pitchFamily="50" charset="-128"/>
                <a:ea typeface="BIZ UDPゴシック" panose="020B0400000000000000" pitchFamily="50" charset="-128"/>
                <a:cs typeface="Yu Gothic UI Light"/>
              </a:rPr>
              <a:t>Chief</a:t>
            </a:r>
            <a:r>
              <a:rPr sz="600" b="0" spc="-65" dirty="0">
                <a:solidFill>
                  <a:srgbClr val="3F3B3A"/>
                </a:solidFill>
                <a:latin typeface="BIZ UDPゴシック" panose="020B0400000000000000" pitchFamily="50" charset="-128"/>
                <a:ea typeface="BIZ UDPゴシック" panose="020B0400000000000000" pitchFamily="50" charset="-128"/>
                <a:cs typeface="Yu Gothic UI Light"/>
              </a:rPr>
              <a:t> </a:t>
            </a:r>
            <a:r>
              <a:rPr sz="600" b="0" spc="-20" dirty="0">
                <a:solidFill>
                  <a:srgbClr val="3F3B3A"/>
                </a:solidFill>
                <a:latin typeface="BIZ UDPゴシック" panose="020B0400000000000000" pitchFamily="50" charset="-128"/>
                <a:ea typeface="BIZ UDPゴシック" panose="020B0400000000000000" pitchFamily="50" charset="-128"/>
                <a:cs typeface="Yu Gothic UI Light"/>
              </a:rPr>
              <a:t>of</a:t>
            </a:r>
            <a:r>
              <a:rPr sz="600" b="0" spc="-65" dirty="0">
                <a:solidFill>
                  <a:srgbClr val="3F3B3A"/>
                </a:solidFill>
                <a:latin typeface="BIZ UDPゴシック" panose="020B0400000000000000" pitchFamily="50" charset="-128"/>
                <a:ea typeface="BIZ UDPゴシック" panose="020B0400000000000000" pitchFamily="50" charset="-128"/>
                <a:cs typeface="Yu Gothic UI Light"/>
              </a:rPr>
              <a:t> </a:t>
            </a:r>
            <a:r>
              <a:rPr sz="600" b="0" spc="-25" dirty="0">
                <a:solidFill>
                  <a:srgbClr val="3F3B3A"/>
                </a:solidFill>
                <a:latin typeface="BIZ UDPゴシック" panose="020B0400000000000000" pitchFamily="50" charset="-128"/>
                <a:ea typeface="BIZ UDPゴシック" panose="020B0400000000000000" pitchFamily="50" charset="-128"/>
                <a:cs typeface="Yu Gothic UI Light"/>
              </a:rPr>
              <a:t>the</a:t>
            </a:r>
            <a:r>
              <a:rPr sz="600" b="0" spc="-70" dirty="0">
                <a:solidFill>
                  <a:srgbClr val="3F3B3A"/>
                </a:solidFill>
                <a:latin typeface="BIZ UDPゴシック" panose="020B0400000000000000" pitchFamily="50" charset="-128"/>
                <a:ea typeface="BIZ UDPゴシック" panose="020B0400000000000000" pitchFamily="50" charset="-128"/>
                <a:cs typeface="Yu Gothic UI Light"/>
              </a:rPr>
              <a:t> </a:t>
            </a:r>
            <a:r>
              <a:rPr sz="600" b="0" spc="-30" dirty="0">
                <a:solidFill>
                  <a:srgbClr val="3F3B3A"/>
                </a:solidFill>
                <a:latin typeface="BIZ UDPゴシック" panose="020B0400000000000000" pitchFamily="50" charset="-128"/>
                <a:ea typeface="BIZ UDPゴシック" panose="020B0400000000000000" pitchFamily="50" charset="-128"/>
                <a:cs typeface="Yu Gothic UI Light"/>
              </a:rPr>
              <a:t>Fundamental</a:t>
            </a:r>
            <a:r>
              <a:rPr sz="600" b="0" spc="-60" dirty="0">
                <a:solidFill>
                  <a:srgbClr val="3F3B3A"/>
                </a:solidFill>
                <a:latin typeface="BIZ UDPゴシック" panose="020B0400000000000000" pitchFamily="50" charset="-128"/>
                <a:ea typeface="BIZ UDPゴシック" panose="020B0400000000000000" pitchFamily="50" charset="-128"/>
                <a:cs typeface="Yu Gothic UI Light"/>
              </a:rPr>
              <a:t> </a:t>
            </a:r>
            <a:r>
              <a:rPr sz="600" b="0" spc="-30" dirty="0">
                <a:solidFill>
                  <a:srgbClr val="3F3B3A"/>
                </a:solidFill>
                <a:latin typeface="BIZ UDPゴシック" panose="020B0400000000000000" pitchFamily="50" charset="-128"/>
                <a:ea typeface="BIZ UDPゴシック" panose="020B0400000000000000" pitchFamily="50" charset="-128"/>
                <a:cs typeface="Yu Gothic UI Light"/>
              </a:rPr>
              <a:t>Technologies</a:t>
            </a:r>
            <a:r>
              <a:rPr sz="600" b="0" spc="-65" dirty="0">
                <a:solidFill>
                  <a:srgbClr val="3F3B3A"/>
                </a:solidFill>
                <a:latin typeface="BIZ UDPゴシック" panose="020B0400000000000000" pitchFamily="50" charset="-128"/>
                <a:ea typeface="BIZ UDPゴシック" panose="020B0400000000000000" pitchFamily="50" charset="-128"/>
                <a:cs typeface="Yu Gothic UI Light"/>
              </a:rPr>
              <a:t> </a:t>
            </a:r>
            <a:r>
              <a:rPr sz="600" b="0" spc="-30" dirty="0">
                <a:solidFill>
                  <a:srgbClr val="3F3B3A"/>
                </a:solidFill>
                <a:latin typeface="BIZ UDPゴシック" panose="020B0400000000000000" pitchFamily="50" charset="-128"/>
                <a:ea typeface="BIZ UDPゴシック" panose="020B0400000000000000" pitchFamily="50" charset="-128"/>
                <a:cs typeface="Yu Gothic UI Light"/>
              </a:rPr>
              <a:t>Group</a:t>
            </a:r>
            <a:endParaRPr sz="600" dirty="0">
              <a:latin typeface="BIZ UDPゴシック" panose="020B0400000000000000" pitchFamily="50" charset="-128"/>
              <a:ea typeface="BIZ UDPゴシック" panose="020B0400000000000000" pitchFamily="50" charset="-128"/>
              <a:cs typeface="Yu Gothic UI Light"/>
            </a:endParaRPr>
          </a:p>
        </p:txBody>
      </p:sp>
      <p:pic>
        <p:nvPicPr>
          <p:cNvPr id="59" name="図 58"/>
          <p:cNvPicPr>
            <a:picLocks noChangeAspect="1"/>
          </p:cNvPicPr>
          <p:nvPr/>
        </p:nvPicPr>
        <p:blipFill rotWithShape="1">
          <a:blip r:embed="rId3" cstate="print">
            <a:extLst>
              <a:ext uri="{28A0092B-C50C-407E-A947-70E740481C1C}">
                <a14:useLocalDpi xmlns:a14="http://schemas.microsoft.com/office/drawing/2010/main" val="0"/>
              </a:ext>
            </a:extLst>
          </a:blip>
          <a:srcRect b="7264"/>
          <a:stretch/>
        </p:blipFill>
        <p:spPr>
          <a:xfrm>
            <a:off x="640518" y="3703447"/>
            <a:ext cx="1020618" cy="1261666"/>
          </a:xfrm>
          <a:prstGeom prst="rect">
            <a:avLst/>
          </a:prstGeom>
        </p:spPr>
      </p:pic>
      <p:pic>
        <p:nvPicPr>
          <p:cNvPr id="17" name="図 16">
            <a:extLst>
              <a:ext uri="{FF2B5EF4-FFF2-40B4-BE49-F238E27FC236}">
                <a16:creationId xmlns:a16="http://schemas.microsoft.com/office/drawing/2014/main" id="{5BEECE8E-C22C-4870-A6AF-CDBE5F1B5FA9}"/>
              </a:ext>
            </a:extLst>
          </p:cNvPr>
          <p:cNvPicPr>
            <a:picLocks noChangeAspect="1"/>
          </p:cNvPicPr>
          <p:nvPr/>
        </p:nvPicPr>
        <p:blipFill>
          <a:blip r:embed="rId4"/>
          <a:stretch>
            <a:fillRect/>
          </a:stretch>
        </p:blipFill>
        <p:spPr>
          <a:xfrm>
            <a:off x="229714" y="6015310"/>
            <a:ext cx="7107916" cy="366155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1" name="表 80"/>
          <p:cNvGraphicFramePr>
            <a:graphicFrameLocks noGrp="1"/>
          </p:cNvGraphicFramePr>
          <p:nvPr>
            <p:extLst>
              <p:ext uri="{D42A27DB-BD31-4B8C-83A1-F6EECF244321}">
                <p14:modId xmlns:p14="http://schemas.microsoft.com/office/powerpoint/2010/main" val="3080233792"/>
              </p:ext>
            </p:extLst>
          </p:nvPr>
        </p:nvGraphicFramePr>
        <p:xfrm>
          <a:off x="3836739" y="4620019"/>
          <a:ext cx="3021263" cy="1927222"/>
        </p:xfrm>
        <a:graphic>
          <a:graphicData uri="http://schemas.openxmlformats.org/drawingml/2006/table">
            <a:tbl>
              <a:tblPr firstRow="1" bandRow="1">
                <a:solidFill>
                  <a:schemeClr val="bg1"/>
                </a:solidFill>
                <a:effectLst>
                  <a:outerShdw blurRad="50800" dist="38100" dir="2700000" algn="tl" rotWithShape="0">
                    <a:prstClr val="black">
                      <a:alpha val="40000"/>
                    </a:prstClr>
                  </a:outerShdw>
                </a:effectLst>
                <a:tableStyleId>{5C22544A-7EE6-4342-B048-85BDC9FD1C3A}</a:tableStyleId>
              </a:tblPr>
              <a:tblGrid>
                <a:gridCol w="1045338">
                  <a:extLst>
                    <a:ext uri="{9D8B030D-6E8A-4147-A177-3AD203B41FA5}">
                      <a16:colId xmlns:a16="http://schemas.microsoft.com/office/drawing/2014/main" val="20000"/>
                    </a:ext>
                  </a:extLst>
                </a:gridCol>
                <a:gridCol w="417269">
                  <a:extLst>
                    <a:ext uri="{9D8B030D-6E8A-4147-A177-3AD203B41FA5}">
                      <a16:colId xmlns:a16="http://schemas.microsoft.com/office/drawing/2014/main" val="20001"/>
                    </a:ext>
                  </a:extLst>
                </a:gridCol>
                <a:gridCol w="1558656">
                  <a:extLst>
                    <a:ext uri="{9D8B030D-6E8A-4147-A177-3AD203B41FA5}">
                      <a16:colId xmlns:a16="http://schemas.microsoft.com/office/drawing/2014/main" val="20002"/>
                    </a:ext>
                  </a:extLst>
                </a:gridCol>
              </a:tblGrid>
              <a:tr h="815363">
                <a:tc rowSpan="2">
                  <a:txBody>
                    <a:bodyPr/>
                    <a:lstStyle/>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ja-JP" altLang="en-US" sz="500" b="0" dirty="0">
                        <a:ln>
                          <a:noFill/>
                        </a:ln>
                        <a:solidFill>
                          <a:schemeClr val="tx1"/>
                        </a:solidFill>
                        <a:latin typeface="BIZ UDPゴシック" panose="020B0400000000000000" pitchFamily="50" charset="-128"/>
                        <a:ea typeface="BIZ UDPゴシック" panose="020B0400000000000000" pitchFamily="50" charset="-128"/>
                      </a:endParaRPr>
                    </a:p>
                    <a:p>
                      <a:pPr marR="5080" algn="ctr">
                        <a:lnSpc>
                          <a:spcPct val="100000"/>
                        </a:lnSpc>
                        <a:spcBef>
                          <a:spcPts val="100"/>
                        </a:spcBef>
                      </a:pPr>
                      <a:r>
                        <a:rPr lang="ja-JP" altLang="en-US" sz="1050" b="0" spc="40" dirty="0">
                          <a:solidFill>
                            <a:schemeClr val="tx1"/>
                          </a:solidFill>
                          <a:latin typeface="BIZ UDPゴシック" panose="020B0400000000000000" pitchFamily="50" charset="-128"/>
                          <a:ea typeface="BIZ UDPゴシック" panose="020B0400000000000000" pitchFamily="50" charset="-128"/>
                          <a:cs typeface="Yu Gothic UI Light"/>
                        </a:rPr>
                        <a:t>佐藤 光秀</a:t>
                      </a:r>
                    </a:p>
                    <a:p>
                      <a:pPr marR="5080" algn="ctr">
                        <a:lnSpc>
                          <a:spcPct val="100000"/>
                        </a:lnSpc>
                        <a:spcBef>
                          <a:spcPts val="100"/>
                        </a:spcBef>
                      </a:pPr>
                      <a:r>
                        <a:rPr lang="en-US" altLang="ja-JP" sz="600" b="0" spc="40" dirty="0">
                          <a:solidFill>
                            <a:schemeClr val="tx1"/>
                          </a:solidFill>
                          <a:latin typeface="BIZ UDPゴシック" panose="020B0400000000000000" pitchFamily="50" charset="-128"/>
                          <a:ea typeface="BIZ UDPゴシック" panose="020B0400000000000000" pitchFamily="50" charset="-128"/>
                          <a:cs typeface="Yu Gothic UI Light"/>
                        </a:rPr>
                        <a:t>SATO </a:t>
                      </a:r>
                      <a:r>
                        <a:rPr lang="en-US" altLang="ja-JP" sz="600" b="0" spc="40" dirty="0" err="1">
                          <a:solidFill>
                            <a:schemeClr val="tx1"/>
                          </a:solidFill>
                          <a:latin typeface="BIZ UDPゴシック" panose="020B0400000000000000" pitchFamily="50" charset="-128"/>
                          <a:ea typeface="BIZ UDPゴシック" panose="020B0400000000000000" pitchFamily="50" charset="-128"/>
                          <a:cs typeface="Yu Gothic UI Light"/>
                        </a:rPr>
                        <a:t>Mitsuhide</a:t>
                      </a:r>
                      <a:endParaRPr lang="en-US" altLang="ja-JP" sz="600" b="0" spc="40" dirty="0">
                        <a:solidFill>
                          <a:schemeClr val="tx1"/>
                        </a:solidFill>
                        <a:latin typeface="BIZ UDPゴシック" panose="020B0400000000000000" pitchFamily="50" charset="-128"/>
                        <a:ea typeface="BIZ UDPゴシック" panose="020B0400000000000000" pitchFamily="50" charset="-128"/>
                        <a:cs typeface="Yu Gothic UI Light"/>
                      </a:endParaRPr>
                    </a:p>
                    <a:p>
                      <a:pPr marR="5080" algn="ctr">
                        <a:lnSpc>
                          <a:spcPct val="100000"/>
                        </a:lnSpc>
                        <a:spcBef>
                          <a:spcPts val="100"/>
                        </a:spcBef>
                      </a:pPr>
                      <a:endParaRPr lang="ja-JP" altLang="en-US" sz="1050" b="0" spc="40" dirty="0">
                        <a:solidFill>
                          <a:schemeClr val="tx1"/>
                        </a:solidFill>
                        <a:latin typeface="BIZ UDPゴシック" panose="020B0400000000000000" pitchFamily="50" charset="-128"/>
                        <a:ea typeface="BIZ UDPゴシック" panose="020B0400000000000000" pitchFamily="50" charset="-128"/>
                        <a:cs typeface="Yu Gothic UI Light"/>
                      </a:endParaRPr>
                    </a:p>
                  </a:txBody>
                  <a:tcPr marL="36000" marR="36000" marT="0" marB="0">
                    <a:lnL w="3175" cap="flat" cmpd="sng" algn="ctr">
                      <a:solidFill>
                        <a:schemeClr val="bg1">
                          <a:lumMod val="9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dist"/>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職名</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研究分野</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研究テーマ</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txBody>
                  <a:tcPr marL="36000" marR="3600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altLang="ja-JP" sz="550" b="0" dirty="0">
                        <a:solidFill>
                          <a:srgbClr val="3F3B3A"/>
                        </a:solidFill>
                        <a:latin typeface="BIZ UDPゴシック" panose="020B0400000000000000" pitchFamily="50" charset="-128"/>
                        <a:ea typeface="BIZ UDPゴシック" panose="020B0400000000000000" pitchFamily="50" charset="-128"/>
                        <a:cs typeface="Yu Gothic UI Light"/>
                      </a:endParaRPr>
                    </a:p>
                    <a:p>
                      <a:pPr algn="l"/>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学術研究院准教授（工学系）／博士（工学）</a:t>
                      </a:r>
                    </a:p>
                    <a:p>
                      <a:pPr algn="l"/>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電気機器，エネルギー変換</a:t>
                      </a:r>
                    </a:p>
                    <a:p>
                      <a:pPr algn="l"/>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高速モータの低損失化，フリーピストン式エンジン発電機の研究，非接触給電コイルの高効率化 ，リニアモータ・リニア発電技術の開発  など</a:t>
                      </a:r>
                    </a:p>
                    <a:p>
                      <a:pPr algn="l"/>
                      <a:endPar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endParaRPr>
                    </a:p>
                  </a:txBody>
                  <a:tcPr marL="36000" marR="36000" marT="0" marB="0">
                    <a:lnL w="3175" cap="flat" cmpd="sng" algn="ctr">
                      <a:no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111859">
                <a:tc vMerge="1">
                  <a:txBody>
                    <a:bodyPr/>
                    <a:lstStyle/>
                    <a:p>
                      <a:pPr algn="dist"/>
                      <a:endParaRPr kumimoji="1" lang="ja-JP" altLang="en-US" sz="500" dirty="0">
                        <a:solidFill>
                          <a:schemeClr val="tx1"/>
                        </a:solidFill>
                        <a:latin typeface="BIZ UDPゴシック" panose="020B0400000000000000" pitchFamily="50" charset="-128"/>
                        <a:ea typeface="BIZ UDPゴシック" panose="020B0400000000000000" pitchFamily="50" charset="-128"/>
                      </a:endParaRPr>
                    </a:p>
                  </a:txBody>
                  <a:tcPr marL="36000" marR="3600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Position</a:t>
                      </a:r>
                    </a:p>
                    <a:p>
                      <a:pPr algn="dist"/>
                      <a:endPar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Research </a:t>
                      </a: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Field </a:t>
                      </a: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Research  Theme</a:t>
                      </a:r>
                    </a:p>
                    <a:p>
                      <a:pPr algn="dist"/>
                      <a:endParaRPr kumimoji="1" lang="ja-JP" altLang="en-US" sz="500" b="0" spc="-100" baseline="0" dirty="0">
                        <a:ln>
                          <a:noFill/>
                        </a:ln>
                        <a:solidFill>
                          <a:schemeClr val="tx1"/>
                        </a:solidFill>
                        <a:latin typeface="BIZ UDPゴシック" panose="020B0400000000000000" pitchFamily="50" charset="-128"/>
                        <a:ea typeface="BIZ UDPゴシック" panose="020B0400000000000000" pitchFamily="50" charset="-128"/>
                      </a:endParaRPr>
                    </a:p>
                  </a:txBody>
                  <a:tcPr marL="36000" marR="3600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Academic Assembly Associate Professor,</a:t>
                      </a:r>
                    </a:p>
                    <a:p>
                      <a:pPr algn="just"/>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Doctor of Engineering</a:t>
                      </a:r>
                    </a:p>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Electric Machinery and Energy Conversion</a:t>
                      </a:r>
                    </a:p>
                    <a:p>
                      <a:pPr algn="l"/>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Low Loss of High-Speed Motors, Research on Free-Piston Engine Generators, High Efficiency of Wireless-Power-Transfer systems, Development of Linear Motors and Linear Generator Technology, etc.</a:t>
                      </a:r>
                    </a:p>
                    <a:p>
                      <a:pPr algn="l"/>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txBody>
                  <a:tcPr marL="36000" marR="36000" marT="0" marB="0">
                    <a:lnL w="3175" cap="flat" cmpd="sng" algn="ctr">
                      <a:no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80" name="表 79"/>
          <p:cNvGraphicFramePr>
            <a:graphicFrameLocks noGrp="1"/>
          </p:cNvGraphicFramePr>
          <p:nvPr>
            <p:extLst>
              <p:ext uri="{D42A27DB-BD31-4B8C-83A1-F6EECF244321}">
                <p14:modId xmlns:p14="http://schemas.microsoft.com/office/powerpoint/2010/main" val="4210254697"/>
              </p:ext>
            </p:extLst>
          </p:nvPr>
        </p:nvGraphicFramePr>
        <p:xfrm>
          <a:off x="3843089" y="2612404"/>
          <a:ext cx="3021263" cy="1927222"/>
        </p:xfrm>
        <a:graphic>
          <a:graphicData uri="http://schemas.openxmlformats.org/drawingml/2006/table">
            <a:tbl>
              <a:tblPr firstRow="1" bandRow="1">
                <a:solidFill>
                  <a:schemeClr val="bg1"/>
                </a:solidFill>
                <a:effectLst>
                  <a:outerShdw blurRad="50800" dist="38100" dir="2700000" algn="tl" rotWithShape="0">
                    <a:prstClr val="black">
                      <a:alpha val="40000"/>
                    </a:prstClr>
                  </a:outerShdw>
                </a:effectLst>
                <a:tableStyleId>{5C22544A-7EE6-4342-B048-85BDC9FD1C3A}</a:tableStyleId>
              </a:tblPr>
              <a:tblGrid>
                <a:gridCol w="1045338">
                  <a:extLst>
                    <a:ext uri="{9D8B030D-6E8A-4147-A177-3AD203B41FA5}">
                      <a16:colId xmlns:a16="http://schemas.microsoft.com/office/drawing/2014/main" val="20000"/>
                    </a:ext>
                  </a:extLst>
                </a:gridCol>
                <a:gridCol w="417269">
                  <a:extLst>
                    <a:ext uri="{9D8B030D-6E8A-4147-A177-3AD203B41FA5}">
                      <a16:colId xmlns:a16="http://schemas.microsoft.com/office/drawing/2014/main" val="20001"/>
                    </a:ext>
                  </a:extLst>
                </a:gridCol>
                <a:gridCol w="1558656">
                  <a:extLst>
                    <a:ext uri="{9D8B030D-6E8A-4147-A177-3AD203B41FA5}">
                      <a16:colId xmlns:a16="http://schemas.microsoft.com/office/drawing/2014/main" val="20002"/>
                    </a:ext>
                  </a:extLst>
                </a:gridCol>
              </a:tblGrid>
              <a:tr h="815363">
                <a:tc rowSpan="2">
                  <a:txBody>
                    <a:bodyPr/>
                    <a:lstStyle/>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ja-JP" altLang="en-US" sz="500" b="0" dirty="0">
                        <a:ln>
                          <a:noFill/>
                        </a:ln>
                        <a:solidFill>
                          <a:schemeClr val="tx1"/>
                        </a:solidFill>
                        <a:latin typeface="BIZ UDPゴシック" panose="020B0400000000000000" pitchFamily="50" charset="-128"/>
                        <a:ea typeface="BIZ UDPゴシック" panose="020B0400000000000000" pitchFamily="50" charset="-128"/>
                      </a:endParaRPr>
                    </a:p>
                    <a:p>
                      <a:pPr marR="5080" algn="ctr">
                        <a:lnSpc>
                          <a:spcPct val="100000"/>
                        </a:lnSpc>
                        <a:spcBef>
                          <a:spcPts val="100"/>
                        </a:spcBef>
                      </a:pPr>
                      <a:r>
                        <a:rPr lang="ja-JP" altLang="en-US" sz="1050" b="0" spc="40" dirty="0">
                          <a:solidFill>
                            <a:schemeClr val="tx1"/>
                          </a:solidFill>
                          <a:latin typeface="BIZ UDPゴシック" panose="020B0400000000000000" pitchFamily="50" charset="-128"/>
                          <a:ea typeface="BIZ UDPゴシック" panose="020B0400000000000000" pitchFamily="50" charset="-128"/>
                          <a:cs typeface="Yu Gothic UI Light"/>
                        </a:rPr>
                        <a:t>宮地 幸祐</a:t>
                      </a:r>
                    </a:p>
                    <a:p>
                      <a:pPr marR="5080" algn="ctr">
                        <a:lnSpc>
                          <a:spcPct val="100000"/>
                        </a:lnSpc>
                        <a:spcBef>
                          <a:spcPts val="100"/>
                        </a:spcBef>
                      </a:pPr>
                      <a:r>
                        <a:rPr lang="en-US" altLang="ja-JP" sz="600" b="0" spc="40" dirty="0">
                          <a:solidFill>
                            <a:schemeClr val="tx1"/>
                          </a:solidFill>
                          <a:latin typeface="BIZ UDPゴシック" panose="020B0400000000000000" pitchFamily="50" charset="-128"/>
                          <a:ea typeface="BIZ UDPゴシック" panose="020B0400000000000000" pitchFamily="50" charset="-128"/>
                          <a:cs typeface="Yu Gothic UI Light"/>
                        </a:rPr>
                        <a:t>MIYAJI </a:t>
                      </a:r>
                      <a:r>
                        <a:rPr lang="en-US" altLang="ja-JP" sz="600" b="0" spc="40" dirty="0" err="1">
                          <a:solidFill>
                            <a:schemeClr val="tx1"/>
                          </a:solidFill>
                          <a:latin typeface="BIZ UDPゴシック" panose="020B0400000000000000" pitchFamily="50" charset="-128"/>
                          <a:ea typeface="BIZ UDPゴシック" panose="020B0400000000000000" pitchFamily="50" charset="-128"/>
                          <a:cs typeface="Yu Gothic UI Light"/>
                        </a:rPr>
                        <a:t>Kousuke</a:t>
                      </a:r>
                      <a:endParaRPr lang="en-US" altLang="ja-JP" sz="600" b="0" spc="40" dirty="0">
                        <a:solidFill>
                          <a:schemeClr val="tx1"/>
                        </a:solidFill>
                        <a:latin typeface="BIZ UDPゴシック" panose="020B0400000000000000" pitchFamily="50" charset="-128"/>
                        <a:ea typeface="BIZ UDPゴシック" panose="020B0400000000000000" pitchFamily="50" charset="-128"/>
                        <a:cs typeface="Yu Gothic UI Light"/>
                      </a:endParaRPr>
                    </a:p>
                    <a:p>
                      <a:pPr marR="5080" algn="ctr">
                        <a:lnSpc>
                          <a:spcPct val="100000"/>
                        </a:lnSpc>
                        <a:spcBef>
                          <a:spcPts val="100"/>
                        </a:spcBef>
                      </a:pPr>
                      <a:endParaRPr lang="ja-JP" altLang="en-US" sz="1050" b="0" spc="40" dirty="0">
                        <a:solidFill>
                          <a:schemeClr val="tx1"/>
                        </a:solidFill>
                        <a:latin typeface="BIZ UDPゴシック" panose="020B0400000000000000" pitchFamily="50" charset="-128"/>
                        <a:ea typeface="BIZ UDPゴシック" panose="020B0400000000000000" pitchFamily="50" charset="-128"/>
                        <a:cs typeface="Yu Gothic UI Light"/>
                      </a:endParaRPr>
                    </a:p>
                  </a:txBody>
                  <a:tcPr marL="36000" marR="36000" marT="0" marB="0">
                    <a:lnL w="3175" cap="flat" cmpd="sng" algn="ctr">
                      <a:solidFill>
                        <a:schemeClr val="bg1">
                          <a:lumMod val="9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dist"/>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職名</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研究分野</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研究テーマ</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txBody>
                  <a:tcPr marL="36000" marR="3600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endParaRPr lang="en-US" altLang="ja-JP" sz="550" b="0" dirty="0">
                        <a:solidFill>
                          <a:srgbClr val="3F3B3A"/>
                        </a:solidFill>
                        <a:latin typeface="BIZ UDPゴシック" panose="020B0400000000000000" pitchFamily="50" charset="-128"/>
                        <a:ea typeface="BIZ UDPゴシック" panose="020B0400000000000000" pitchFamily="50" charset="-128"/>
                        <a:cs typeface="Yu Gothic UI Light"/>
                      </a:endParaRPr>
                    </a:p>
                    <a:p>
                      <a:pPr algn="just"/>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学術研究院教授（工学系）／博士（工学）</a:t>
                      </a:r>
                    </a:p>
                    <a:p>
                      <a:pPr algn="just"/>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集積回路設計</a:t>
                      </a:r>
                    </a:p>
                    <a:p>
                      <a:pPr algn="just"/>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集積電源回路設計、高速スイッチング</a:t>
                      </a:r>
                      <a:r>
                        <a:rPr lang="en-US" altLang="ja-JP" sz="550" b="0" dirty="0">
                          <a:solidFill>
                            <a:srgbClr val="3F3B3A"/>
                          </a:solidFill>
                          <a:latin typeface="BIZ UDPゴシック" panose="020B0400000000000000" pitchFamily="50" charset="-128"/>
                          <a:ea typeface="BIZ UDPゴシック" panose="020B0400000000000000" pitchFamily="50" charset="-128"/>
                          <a:cs typeface="Yu Gothic UI Light"/>
                        </a:rPr>
                        <a:t>DC-DC</a:t>
                      </a:r>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コンバータ、非接触給電、センサーアナログフロントエンド設計</a:t>
                      </a:r>
                    </a:p>
                    <a:p>
                      <a:pPr algn="just"/>
                      <a:endPar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endParaRPr>
                    </a:p>
                  </a:txBody>
                  <a:tcPr marL="36000" marR="36000" marT="0" marB="0">
                    <a:lnL w="3175" cap="flat" cmpd="sng" algn="ctr">
                      <a:no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111859">
                <a:tc vMerge="1">
                  <a:txBody>
                    <a:bodyPr/>
                    <a:lstStyle/>
                    <a:p>
                      <a:pPr algn="dist"/>
                      <a:endParaRPr kumimoji="1" lang="ja-JP" altLang="en-US" sz="500" dirty="0">
                        <a:solidFill>
                          <a:schemeClr val="tx1"/>
                        </a:solidFill>
                        <a:latin typeface="BIZ UDPゴシック" panose="020B0400000000000000" pitchFamily="50" charset="-128"/>
                        <a:ea typeface="BIZ UDPゴシック" panose="020B0400000000000000" pitchFamily="50" charset="-128"/>
                      </a:endParaRPr>
                    </a:p>
                  </a:txBody>
                  <a:tcPr marL="36000" marR="3600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Position</a:t>
                      </a:r>
                    </a:p>
                    <a:p>
                      <a:pPr algn="dist"/>
                      <a:endPar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Research </a:t>
                      </a: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Field </a:t>
                      </a: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Research  Theme</a:t>
                      </a:r>
                    </a:p>
                    <a:p>
                      <a:pPr algn="dist"/>
                      <a:endParaRPr kumimoji="1" lang="ja-JP" altLang="en-US" sz="500" b="0" spc="-100" baseline="0" dirty="0">
                        <a:ln>
                          <a:noFill/>
                        </a:ln>
                        <a:solidFill>
                          <a:schemeClr val="tx1"/>
                        </a:solidFill>
                        <a:latin typeface="BIZ UDPゴシック" panose="020B0400000000000000" pitchFamily="50" charset="-128"/>
                        <a:ea typeface="BIZ UDPゴシック" panose="020B0400000000000000" pitchFamily="50" charset="-128"/>
                      </a:endParaRPr>
                    </a:p>
                  </a:txBody>
                  <a:tcPr marL="36000" marR="3600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Academic Assembly Professor,</a:t>
                      </a:r>
                    </a:p>
                    <a:p>
                      <a:pPr algn="just"/>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Doctor of Engineering</a:t>
                      </a:r>
                    </a:p>
                    <a:p>
                      <a:pPr algn="just"/>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Integrated circuit design</a:t>
                      </a:r>
                    </a:p>
                    <a:p>
                      <a:pPr algn="ju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just"/>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Integrated power management circuit design,  High frequency DC-DC converter, Wireless  power transmission, Sensor analog front end  design</a:t>
                      </a:r>
                    </a:p>
                    <a:p>
                      <a:pPr algn="ju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txBody>
                  <a:tcPr marL="36000" marR="36000" marT="0" marB="0">
                    <a:lnL w="3175" cap="flat" cmpd="sng" algn="ctr">
                      <a:no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79" name="表 78"/>
          <p:cNvGraphicFramePr>
            <a:graphicFrameLocks noGrp="1"/>
          </p:cNvGraphicFramePr>
          <p:nvPr>
            <p:extLst>
              <p:ext uri="{D42A27DB-BD31-4B8C-83A1-F6EECF244321}">
                <p14:modId xmlns:p14="http://schemas.microsoft.com/office/powerpoint/2010/main" val="255182809"/>
              </p:ext>
            </p:extLst>
          </p:nvPr>
        </p:nvGraphicFramePr>
        <p:xfrm>
          <a:off x="705074" y="4613057"/>
          <a:ext cx="3021263" cy="1950059"/>
        </p:xfrm>
        <a:graphic>
          <a:graphicData uri="http://schemas.openxmlformats.org/drawingml/2006/table">
            <a:tbl>
              <a:tblPr firstRow="1" bandRow="1">
                <a:solidFill>
                  <a:schemeClr val="bg1"/>
                </a:solidFill>
                <a:effectLst>
                  <a:outerShdw blurRad="50800" dist="38100" dir="2700000" algn="tl" rotWithShape="0">
                    <a:prstClr val="black">
                      <a:alpha val="40000"/>
                    </a:prstClr>
                  </a:outerShdw>
                </a:effectLst>
                <a:tableStyleId>{5C22544A-7EE6-4342-B048-85BDC9FD1C3A}</a:tableStyleId>
              </a:tblPr>
              <a:tblGrid>
                <a:gridCol w="1045338">
                  <a:extLst>
                    <a:ext uri="{9D8B030D-6E8A-4147-A177-3AD203B41FA5}">
                      <a16:colId xmlns:a16="http://schemas.microsoft.com/office/drawing/2014/main" val="20000"/>
                    </a:ext>
                  </a:extLst>
                </a:gridCol>
                <a:gridCol w="417269">
                  <a:extLst>
                    <a:ext uri="{9D8B030D-6E8A-4147-A177-3AD203B41FA5}">
                      <a16:colId xmlns:a16="http://schemas.microsoft.com/office/drawing/2014/main" val="20001"/>
                    </a:ext>
                  </a:extLst>
                </a:gridCol>
                <a:gridCol w="1558656">
                  <a:extLst>
                    <a:ext uri="{9D8B030D-6E8A-4147-A177-3AD203B41FA5}">
                      <a16:colId xmlns:a16="http://schemas.microsoft.com/office/drawing/2014/main" val="20002"/>
                    </a:ext>
                  </a:extLst>
                </a:gridCol>
              </a:tblGrid>
              <a:tr h="815363">
                <a:tc rowSpan="2">
                  <a:txBody>
                    <a:bodyPr/>
                    <a:lstStyle/>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ja-JP" altLang="en-US" sz="500" b="0" dirty="0">
                        <a:ln>
                          <a:noFill/>
                        </a:ln>
                        <a:solidFill>
                          <a:schemeClr val="tx1"/>
                        </a:solidFill>
                        <a:latin typeface="BIZ UDPゴシック" panose="020B0400000000000000" pitchFamily="50" charset="-128"/>
                        <a:ea typeface="BIZ UDPゴシック" panose="020B0400000000000000" pitchFamily="50" charset="-128"/>
                      </a:endParaRPr>
                    </a:p>
                    <a:p>
                      <a:pPr marR="5080" algn="ctr">
                        <a:lnSpc>
                          <a:spcPct val="100000"/>
                        </a:lnSpc>
                        <a:spcBef>
                          <a:spcPts val="100"/>
                        </a:spcBef>
                      </a:pPr>
                      <a:r>
                        <a:rPr lang="ja-JP" altLang="en-US" sz="1050" b="0" spc="40" dirty="0">
                          <a:solidFill>
                            <a:schemeClr val="tx1"/>
                          </a:solidFill>
                          <a:latin typeface="BIZ UDPゴシック" panose="020B0400000000000000" pitchFamily="50" charset="-128"/>
                          <a:ea typeface="BIZ UDPゴシック" panose="020B0400000000000000" pitchFamily="50" charset="-128"/>
                          <a:cs typeface="Yu Gothic UI Light"/>
                        </a:rPr>
                        <a:t>曽根原 誠</a:t>
                      </a:r>
                      <a:r>
                        <a:rPr lang="en-US" altLang="ja-JP" sz="600" b="0" spc="40" dirty="0">
                          <a:solidFill>
                            <a:schemeClr val="tx1"/>
                          </a:solidFill>
                          <a:latin typeface="BIZ UDPゴシック" panose="020B0400000000000000" pitchFamily="50" charset="-128"/>
                          <a:ea typeface="BIZ UDPゴシック" panose="020B0400000000000000" pitchFamily="50" charset="-128"/>
                          <a:cs typeface="Yu Gothic UI Light"/>
                        </a:rPr>
                        <a:t>SONEHARA Makoto</a:t>
                      </a:r>
                    </a:p>
                    <a:p>
                      <a:pPr marR="5080" algn="ctr">
                        <a:lnSpc>
                          <a:spcPct val="100000"/>
                        </a:lnSpc>
                        <a:spcBef>
                          <a:spcPts val="100"/>
                        </a:spcBef>
                      </a:pPr>
                      <a:endParaRPr lang="ja-JP" altLang="en-US" sz="1050" b="0" spc="40" dirty="0">
                        <a:solidFill>
                          <a:schemeClr val="tx1"/>
                        </a:solidFill>
                        <a:latin typeface="BIZ UDPゴシック" panose="020B0400000000000000" pitchFamily="50" charset="-128"/>
                        <a:ea typeface="BIZ UDPゴシック" panose="020B0400000000000000" pitchFamily="50" charset="-128"/>
                        <a:cs typeface="Yu Gothic UI Light"/>
                      </a:endParaRPr>
                    </a:p>
                  </a:txBody>
                  <a:tcPr marL="36000" marR="36000" marT="0" marB="0">
                    <a:lnL w="3175" cap="flat" cmpd="sng" algn="ctr">
                      <a:solidFill>
                        <a:schemeClr val="bg1">
                          <a:lumMod val="9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dist"/>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職名</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研究分野</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研究テーマ</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txBody>
                  <a:tcPr marL="36000" marR="3600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altLang="ja-JP" sz="550" b="0" dirty="0">
                        <a:solidFill>
                          <a:srgbClr val="3F3B3A"/>
                        </a:solidFill>
                        <a:latin typeface="BIZ UDPゴシック" panose="020B0400000000000000" pitchFamily="50" charset="-128"/>
                        <a:ea typeface="BIZ UDPゴシック" panose="020B0400000000000000" pitchFamily="50" charset="-128"/>
                        <a:cs typeface="Yu Gothic UI Light"/>
                      </a:endParaRPr>
                    </a:p>
                    <a:p>
                      <a:pPr algn="l"/>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学術研究院准教授（工学系）／博士（工学）／人材育成部門を兼務</a:t>
                      </a:r>
                    </a:p>
                    <a:p>
                      <a:pPr algn="l"/>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電子・電気材料工学、電子デバイス・電子機器、科学教育</a:t>
                      </a:r>
                    </a:p>
                    <a:p>
                      <a:pPr algn="l"/>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航空機落雷検知光プローブセンサネットワークの基盤 技術開発、航空機用回生ブレーキシステムの技術開発、航空機用電源システムの技術開発、高周波デバイスの開発など</a:t>
                      </a:r>
                    </a:p>
                    <a:p>
                      <a:pPr algn="l"/>
                      <a:endPar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endParaRPr>
                    </a:p>
                  </a:txBody>
                  <a:tcPr marL="36000" marR="36000" marT="0" marB="0">
                    <a:lnL w="3175" cap="flat" cmpd="sng" algn="ctr">
                      <a:no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111859">
                <a:tc vMerge="1">
                  <a:txBody>
                    <a:bodyPr/>
                    <a:lstStyle/>
                    <a:p>
                      <a:pPr algn="dist"/>
                      <a:endParaRPr kumimoji="1" lang="ja-JP" altLang="en-US" sz="500" dirty="0">
                        <a:solidFill>
                          <a:schemeClr val="tx1"/>
                        </a:solidFill>
                        <a:latin typeface="BIZ UDPゴシック" panose="020B0400000000000000" pitchFamily="50" charset="-128"/>
                        <a:ea typeface="BIZ UDPゴシック" panose="020B0400000000000000" pitchFamily="50" charset="-128"/>
                      </a:endParaRPr>
                    </a:p>
                  </a:txBody>
                  <a:tcPr marL="36000" marR="3600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Position</a:t>
                      </a:r>
                    </a:p>
                    <a:p>
                      <a:pPr algn="dist"/>
                      <a:endPar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Research </a:t>
                      </a: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Field</a:t>
                      </a: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 </a:t>
                      </a: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Research  Theme</a:t>
                      </a:r>
                    </a:p>
                    <a:p>
                      <a:pPr algn="dist"/>
                      <a:endParaRPr kumimoji="1" lang="ja-JP" altLang="en-US" sz="500" b="0" spc="-100" baseline="0" dirty="0">
                        <a:ln>
                          <a:noFill/>
                        </a:ln>
                        <a:solidFill>
                          <a:schemeClr val="tx1"/>
                        </a:solidFill>
                        <a:latin typeface="BIZ UDPゴシック" panose="020B0400000000000000" pitchFamily="50" charset="-128"/>
                        <a:ea typeface="BIZ UDPゴシック" panose="020B0400000000000000" pitchFamily="50" charset="-128"/>
                      </a:endParaRPr>
                    </a:p>
                  </a:txBody>
                  <a:tcPr marL="36000" marR="3600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Academic Assembly Associate Professor, Doctor of  Engineering, Concurrently with Young Human  Resource Development Group</a:t>
                      </a:r>
                    </a:p>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Electronic materials/Electric materials, Electron</a:t>
                      </a:r>
                      <a:r>
                        <a:rPr kumimoji="1" lang="en-US" altLang="ja-JP" sz="500" b="0" baseline="0" dirty="0">
                          <a:ln>
                            <a:noFill/>
                          </a:ln>
                          <a:solidFill>
                            <a:schemeClr val="tx1"/>
                          </a:solidFill>
                          <a:latin typeface="BIZ UDPゴシック" panose="020B0400000000000000" pitchFamily="50" charset="-128"/>
                          <a:ea typeface="BIZ UDPゴシック" panose="020B0400000000000000" pitchFamily="50" charset="-128"/>
                        </a:rPr>
                        <a:t> </a:t>
                      </a:r>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device/Electronic equipment, Science education</a:t>
                      </a:r>
                    </a:p>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Development of Optical Sensing  Technique of Lightning Strike to Aircraft, Development of Regenerative Braking System for Aircraft, Development of Power Supply System for Aircraft,  Development of High-Frequency Devices, etc.</a:t>
                      </a:r>
                    </a:p>
                  </a:txBody>
                  <a:tcPr marL="36000" marR="36000" marT="0" marB="0">
                    <a:lnL w="3175" cap="flat" cmpd="sng" algn="ctr">
                      <a:no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77" name="表 76"/>
          <p:cNvGraphicFramePr>
            <a:graphicFrameLocks noGrp="1"/>
          </p:cNvGraphicFramePr>
          <p:nvPr>
            <p:extLst>
              <p:ext uri="{D42A27DB-BD31-4B8C-83A1-F6EECF244321}">
                <p14:modId xmlns:p14="http://schemas.microsoft.com/office/powerpoint/2010/main" val="1647620257"/>
              </p:ext>
            </p:extLst>
          </p:nvPr>
        </p:nvGraphicFramePr>
        <p:xfrm>
          <a:off x="728024" y="2609694"/>
          <a:ext cx="3021263" cy="1924242"/>
        </p:xfrm>
        <a:graphic>
          <a:graphicData uri="http://schemas.openxmlformats.org/drawingml/2006/table">
            <a:tbl>
              <a:tblPr firstRow="1" bandRow="1">
                <a:solidFill>
                  <a:schemeClr val="bg1"/>
                </a:solidFill>
                <a:effectLst>
                  <a:outerShdw blurRad="50800" dist="38100" dir="2700000" algn="tl" rotWithShape="0">
                    <a:prstClr val="black">
                      <a:alpha val="40000"/>
                    </a:prstClr>
                  </a:outerShdw>
                </a:effectLst>
                <a:tableStyleId>{5C22544A-7EE6-4342-B048-85BDC9FD1C3A}</a:tableStyleId>
              </a:tblPr>
              <a:tblGrid>
                <a:gridCol w="1045338">
                  <a:extLst>
                    <a:ext uri="{9D8B030D-6E8A-4147-A177-3AD203B41FA5}">
                      <a16:colId xmlns:a16="http://schemas.microsoft.com/office/drawing/2014/main" val="20000"/>
                    </a:ext>
                  </a:extLst>
                </a:gridCol>
                <a:gridCol w="417269">
                  <a:extLst>
                    <a:ext uri="{9D8B030D-6E8A-4147-A177-3AD203B41FA5}">
                      <a16:colId xmlns:a16="http://schemas.microsoft.com/office/drawing/2014/main" val="20001"/>
                    </a:ext>
                  </a:extLst>
                </a:gridCol>
                <a:gridCol w="1558656">
                  <a:extLst>
                    <a:ext uri="{9D8B030D-6E8A-4147-A177-3AD203B41FA5}">
                      <a16:colId xmlns:a16="http://schemas.microsoft.com/office/drawing/2014/main" val="20002"/>
                    </a:ext>
                  </a:extLst>
                </a:gridCol>
              </a:tblGrid>
              <a:tr h="781901">
                <a:tc rowSpan="2">
                  <a:txBody>
                    <a:bodyPr/>
                    <a:lstStyle/>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ja-JP" altLang="en-US" sz="500" b="0" dirty="0">
                        <a:ln>
                          <a:noFill/>
                        </a:ln>
                        <a:solidFill>
                          <a:schemeClr val="tx1"/>
                        </a:solidFill>
                        <a:latin typeface="BIZ UDPゴシック" panose="020B0400000000000000" pitchFamily="50" charset="-128"/>
                        <a:ea typeface="BIZ UDPゴシック" panose="020B0400000000000000" pitchFamily="50" charset="-128"/>
                      </a:endParaRPr>
                    </a:p>
                    <a:p>
                      <a:pPr marR="5080" algn="ctr">
                        <a:lnSpc>
                          <a:spcPct val="100000"/>
                        </a:lnSpc>
                        <a:spcBef>
                          <a:spcPts val="100"/>
                        </a:spcBef>
                      </a:pPr>
                      <a:r>
                        <a:rPr lang="ja-JP" altLang="en-US" sz="1050" b="0" spc="40" dirty="0">
                          <a:solidFill>
                            <a:schemeClr val="tx1"/>
                          </a:solidFill>
                          <a:latin typeface="BIZ UDPゴシック" panose="020B0400000000000000" pitchFamily="50" charset="-128"/>
                          <a:ea typeface="BIZ UDPゴシック" panose="020B0400000000000000" pitchFamily="50" charset="-128"/>
                          <a:cs typeface="Yu Gothic UI Light"/>
                        </a:rPr>
                        <a:t>笹森 文仁</a:t>
                      </a:r>
                      <a:endParaRPr lang="en-US" altLang="ja-JP" sz="1050" b="0" spc="40" dirty="0">
                        <a:solidFill>
                          <a:schemeClr val="tx1"/>
                        </a:solidFill>
                        <a:latin typeface="BIZ UDPゴシック" panose="020B0400000000000000" pitchFamily="50" charset="-128"/>
                        <a:ea typeface="BIZ UDPゴシック" panose="020B0400000000000000" pitchFamily="50" charset="-128"/>
                        <a:cs typeface="Yu Gothic UI Light"/>
                      </a:endParaRPr>
                    </a:p>
                    <a:p>
                      <a:pPr marR="5080" algn="ctr">
                        <a:lnSpc>
                          <a:spcPct val="100000"/>
                        </a:lnSpc>
                        <a:spcBef>
                          <a:spcPts val="100"/>
                        </a:spcBef>
                      </a:pPr>
                      <a:r>
                        <a:rPr lang="en-US" altLang="ja-JP" sz="600" b="0" spc="40" dirty="0">
                          <a:solidFill>
                            <a:schemeClr val="tx1"/>
                          </a:solidFill>
                          <a:latin typeface="BIZ UDPゴシック" panose="020B0400000000000000" pitchFamily="50" charset="-128"/>
                          <a:ea typeface="BIZ UDPゴシック" panose="020B0400000000000000" pitchFamily="50" charset="-128"/>
                          <a:cs typeface="Yu Gothic UI Light"/>
                        </a:rPr>
                        <a:t>SASAMORI </a:t>
                      </a:r>
                      <a:r>
                        <a:rPr lang="en-US" altLang="ja-JP" sz="600" b="0" spc="40" dirty="0" err="1">
                          <a:solidFill>
                            <a:schemeClr val="tx1"/>
                          </a:solidFill>
                          <a:latin typeface="BIZ UDPゴシック" panose="020B0400000000000000" pitchFamily="50" charset="-128"/>
                          <a:ea typeface="BIZ UDPゴシック" panose="020B0400000000000000" pitchFamily="50" charset="-128"/>
                          <a:cs typeface="Yu Gothic UI Light"/>
                        </a:rPr>
                        <a:t>Fumihito</a:t>
                      </a:r>
                      <a:endParaRPr lang="en-US" altLang="ja-JP" sz="600" b="0" spc="40" dirty="0">
                        <a:solidFill>
                          <a:schemeClr val="tx1"/>
                        </a:solidFill>
                        <a:latin typeface="BIZ UDPゴシック" panose="020B0400000000000000" pitchFamily="50" charset="-128"/>
                        <a:ea typeface="BIZ UDPゴシック" panose="020B0400000000000000" pitchFamily="50" charset="-128"/>
                        <a:cs typeface="Yu Gothic UI Light"/>
                      </a:endParaRPr>
                    </a:p>
                    <a:p>
                      <a:pPr marR="5080" algn="ctr">
                        <a:lnSpc>
                          <a:spcPct val="100000"/>
                        </a:lnSpc>
                        <a:spcBef>
                          <a:spcPts val="100"/>
                        </a:spcBef>
                      </a:pPr>
                      <a:endParaRPr lang="ja-JP" altLang="en-US" sz="1050" b="0" spc="40" dirty="0">
                        <a:solidFill>
                          <a:schemeClr val="tx1"/>
                        </a:solidFill>
                        <a:latin typeface="BIZ UDPゴシック" panose="020B0400000000000000" pitchFamily="50" charset="-128"/>
                        <a:ea typeface="BIZ UDPゴシック" panose="020B0400000000000000" pitchFamily="50" charset="-128"/>
                        <a:cs typeface="Yu Gothic UI Light"/>
                      </a:endParaRPr>
                    </a:p>
                  </a:txBody>
                  <a:tcPr marL="36000" marR="36000" marT="0" marB="0">
                    <a:lnL w="3175" cap="flat" cmpd="sng" algn="ctr">
                      <a:solidFill>
                        <a:schemeClr val="bg1">
                          <a:lumMod val="9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dist"/>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職名</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研究分野</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研究テーマ</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txBody>
                  <a:tcPr marL="36000" marR="3600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altLang="ja-JP" sz="550" b="0" dirty="0">
                        <a:solidFill>
                          <a:srgbClr val="3F3B3A"/>
                        </a:solidFill>
                        <a:latin typeface="BIZ UDPゴシック" panose="020B0400000000000000" pitchFamily="50" charset="-128"/>
                        <a:ea typeface="BIZ UDPゴシック" panose="020B0400000000000000" pitchFamily="50" charset="-128"/>
                        <a:cs typeface="Yu Gothic UI Light"/>
                      </a:endParaRPr>
                    </a:p>
                    <a:p>
                      <a:pPr algn="l"/>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学術研究院教授（工学系）／博士（工学） </a:t>
                      </a:r>
                      <a:endParaRPr lang="en-US" altLang="ja-JP" sz="550" b="0" dirty="0">
                        <a:solidFill>
                          <a:srgbClr val="3F3B3A"/>
                        </a:solidFill>
                        <a:latin typeface="BIZ UDPゴシック" panose="020B0400000000000000" pitchFamily="50" charset="-128"/>
                        <a:ea typeface="BIZ UDPゴシック" panose="020B0400000000000000" pitchFamily="50" charset="-128"/>
                        <a:cs typeface="Yu Gothic UI Light"/>
                      </a:endParaRPr>
                    </a:p>
                    <a:p>
                      <a:pPr algn="l"/>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通信・ネットワーク工学</a:t>
                      </a:r>
                    </a:p>
                    <a:p>
                      <a:pPr algn="l"/>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ディジタル無線通信におけるスペクトル拡散（</a:t>
                      </a:r>
                      <a:r>
                        <a:rPr lang="en-US" altLang="ja-JP" sz="550" b="0" dirty="0">
                          <a:solidFill>
                            <a:srgbClr val="3F3B3A"/>
                          </a:solidFill>
                          <a:latin typeface="BIZ UDPゴシック" panose="020B0400000000000000" pitchFamily="50" charset="-128"/>
                          <a:ea typeface="BIZ UDPゴシック" panose="020B0400000000000000" pitchFamily="50" charset="-128"/>
                          <a:cs typeface="Yu Gothic UI Light"/>
                        </a:rPr>
                        <a:t>SS</a:t>
                      </a:r>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）方式および直交周波数分割多重（</a:t>
                      </a:r>
                      <a:r>
                        <a:rPr lang="en-US" altLang="ja-JP" sz="550" b="0" dirty="0">
                          <a:solidFill>
                            <a:srgbClr val="3F3B3A"/>
                          </a:solidFill>
                          <a:latin typeface="BIZ UDPゴシック" panose="020B0400000000000000" pitchFamily="50" charset="-128"/>
                          <a:ea typeface="BIZ UDPゴシック" panose="020B0400000000000000" pitchFamily="50" charset="-128"/>
                          <a:cs typeface="Yu Gothic UI Light"/>
                        </a:rPr>
                        <a:t>OFDM</a:t>
                      </a:r>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）方式に関する研究</a:t>
                      </a:r>
                    </a:p>
                    <a:p>
                      <a:pPr algn="l"/>
                      <a:endPar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endParaRPr>
                    </a:p>
                  </a:txBody>
                  <a:tcPr marL="36000" marR="36000" marT="0" marB="0">
                    <a:lnL w="3175" cap="flat" cmpd="sng" algn="ctr">
                      <a:no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142341">
                <a:tc vMerge="1">
                  <a:txBody>
                    <a:bodyPr/>
                    <a:lstStyle/>
                    <a:p>
                      <a:pPr algn="dist"/>
                      <a:endParaRPr kumimoji="1" lang="ja-JP" altLang="en-US" sz="500" dirty="0">
                        <a:solidFill>
                          <a:schemeClr val="tx1"/>
                        </a:solidFill>
                        <a:latin typeface="BIZ UDPゴシック" panose="020B0400000000000000" pitchFamily="50" charset="-128"/>
                        <a:ea typeface="BIZ UDPゴシック" panose="020B0400000000000000" pitchFamily="50" charset="-128"/>
                      </a:endParaRPr>
                    </a:p>
                  </a:txBody>
                  <a:tcPr marL="36000" marR="3600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Position</a:t>
                      </a:r>
                    </a:p>
                    <a:p>
                      <a:pPr algn="dist"/>
                      <a:endPar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Research </a:t>
                      </a: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Field </a:t>
                      </a: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Research  Theme</a:t>
                      </a:r>
                    </a:p>
                    <a:p>
                      <a:pPr algn="dist"/>
                      <a:endParaRPr kumimoji="1" lang="ja-JP" altLang="en-US" sz="500" b="0" spc="-100" baseline="0" dirty="0">
                        <a:ln>
                          <a:noFill/>
                        </a:ln>
                        <a:solidFill>
                          <a:schemeClr val="tx1"/>
                        </a:solidFill>
                        <a:latin typeface="BIZ UDPゴシック" panose="020B0400000000000000" pitchFamily="50" charset="-128"/>
                        <a:ea typeface="BIZ UDPゴシック" panose="020B0400000000000000" pitchFamily="50" charset="-128"/>
                      </a:endParaRPr>
                    </a:p>
                  </a:txBody>
                  <a:tcPr marL="36000" marR="3600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Academic Assembly Professor, Doctor of Engineering,</a:t>
                      </a:r>
                    </a:p>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Communication/Network Engineering</a:t>
                      </a:r>
                    </a:p>
                    <a:p>
                      <a:pPr algn="l"/>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Study on SS (Spread Spectrum) and OFDM (Orthogonal Frequency Division Multiplexing)  Systems</a:t>
                      </a:r>
                    </a:p>
                    <a:p>
                      <a:pPr algn="l"/>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txBody>
                  <a:tcPr marL="36000" marR="36000" marT="0" marB="0">
                    <a:lnL w="3175" cap="flat" cmpd="sng" algn="ctr">
                      <a:no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78" name="表 77"/>
          <p:cNvGraphicFramePr>
            <a:graphicFrameLocks noGrp="1"/>
          </p:cNvGraphicFramePr>
          <p:nvPr>
            <p:extLst>
              <p:ext uri="{D42A27DB-BD31-4B8C-83A1-F6EECF244321}">
                <p14:modId xmlns:p14="http://schemas.microsoft.com/office/powerpoint/2010/main" val="2845941743"/>
              </p:ext>
            </p:extLst>
          </p:nvPr>
        </p:nvGraphicFramePr>
        <p:xfrm>
          <a:off x="714405" y="594906"/>
          <a:ext cx="3021263" cy="1980541"/>
        </p:xfrm>
        <a:graphic>
          <a:graphicData uri="http://schemas.openxmlformats.org/drawingml/2006/table">
            <a:tbl>
              <a:tblPr firstRow="1" bandRow="1">
                <a:solidFill>
                  <a:schemeClr val="bg1"/>
                </a:solidFill>
                <a:effectLst>
                  <a:outerShdw blurRad="50800" dist="38100" dir="2700000" algn="tl" rotWithShape="0">
                    <a:prstClr val="black">
                      <a:alpha val="40000"/>
                    </a:prstClr>
                  </a:outerShdw>
                </a:effectLst>
                <a:tableStyleId>{5C22544A-7EE6-4342-B048-85BDC9FD1C3A}</a:tableStyleId>
              </a:tblPr>
              <a:tblGrid>
                <a:gridCol w="1045338">
                  <a:extLst>
                    <a:ext uri="{9D8B030D-6E8A-4147-A177-3AD203B41FA5}">
                      <a16:colId xmlns:a16="http://schemas.microsoft.com/office/drawing/2014/main" val="20000"/>
                    </a:ext>
                  </a:extLst>
                </a:gridCol>
                <a:gridCol w="417269">
                  <a:extLst>
                    <a:ext uri="{9D8B030D-6E8A-4147-A177-3AD203B41FA5}">
                      <a16:colId xmlns:a16="http://schemas.microsoft.com/office/drawing/2014/main" val="20001"/>
                    </a:ext>
                  </a:extLst>
                </a:gridCol>
                <a:gridCol w="1558656">
                  <a:extLst>
                    <a:ext uri="{9D8B030D-6E8A-4147-A177-3AD203B41FA5}">
                      <a16:colId xmlns:a16="http://schemas.microsoft.com/office/drawing/2014/main" val="20002"/>
                    </a:ext>
                  </a:extLst>
                </a:gridCol>
              </a:tblGrid>
              <a:tr h="781901">
                <a:tc rowSpan="2">
                  <a:txBody>
                    <a:bodyPr/>
                    <a:lstStyle/>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ja-JP" altLang="en-US" sz="500" b="0" dirty="0">
                        <a:ln>
                          <a:noFill/>
                        </a:ln>
                        <a:solidFill>
                          <a:schemeClr val="tx1"/>
                        </a:solidFill>
                        <a:latin typeface="BIZ UDPゴシック" panose="020B0400000000000000" pitchFamily="50" charset="-128"/>
                        <a:ea typeface="BIZ UDPゴシック" panose="020B0400000000000000" pitchFamily="50" charset="-128"/>
                      </a:endParaRPr>
                    </a:p>
                    <a:p>
                      <a:pPr marR="5080" algn="ctr">
                        <a:lnSpc>
                          <a:spcPct val="100000"/>
                        </a:lnSpc>
                        <a:spcBef>
                          <a:spcPts val="100"/>
                        </a:spcBef>
                      </a:pPr>
                      <a:r>
                        <a:rPr lang="ja-JP" altLang="en-US" sz="1050" b="0" spc="40" dirty="0">
                          <a:solidFill>
                            <a:schemeClr val="tx1"/>
                          </a:solidFill>
                          <a:latin typeface="BIZ UDPゴシック" panose="020B0400000000000000" pitchFamily="50" charset="-128"/>
                          <a:ea typeface="BIZ UDPゴシック" panose="020B0400000000000000" pitchFamily="50" charset="-128"/>
                          <a:cs typeface="Yu Gothic UI Light"/>
                        </a:rPr>
                        <a:t>田久 修</a:t>
                      </a:r>
                      <a:endParaRPr lang="en-US" altLang="ja-JP" sz="1050" b="0" spc="40" dirty="0">
                        <a:solidFill>
                          <a:schemeClr val="tx1"/>
                        </a:solidFill>
                        <a:latin typeface="BIZ UDPゴシック" panose="020B0400000000000000" pitchFamily="50" charset="-128"/>
                        <a:ea typeface="BIZ UDPゴシック" panose="020B0400000000000000" pitchFamily="50" charset="-128"/>
                        <a:cs typeface="Yu Gothic UI Light"/>
                      </a:endParaRPr>
                    </a:p>
                    <a:p>
                      <a:pPr marR="5080" algn="ctr">
                        <a:lnSpc>
                          <a:spcPct val="100000"/>
                        </a:lnSpc>
                        <a:spcBef>
                          <a:spcPts val="100"/>
                        </a:spcBef>
                      </a:pPr>
                      <a:r>
                        <a:rPr lang="en-US" altLang="ja-JP" sz="600" b="0" spc="40" dirty="0">
                          <a:solidFill>
                            <a:schemeClr val="tx1"/>
                          </a:solidFill>
                          <a:latin typeface="BIZ UDPゴシック" panose="020B0400000000000000" pitchFamily="50" charset="-128"/>
                          <a:ea typeface="BIZ UDPゴシック" panose="020B0400000000000000" pitchFamily="50" charset="-128"/>
                          <a:cs typeface="Yu Gothic UI Light"/>
                        </a:rPr>
                        <a:t>TAKYU Osamu</a:t>
                      </a:r>
                      <a:endParaRPr lang="ja-JP" altLang="en-US" sz="1050" b="0" spc="40" dirty="0">
                        <a:solidFill>
                          <a:schemeClr val="tx1"/>
                        </a:solidFill>
                        <a:latin typeface="BIZ UDPゴシック" panose="020B0400000000000000" pitchFamily="50" charset="-128"/>
                        <a:ea typeface="BIZ UDPゴシック" panose="020B0400000000000000" pitchFamily="50" charset="-128"/>
                        <a:cs typeface="Yu Gothic UI Light"/>
                      </a:endParaRPr>
                    </a:p>
                  </a:txBody>
                  <a:tcPr marL="36000" marR="36000" marT="0" marB="0">
                    <a:lnL w="3175" cap="flat" cmpd="sng" algn="ctr">
                      <a:solidFill>
                        <a:schemeClr val="bg1">
                          <a:lumMod val="9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dist"/>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職名</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研究分野</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研究テーマ</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txBody>
                  <a:tcPr marL="36000" marR="3600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altLang="ja-JP" sz="550" b="0" dirty="0">
                        <a:solidFill>
                          <a:srgbClr val="3F3B3A"/>
                        </a:solidFill>
                        <a:latin typeface="BIZ UDPゴシック" panose="020B0400000000000000" pitchFamily="50" charset="-128"/>
                        <a:ea typeface="BIZ UDPゴシック" panose="020B0400000000000000" pitchFamily="50" charset="-128"/>
                        <a:cs typeface="Yu Gothic UI Light"/>
                      </a:endParaRPr>
                    </a:p>
                    <a:p>
                      <a:pPr algn="l"/>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学術研究院教授（工学系）／博士（工学）</a:t>
                      </a:r>
                      <a:r>
                        <a:rPr lang="zh-TW" altLang="en-US" sz="550" b="0" dirty="0">
                          <a:solidFill>
                            <a:srgbClr val="3F3B3A"/>
                          </a:solidFill>
                          <a:latin typeface="BIZ UDPゴシック" panose="020B0400000000000000" pitchFamily="50" charset="-128"/>
                          <a:ea typeface="BIZ UDPゴシック" panose="020B0400000000000000" pitchFamily="50" charset="-128"/>
                          <a:cs typeface="Yu Gothic UI Light"/>
                        </a:rPr>
                        <a:t>／基盤技術副部門長</a:t>
                      </a:r>
                      <a:endPar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endParaRPr>
                    </a:p>
                    <a:p>
                      <a:pPr algn="l"/>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通信・ネットワーク工学</a:t>
                      </a:r>
                    </a:p>
                    <a:p>
                      <a:pPr algn="l"/>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航空機内の電波無線ネットワーク構築、コグニティブ無線のためのインテリジェントＭＡＣレイヤ技術に関する研究開発、</a:t>
                      </a:r>
                      <a:r>
                        <a:rPr lang="en-US" altLang="ja-JP" sz="550" b="0" dirty="0">
                          <a:solidFill>
                            <a:srgbClr val="3F3B3A"/>
                          </a:solidFill>
                          <a:latin typeface="BIZ UDPゴシック" panose="020B0400000000000000" pitchFamily="50" charset="-128"/>
                          <a:ea typeface="BIZ UDPゴシック" panose="020B0400000000000000" pitchFamily="50" charset="-128"/>
                          <a:cs typeface="Yu Gothic UI Light"/>
                        </a:rPr>
                        <a:t>MIMO</a:t>
                      </a:r>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コグニティブ無線における送信アンテナ数を認知するための実験的検討</a:t>
                      </a:r>
                    </a:p>
                    <a:p>
                      <a:pPr algn="l"/>
                      <a:endPar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endParaRPr>
                    </a:p>
                  </a:txBody>
                  <a:tcPr marL="36000" marR="36000" marT="0" marB="0">
                    <a:lnL w="3175" cap="flat" cmpd="sng" algn="ctr">
                      <a:no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142341">
                <a:tc vMerge="1">
                  <a:txBody>
                    <a:bodyPr/>
                    <a:lstStyle/>
                    <a:p>
                      <a:pPr algn="dist"/>
                      <a:endParaRPr kumimoji="1" lang="ja-JP" altLang="en-US" sz="500" dirty="0">
                        <a:solidFill>
                          <a:schemeClr val="tx1"/>
                        </a:solidFill>
                        <a:latin typeface="BIZ UDPゴシック" panose="020B0400000000000000" pitchFamily="50" charset="-128"/>
                        <a:ea typeface="BIZ UDPゴシック" panose="020B0400000000000000" pitchFamily="50" charset="-128"/>
                      </a:endParaRPr>
                    </a:p>
                  </a:txBody>
                  <a:tcPr marL="36000" marR="3600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Position</a:t>
                      </a:r>
                    </a:p>
                    <a:p>
                      <a:pPr algn="dist"/>
                      <a:endPar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Research </a:t>
                      </a: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Field </a:t>
                      </a: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Research  Theme</a:t>
                      </a:r>
                    </a:p>
                    <a:p>
                      <a:pPr algn="dist"/>
                      <a:endParaRPr kumimoji="1" lang="ja-JP" altLang="en-US" sz="500" b="0" spc="-100" baseline="0" dirty="0">
                        <a:ln>
                          <a:noFill/>
                        </a:ln>
                        <a:solidFill>
                          <a:schemeClr val="tx1"/>
                        </a:solidFill>
                        <a:latin typeface="BIZ UDPゴシック" panose="020B0400000000000000" pitchFamily="50" charset="-128"/>
                        <a:ea typeface="BIZ UDPゴシック" panose="020B0400000000000000" pitchFamily="50" charset="-128"/>
                      </a:endParaRPr>
                    </a:p>
                  </a:txBody>
                  <a:tcPr marL="36000" marR="3600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Academic Assembly Associate Professor,  Doctor of Engineering</a:t>
                      </a:r>
                    </a:p>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Communication/Network Engineering</a:t>
                      </a:r>
                    </a:p>
                    <a:p>
                      <a:pPr algn="l"/>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Construction of Radio Communications Network in Aircraft,</a:t>
                      </a:r>
                      <a:r>
                        <a:rPr kumimoji="1" lang="ja-JP" altLang="en-US" sz="500" b="0" baseline="0" dirty="0">
                          <a:ln>
                            <a:noFill/>
                          </a:ln>
                          <a:solidFill>
                            <a:schemeClr val="tx1"/>
                          </a:solidFill>
                          <a:latin typeface="BIZ UDPゴシック" panose="020B0400000000000000" pitchFamily="50" charset="-128"/>
                          <a:ea typeface="BIZ UDPゴシック" panose="020B0400000000000000" pitchFamily="50" charset="-128"/>
                        </a:rPr>
                        <a:t> </a:t>
                      </a:r>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Research and Development of Intelligent MAC Protocol for Cognitive Radio, Experimental Study of Identification Method of Parallel Transmitted Symbols for MIMO and  Cognitive Radio System</a:t>
                      </a:r>
                    </a:p>
                    <a:p>
                      <a:pPr algn="l"/>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txBody>
                  <a:tcPr marL="36000" marR="36000" marT="0" marB="0">
                    <a:lnL w="3175" cap="flat" cmpd="sng" algn="ctr">
                      <a:no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76" name="表 75"/>
          <p:cNvGraphicFramePr>
            <a:graphicFrameLocks noGrp="1"/>
          </p:cNvGraphicFramePr>
          <p:nvPr>
            <p:extLst>
              <p:ext uri="{D42A27DB-BD31-4B8C-83A1-F6EECF244321}">
                <p14:modId xmlns:p14="http://schemas.microsoft.com/office/powerpoint/2010/main" val="2347026712"/>
              </p:ext>
            </p:extLst>
          </p:nvPr>
        </p:nvGraphicFramePr>
        <p:xfrm>
          <a:off x="3836739" y="594906"/>
          <a:ext cx="3021262" cy="1958659"/>
        </p:xfrm>
        <a:graphic>
          <a:graphicData uri="http://schemas.openxmlformats.org/drawingml/2006/table">
            <a:tbl>
              <a:tblPr firstRow="1" bandRow="1">
                <a:solidFill>
                  <a:schemeClr val="bg1"/>
                </a:solidFill>
                <a:effectLst>
                  <a:outerShdw blurRad="50800" dist="38100" dir="2700000" algn="tl" rotWithShape="0">
                    <a:prstClr val="black">
                      <a:alpha val="40000"/>
                    </a:prstClr>
                  </a:outerShdw>
                </a:effectLst>
                <a:tableStyleId>{5C22544A-7EE6-4342-B048-85BDC9FD1C3A}</a:tableStyleId>
              </a:tblPr>
              <a:tblGrid>
                <a:gridCol w="1045338">
                  <a:extLst>
                    <a:ext uri="{9D8B030D-6E8A-4147-A177-3AD203B41FA5}">
                      <a16:colId xmlns:a16="http://schemas.microsoft.com/office/drawing/2014/main" val="20000"/>
                    </a:ext>
                  </a:extLst>
                </a:gridCol>
                <a:gridCol w="417269">
                  <a:extLst>
                    <a:ext uri="{9D8B030D-6E8A-4147-A177-3AD203B41FA5}">
                      <a16:colId xmlns:a16="http://schemas.microsoft.com/office/drawing/2014/main" val="20001"/>
                    </a:ext>
                  </a:extLst>
                </a:gridCol>
                <a:gridCol w="1558655">
                  <a:extLst>
                    <a:ext uri="{9D8B030D-6E8A-4147-A177-3AD203B41FA5}">
                      <a16:colId xmlns:a16="http://schemas.microsoft.com/office/drawing/2014/main" val="20002"/>
                    </a:ext>
                  </a:extLst>
                </a:gridCol>
              </a:tblGrid>
              <a:tr h="795886">
                <a:tc rowSpan="2">
                  <a:txBody>
                    <a:bodyPr/>
                    <a:lstStyle/>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ja-JP" altLang="en-US" sz="500" b="0" dirty="0">
                        <a:ln>
                          <a:noFill/>
                        </a:ln>
                        <a:solidFill>
                          <a:schemeClr val="tx1"/>
                        </a:solidFill>
                        <a:latin typeface="BIZ UDPゴシック" panose="020B0400000000000000" pitchFamily="50" charset="-128"/>
                        <a:ea typeface="BIZ UDPゴシック" panose="020B0400000000000000" pitchFamily="50" charset="-128"/>
                      </a:endParaRPr>
                    </a:p>
                    <a:p>
                      <a:pPr marR="5080" algn="ctr">
                        <a:lnSpc>
                          <a:spcPct val="100000"/>
                        </a:lnSpc>
                        <a:spcBef>
                          <a:spcPts val="100"/>
                        </a:spcBef>
                      </a:pPr>
                      <a:r>
                        <a:rPr lang="en-US" altLang="ja-JP" sz="1050" b="0" spc="40" dirty="0">
                          <a:solidFill>
                            <a:schemeClr val="tx1"/>
                          </a:solidFill>
                          <a:latin typeface="BIZ UDPゴシック" panose="020B0400000000000000" pitchFamily="50" charset="-128"/>
                          <a:ea typeface="BIZ UDPゴシック" panose="020B0400000000000000" pitchFamily="50" charset="-128"/>
                          <a:cs typeface="Yu Gothic UI Light"/>
                        </a:rPr>
                        <a:t>David ASANO</a:t>
                      </a:r>
                    </a:p>
                  </a:txBody>
                  <a:tcPr marL="36000" marR="36000" marT="0" marB="0">
                    <a:lnL w="3175" cap="flat" cmpd="sng" algn="ctr">
                      <a:solidFill>
                        <a:schemeClr val="bg1">
                          <a:lumMod val="9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dist"/>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職名</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研究分野</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研究テーマ</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txBody>
                  <a:tcPr marL="36000" marR="3600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altLang="ja-JP" sz="550" b="0" dirty="0">
                        <a:solidFill>
                          <a:srgbClr val="3F3B3A"/>
                        </a:solidFill>
                        <a:latin typeface="BIZ UDPゴシック" panose="020B0400000000000000" pitchFamily="50" charset="-128"/>
                        <a:ea typeface="BIZ UDPゴシック" panose="020B0400000000000000" pitchFamily="50" charset="-128"/>
                        <a:cs typeface="Yu Gothic UI Light"/>
                      </a:endParaRPr>
                    </a:p>
                    <a:p>
                      <a:pPr algn="l"/>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学術研究院教授（工学系）／</a:t>
                      </a:r>
                      <a:r>
                        <a:rPr lang="en-US" altLang="ja-JP" sz="550" b="0" dirty="0">
                          <a:solidFill>
                            <a:srgbClr val="3F3B3A"/>
                          </a:solidFill>
                          <a:latin typeface="BIZ UDPゴシック" panose="020B0400000000000000" pitchFamily="50" charset="-128"/>
                          <a:ea typeface="BIZ UDPゴシック" panose="020B0400000000000000" pitchFamily="50" charset="-128"/>
                          <a:cs typeface="Yu Gothic UI Light"/>
                        </a:rPr>
                        <a:t>Ph.D. in Communications</a:t>
                      </a:r>
                    </a:p>
                    <a:p>
                      <a:pPr algn="l"/>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変復調理論、スペクトル拡散、無線通信、符号理論、情報システムセンサーネットワーク</a:t>
                      </a:r>
                    </a:p>
                    <a:p>
                      <a:pPr algn="l"/>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通信や情報システムに関する研究</a:t>
                      </a:r>
                    </a:p>
                    <a:p>
                      <a:pPr algn="l"/>
                      <a:endPar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endParaRPr>
                    </a:p>
                  </a:txBody>
                  <a:tcPr marL="36000" marR="36000" marT="0" marB="0">
                    <a:lnL w="3175" cap="flat" cmpd="sng" algn="ctr">
                      <a:no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162773">
                <a:tc vMerge="1">
                  <a:txBody>
                    <a:bodyPr/>
                    <a:lstStyle/>
                    <a:p>
                      <a:pPr algn="dist"/>
                      <a:endParaRPr kumimoji="1" lang="ja-JP" altLang="en-US" sz="500" dirty="0">
                        <a:solidFill>
                          <a:schemeClr val="tx1"/>
                        </a:solidFill>
                        <a:latin typeface="BIZ UDPゴシック" panose="020B0400000000000000" pitchFamily="50" charset="-128"/>
                        <a:ea typeface="BIZ UDPゴシック" panose="020B0400000000000000" pitchFamily="50" charset="-128"/>
                      </a:endParaRPr>
                    </a:p>
                  </a:txBody>
                  <a:tcPr marL="36000" marR="3600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Position</a:t>
                      </a:r>
                    </a:p>
                    <a:p>
                      <a:pPr algn="dist"/>
                      <a:endPar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Research </a:t>
                      </a: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Field</a:t>
                      </a: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 </a:t>
                      </a: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Research  Theme</a:t>
                      </a:r>
                    </a:p>
                    <a:p>
                      <a:pPr algn="dist"/>
                      <a:endParaRPr kumimoji="1" lang="ja-JP" altLang="en-US" sz="500" b="0" spc="-100" baseline="0" dirty="0">
                        <a:ln>
                          <a:noFill/>
                        </a:ln>
                        <a:solidFill>
                          <a:schemeClr val="tx1"/>
                        </a:solidFill>
                        <a:latin typeface="BIZ UDPゴシック" panose="020B0400000000000000" pitchFamily="50" charset="-128"/>
                        <a:ea typeface="BIZ UDPゴシック" panose="020B0400000000000000" pitchFamily="50" charset="-128"/>
                      </a:endParaRPr>
                    </a:p>
                  </a:txBody>
                  <a:tcPr marL="36000" marR="3600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Academic Assembly Professor,  Ph.D. in Communications</a:t>
                      </a:r>
                    </a:p>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Modulation Theory, Spread Spectrum, Wireless  Communications, Coding Theory, Information  Systems Sensor Networks</a:t>
                      </a:r>
                    </a:p>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Communications and Information Systems</a:t>
                      </a:r>
                    </a:p>
                    <a:p>
                      <a:pPr algn="l"/>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txBody>
                  <a:tcPr marL="36000" marR="36000" marT="0" marB="0">
                    <a:lnL w="3175" cap="flat" cmpd="sng" algn="ctr">
                      <a:no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75" name="表 74"/>
          <p:cNvGraphicFramePr>
            <a:graphicFrameLocks noGrp="1"/>
          </p:cNvGraphicFramePr>
          <p:nvPr>
            <p:extLst>
              <p:ext uri="{D42A27DB-BD31-4B8C-83A1-F6EECF244321}">
                <p14:modId xmlns:p14="http://schemas.microsoft.com/office/powerpoint/2010/main" val="3090823497"/>
              </p:ext>
            </p:extLst>
          </p:nvPr>
        </p:nvGraphicFramePr>
        <p:xfrm>
          <a:off x="728024" y="6654015"/>
          <a:ext cx="3021263" cy="1924242"/>
        </p:xfrm>
        <a:graphic>
          <a:graphicData uri="http://schemas.openxmlformats.org/drawingml/2006/table">
            <a:tbl>
              <a:tblPr firstRow="1" bandRow="1">
                <a:solidFill>
                  <a:schemeClr val="bg1"/>
                </a:solidFill>
                <a:effectLst>
                  <a:outerShdw blurRad="50800" dist="38100" dir="2700000" algn="tl" rotWithShape="0">
                    <a:prstClr val="black">
                      <a:alpha val="40000"/>
                    </a:prstClr>
                  </a:outerShdw>
                </a:effectLst>
                <a:tableStyleId>{5C22544A-7EE6-4342-B048-85BDC9FD1C3A}</a:tableStyleId>
              </a:tblPr>
              <a:tblGrid>
                <a:gridCol w="1045338">
                  <a:extLst>
                    <a:ext uri="{9D8B030D-6E8A-4147-A177-3AD203B41FA5}">
                      <a16:colId xmlns:a16="http://schemas.microsoft.com/office/drawing/2014/main" val="20000"/>
                    </a:ext>
                  </a:extLst>
                </a:gridCol>
                <a:gridCol w="417269">
                  <a:extLst>
                    <a:ext uri="{9D8B030D-6E8A-4147-A177-3AD203B41FA5}">
                      <a16:colId xmlns:a16="http://schemas.microsoft.com/office/drawing/2014/main" val="20001"/>
                    </a:ext>
                  </a:extLst>
                </a:gridCol>
                <a:gridCol w="1558656">
                  <a:extLst>
                    <a:ext uri="{9D8B030D-6E8A-4147-A177-3AD203B41FA5}">
                      <a16:colId xmlns:a16="http://schemas.microsoft.com/office/drawing/2014/main" val="20002"/>
                    </a:ext>
                  </a:extLst>
                </a:gridCol>
              </a:tblGrid>
              <a:tr h="781901">
                <a:tc rowSpan="2">
                  <a:txBody>
                    <a:bodyPr/>
                    <a:lstStyle/>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p>
                      <a:pPr algn="dist"/>
                      <a:endParaRPr kumimoji="1" lang="ja-JP" altLang="en-US" sz="500" b="0" dirty="0">
                        <a:ln>
                          <a:noFill/>
                        </a:ln>
                        <a:solidFill>
                          <a:schemeClr val="tx1"/>
                        </a:solidFill>
                        <a:latin typeface="BIZ UDPゴシック" panose="020B0400000000000000" pitchFamily="50" charset="-128"/>
                        <a:ea typeface="BIZ UDPゴシック" panose="020B0400000000000000" pitchFamily="50" charset="-128"/>
                      </a:endParaRPr>
                    </a:p>
                    <a:p>
                      <a:pPr marR="5080" algn="ctr">
                        <a:lnSpc>
                          <a:spcPct val="100000"/>
                        </a:lnSpc>
                        <a:spcBef>
                          <a:spcPts val="100"/>
                        </a:spcBef>
                      </a:pPr>
                      <a:r>
                        <a:rPr lang="ja-JP" altLang="en-US" sz="1050" b="0" spc="40" dirty="0">
                          <a:solidFill>
                            <a:schemeClr val="tx1"/>
                          </a:solidFill>
                          <a:latin typeface="BIZ UDPゴシック" panose="020B0400000000000000" pitchFamily="50" charset="-128"/>
                          <a:ea typeface="BIZ UDPゴシック" panose="020B0400000000000000" pitchFamily="50" charset="-128"/>
                          <a:cs typeface="Yu Gothic UI Light"/>
                        </a:rPr>
                        <a:t>水野  勉</a:t>
                      </a:r>
                    </a:p>
                    <a:p>
                      <a:pPr marR="5080" algn="ctr">
                        <a:lnSpc>
                          <a:spcPct val="100000"/>
                        </a:lnSpc>
                        <a:spcBef>
                          <a:spcPts val="100"/>
                        </a:spcBef>
                      </a:pPr>
                      <a:r>
                        <a:rPr lang="en-US" altLang="ja-JP" sz="600" b="0" spc="40" dirty="0">
                          <a:solidFill>
                            <a:schemeClr val="tx1"/>
                          </a:solidFill>
                          <a:latin typeface="BIZ UDPゴシック" panose="020B0400000000000000" pitchFamily="50" charset="-128"/>
                          <a:ea typeface="BIZ UDPゴシック" panose="020B0400000000000000" pitchFamily="50" charset="-128"/>
                          <a:cs typeface="Yu Gothic UI Light"/>
                        </a:rPr>
                        <a:t>MIZUNO Tsutomu</a:t>
                      </a:r>
                    </a:p>
                  </a:txBody>
                  <a:tcPr marL="36000" marR="36000" marT="0" marB="0">
                    <a:lnL w="3175" cap="flat" cmpd="sng" algn="ctr">
                      <a:solidFill>
                        <a:schemeClr val="bg1">
                          <a:lumMod val="9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dist"/>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職名</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研究分野</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ja-JP" altLang="en-US" sz="550" b="0" dirty="0">
                          <a:ln>
                            <a:noFill/>
                          </a:ln>
                          <a:solidFill>
                            <a:schemeClr val="tx1"/>
                          </a:solidFill>
                          <a:latin typeface="BIZ UDPゴシック" panose="020B0400000000000000" pitchFamily="50" charset="-128"/>
                          <a:ea typeface="BIZ UDPゴシック" panose="020B0400000000000000" pitchFamily="50" charset="-128"/>
                        </a:rPr>
                        <a:t>研究テーマ</a:t>
                      </a:r>
                      <a:endParaRPr kumimoji="1" lang="en-US" altLang="ja-JP" sz="550" b="0" dirty="0">
                        <a:ln>
                          <a:noFill/>
                        </a:ln>
                        <a:solidFill>
                          <a:schemeClr val="tx1"/>
                        </a:solidFill>
                        <a:latin typeface="BIZ UDPゴシック" panose="020B0400000000000000" pitchFamily="50" charset="-128"/>
                        <a:ea typeface="BIZ UDPゴシック" panose="020B0400000000000000" pitchFamily="50" charset="-128"/>
                      </a:endParaRPr>
                    </a:p>
                  </a:txBody>
                  <a:tcPr marL="36000" marR="3600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altLang="ja-JP" sz="550" b="0" dirty="0">
                        <a:solidFill>
                          <a:srgbClr val="3F3B3A"/>
                        </a:solidFill>
                        <a:latin typeface="BIZ UDPゴシック" panose="020B0400000000000000" pitchFamily="50" charset="-128"/>
                        <a:ea typeface="BIZ UDPゴシック" panose="020B0400000000000000" pitchFamily="50" charset="-128"/>
                        <a:cs typeface="Yu Gothic UI Light"/>
                      </a:endParaRPr>
                    </a:p>
                    <a:p>
                      <a:pPr algn="l"/>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特任教授</a:t>
                      </a:r>
                      <a:r>
                        <a:rPr lang="zh-TW" altLang="en-US" sz="550" b="0" dirty="0">
                          <a:solidFill>
                            <a:srgbClr val="3F3B3A"/>
                          </a:solidFill>
                          <a:latin typeface="BIZ UDPゴシック" panose="020B0400000000000000" pitchFamily="50" charset="-128"/>
                          <a:ea typeface="BIZ UDPゴシック" panose="020B0400000000000000" pitchFamily="50" charset="-128"/>
                          <a:cs typeface="Yu Gothic UI Light"/>
                        </a:rPr>
                        <a:t>（工学）</a:t>
                      </a:r>
                    </a:p>
                    <a:p>
                      <a:pPr algn="l"/>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電力工学、電力変換、電気機器</a:t>
                      </a:r>
                    </a:p>
                    <a:p>
                      <a:pPr algn="l"/>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モータ・リニアアクチュエータ，電磁センサの研究、 高効率非接触給電技術の開発、</a:t>
                      </a:r>
                      <a:r>
                        <a:rPr lang="en-US" altLang="ja-JP" sz="550" b="0" dirty="0">
                          <a:solidFill>
                            <a:srgbClr val="3F3B3A"/>
                          </a:solidFill>
                          <a:latin typeface="BIZ UDPゴシック" panose="020B0400000000000000" pitchFamily="50" charset="-128"/>
                          <a:ea typeface="BIZ UDPゴシック" panose="020B0400000000000000" pitchFamily="50" charset="-128"/>
                          <a:cs typeface="Yu Gothic UI Light"/>
                        </a:rPr>
                        <a:t>MHz</a:t>
                      </a:r>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スイッチング</a:t>
                      </a:r>
                      <a:r>
                        <a:rPr lang="en-US" altLang="ja-JP" sz="550" b="0" dirty="0">
                          <a:solidFill>
                            <a:srgbClr val="3F3B3A"/>
                          </a:solidFill>
                          <a:latin typeface="BIZ UDPゴシック" panose="020B0400000000000000" pitchFamily="50" charset="-128"/>
                          <a:ea typeface="BIZ UDPゴシック" panose="020B0400000000000000" pitchFamily="50" charset="-128"/>
                          <a:cs typeface="Yu Gothic UI Light"/>
                        </a:rPr>
                        <a:t>DC-DC</a:t>
                      </a:r>
                      <a:r>
                        <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rPr>
                        <a:t>コンバータの開発など</a:t>
                      </a:r>
                    </a:p>
                    <a:p>
                      <a:pPr algn="l"/>
                      <a:endParaRPr lang="ja-JP" altLang="en-US" sz="550" b="0" dirty="0">
                        <a:solidFill>
                          <a:srgbClr val="3F3B3A"/>
                        </a:solidFill>
                        <a:latin typeface="BIZ UDPゴシック" panose="020B0400000000000000" pitchFamily="50" charset="-128"/>
                        <a:ea typeface="BIZ UDPゴシック" panose="020B0400000000000000" pitchFamily="50" charset="-128"/>
                        <a:cs typeface="Yu Gothic UI Light"/>
                      </a:endParaRPr>
                    </a:p>
                  </a:txBody>
                  <a:tcPr marL="36000" marR="36000" marT="0" marB="0">
                    <a:lnL w="3175" cap="flat" cmpd="sng" algn="ctr">
                      <a:no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142341">
                <a:tc vMerge="1">
                  <a:txBody>
                    <a:bodyPr/>
                    <a:lstStyle/>
                    <a:p>
                      <a:pPr algn="dist"/>
                      <a:endParaRPr kumimoji="1" lang="ja-JP" altLang="en-US" sz="500" dirty="0">
                        <a:solidFill>
                          <a:schemeClr val="tx1"/>
                        </a:solidFill>
                        <a:latin typeface="BIZ UDPゴシック" panose="020B0400000000000000" pitchFamily="50" charset="-128"/>
                        <a:ea typeface="BIZ UDPゴシック" panose="020B0400000000000000" pitchFamily="50" charset="-128"/>
                      </a:endParaRPr>
                    </a:p>
                  </a:txBody>
                  <a:tcPr marL="36000" marR="3600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Position</a:t>
                      </a:r>
                    </a:p>
                    <a:p>
                      <a:pPr algn="dist"/>
                      <a:endPar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endParaRP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Research </a:t>
                      </a: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Field </a:t>
                      </a:r>
                    </a:p>
                    <a:p>
                      <a:pPr algn="dist"/>
                      <a:r>
                        <a:rPr kumimoji="1" lang="en-US" altLang="ja-JP" sz="500" b="0" spc="-100" baseline="0" dirty="0">
                          <a:ln>
                            <a:noFill/>
                          </a:ln>
                          <a:solidFill>
                            <a:schemeClr val="tx1"/>
                          </a:solidFill>
                          <a:latin typeface="BIZ UDPゴシック" panose="020B0400000000000000" pitchFamily="50" charset="-128"/>
                          <a:ea typeface="BIZ UDPゴシック" panose="020B0400000000000000" pitchFamily="50" charset="-128"/>
                        </a:rPr>
                        <a:t>Research  Theme</a:t>
                      </a:r>
                    </a:p>
                    <a:p>
                      <a:pPr algn="dist"/>
                      <a:endParaRPr kumimoji="1" lang="ja-JP" altLang="en-US" sz="500" b="0" spc="-100" baseline="0" dirty="0">
                        <a:ln>
                          <a:noFill/>
                        </a:ln>
                        <a:solidFill>
                          <a:schemeClr val="tx1"/>
                        </a:solidFill>
                        <a:latin typeface="BIZ UDPゴシック" panose="020B0400000000000000" pitchFamily="50" charset="-128"/>
                        <a:ea typeface="BIZ UDPゴシック" panose="020B0400000000000000" pitchFamily="50" charset="-128"/>
                      </a:endParaRPr>
                    </a:p>
                  </a:txBody>
                  <a:tcPr marL="36000" marR="36000" marT="0" marB="0">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Specially Appointed Professor, Engineering</a:t>
                      </a:r>
                    </a:p>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Power Engineering, Power Conversion, Electric  Machinery</a:t>
                      </a:r>
                    </a:p>
                    <a:p>
                      <a:pPr algn="l"/>
                      <a:r>
                        <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rPr>
                        <a:t>Development of Motor, Linear Actuator and  Electromagnetic Sensor, Optimum Design  and Electromagnetic Field Analysis,  Development of Noncontact Power Feeding  and MHz switching DC-DC Converter, etc.</a:t>
                      </a:r>
                    </a:p>
                    <a:p>
                      <a:pPr algn="l"/>
                      <a:endParaRPr kumimoji="1" lang="en-US" altLang="ja-JP" sz="500" b="0" dirty="0">
                        <a:ln>
                          <a:noFill/>
                        </a:ln>
                        <a:solidFill>
                          <a:schemeClr val="tx1"/>
                        </a:solidFill>
                        <a:latin typeface="BIZ UDPゴシック" panose="020B0400000000000000" pitchFamily="50" charset="-128"/>
                        <a:ea typeface="BIZ UDPゴシック" panose="020B0400000000000000" pitchFamily="50" charset="-128"/>
                      </a:endParaRPr>
                    </a:p>
                  </a:txBody>
                  <a:tcPr marL="36000" marR="36000" marT="0" marB="0">
                    <a:lnL w="3175" cap="flat" cmpd="sng" algn="ctr">
                      <a:no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2" name="object 2"/>
          <p:cNvSpPr txBox="1"/>
          <p:nvPr/>
        </p:nvSpPr>
        <p:spPr>
          <a:xfrm>
            <a:off x="7305891" y="10401934"/>
            <a:ext cx="74930" cy="120546"/>
          </a:xfrm>
          <a:prstGeom prst="rect">
            <a:avLst/>
          </a:prstGeom>
        </p:spPr>
        <p:txBody>
          <a:bodyPr vert="horz" wrap="square" lIns="0" tIns="12700" rIns="0" bIns="0" rtlCol="0">
            <a:spAutoFit/>
          </a:bodyPr>
          <a:lstStyle/>
          <a:p>
            <a:pPr marL="12700" algn="just">
              <a:lnSpc>
                <a:spcPct val="100000"/>
              </a:lnSpc>
              <a:spcBef>
                <a:spcPts val="100"/>
              </a:spcBef>
            </a:pPr>
            <a:r>
              <a:rPr sz="700" spc="-5" dirty="0">
                <a:solidFill>
                  <a:srgbClr val="3F3B3A"/>
                </a:solidFill>
                <a:latin typeface="BIZ UDPゴシック" panose="020B0400000000000000" pitchFamily="50" charset="-128"/>
                <a:ea typeface="BIZ UDPゴシック" panose="020B0400000000000000" pitchFamily="50" charset="-128"/>
                <a:cs typeface="Arial Unicode MS"/>
              </a:rPr>
              <a:t>8</a:t>
            </a:r>
            <a:endParaRPr sz="700">
              <a:latin typeface="BIZ UDPゴシック" panose="020B0400000000000000" pitchFamily="50" charset="-128"/>
              <a:ea typeface="BIZ UDPゴシック" panose="020B0400000000000000" pitchFamily="50" charset="-128"/>
              <a:cs typeface="Arial Unicode MS"/>
            </a:endParaRPr>
          </a:p>
        </p:txBody>
      </p:sp>
      <p:sp>
        <p:nvSpPr>
          <p:cNvPr id="10" name="object 10"/>
          <p:cNvSpPr/>
          <p:nvPr/>
        </p:nvSpPr>
        <p:spPr>
          <a:xfrm>
            <a:off x="1771071" y="6704276"/>
            <a:ext cx="7960" cy="1771517"/>
          </a:xfrm>
          <a:prstGeom prst="rect">
            <a:avLst/>
          </a:prstGeom>
          <a:blipFill>
            <a:blip r:embed="rId2" cstate="print"/>
            <a:stretch>
              <a:fillRect/>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28" name="object 28"/>
          <p:cNvSpPr/>
          <p:nvPr/>
        </p:nvSpPr>
        <p:spPr>
          <a:xfrm>
            <a:off x="4880811" y="692285"/>
            <a:ext cx="7960" cy="1771517"/>
          </a:xfrm>
          <a:prstGeom prst="rect">
            <a:avLst/>
          </a:prstGeom>
          <a:blipFill>
            <a:blip r:embed="rId2" cstate="print"/>
            <a:stretch>
              <a:fillRect/>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29" name="object 29"/>
          <p:cNvSpPr/>
          <p:nvPr/>
        </p:nvSpPr>
        <p:spPr>
          <a:xfrm>
            <a:off x="1775784" y="2664386"/>
            <a:ext cx="7960" cy="1771517"/>
          </a:xfrm>
          <a:prstGeom prst="rect">
            <a:avLst/>
          </a:prstGeom>
          <a:blipFill>
            <a:blip r:embed="rId2" cstate="print"/>
            <a:stretch>
              <a:fillRect/>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35" name="object 35"/>
          <p:cNvSpPr/>
          <p:nvPr/>
        </p:nvSpPr>
        <p:spPr>
          <a:xfrm>
            <a:off x="1728250" y="649049"/>
            <a:ext cx="7960" cy="1771517"/>
          </a:xfrm>
          <a:prstGeom prst="rect">
            <a:avLst/>
          </a:prstGeom>
          <a:blipFill>
            <a:blip r:embed="rId2" cstate="print"/>
            <a:stretch>
              <a:fillRect/>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38" name="object 38"/>
          <p:cNvSpPr/>
          <p:nvPr/>
        </p:nvSpPr>
        <p:spPr>
          <a:xfrm>
            <a:off x="801229" y="6705555"/>
            <a:ext cx="934770" cy="1080833"/>
          </a:xfrm>
          <a:prstGeom prst="rect">
            <a:avLst/>
          </a:prstGeom>
          <a:blipFill>
            <a:blip r:embed="rId3" cstate="print"/>
            <a:stretch>
              <a:fillRect/>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40" name="object 40"/>
          <p:cNvSpPr/>
          <p:nvPr/>
        </p:nvSpPr>
        <p:spPr>
          <a:xfrm>
            <a:off x="3888947" y="697278"/>
            <a:ext cx="934770" cy="1061752"/>
          </a:xfrm>
          <a:prstGeom prst="rect">
            <a:avLst/>
          </a:prstGeom>
          <a:blipFill>
            <a:blip r:embed="rId4" cstate="print"/>
            <a:stretch>
              <a:fillRect/>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42" name="object 42"/>
          <p:cNvSpPr/>
          <p:nvPr/>
        </p:nvSpPr>
        <p:spPr>
          <a:xfrm>
            <a:off x="804707" y="2670268"/>
            <a:ext cx="929319" cy="1101744"/>
          </a:xfrm>
          <a:prstGeom prst="rect">
            <a:avLst/>
          </a:prstGeom>
          <a:blipFill>
            <a:blip r:embed="rId5" cstate="print"/>
            <a:stretch>
              <a:fillRect/>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43" name="object 43"/>
          <p:cNvSpPr/>
          <p:nvPr/>
        </p:nvSpPr>
        <p:spPr>
          <a:xfrm>
            <a:off x="753912" y="655649"/>
            <a:ext cx="923086" cy="1069149"/>
          </a:xfrm>
          <a:prstGeom prst="rect">
            <a:avLst/>
          </a:prstGeom>
          <a:blipFill>
            <a:blip r:embed="rId6" cstate="print"/>
            <a:stretch>
              <a:fillRect/>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48" name="object 48"/>
          <p:cNvSpPr/>
          <p:nvPr/>
        </p:nvSpPr>
        <p:spPr>
          <a:xfrm>
            <a:off x="1751374" y="4673121"/>
            <a:ext cx="7960" cy="1771517"/>
          </a:xfrm>
          <a:prstGeom prst="rect">
            <a:avLst/>
          </a:prstGeom>
          <a:blipFill>
            <a:blip r:embed="rId2" cstate="print"/>
            <a:stretch>
              <a:fillRect/>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49" name="object 49"/>
          <p:cNvSpPr/>
          <p:nvPr/>
        </p:nvSpPr>
        <p:spPr>
          <a:xfrm>
            <a:off x="787627" y="4679721"/>
            <a:ext cx="922288" cy="1074991"/>
          </a:xfrm>
          <a:prstGeom prst="rect">
            <a:avLst/>
          </a:prstGeom>
          <a:blipFill>
            <a:blip r:embed="rId7" cstate="print"/>
            <a:stretch>
              <a:fillRect/>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59" name="object 59"/>
          <p:cNvSpPr/>
          <p:nvPr/>
        </p:nvSpPr>
        <p:spPr>
          <a:xfrm>
            <a:off x="4864213" y="2669967"/>
            <a:ext cx="7960" cy="1771517"/>
          </a:xfrm>
          <a:prstGeom prst="rect">
            <a:avLst/>
          </a:prstGeom>
          <a:blipFill>
            <a:blip r:embed="rId2" cstate="print"/>
            <a:stretch>
              <a:fillRect/>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69" name="object 69"/>
          <p:cNvSpPr/>
          <p:nvPr/>
        </p:nvSpPr>
        <p:spPr>
          <a:xfrm>
            <a:off x="4873708" y="4657502"/>
            <a:ext cx="7960" cy="1771517"/>
          </a:xfrm>
          <a:prstGeom prst="rect">
            <a:avLst/>
          </a:prstGeom>
          <a:blipFill>
            <a:blip r:embed="rId2" cstate="print"/>
            <a:stretch>
              <a:fillRect/>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70" name="object 70"/>
          <p:cNvSpPr/>
          <p:nvPr/>
        </p:nvSpPr>
        <p:spPr>
          <a:xfrm>
            <a:off x="3878797" y="4661733"/>
            <a:ext cx="939342" cy="1047376"/>
          </a:xfrm>
          <a:prstGeom prst="rect">
            <a:avLst/>
          </a:prstGeom>
          <a:blipFill>
            <a:blip r:embed="rId8" cstate="print"/>
            <a:stretch>
              <a:fillRect/>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71" name="object 71"/>
          <p:cNvSpPr/>
          <p:nvPr/>
        </p:nvSpPr>
        <p:spPr>
          <a:xfrm>
            <a:off x="3868013" y="2656742"/>
            <a:ext cx="941326" cy="1095809"/>
          </a:xfrm>
          <a:prstGeom prst="rect">
            <a:avLst/>
          </a:prstGeom>
          <a:blipFill>
            <a:blip r:embed="rId9" cstate="print"/>
            <a:stretch>
              <a:fillRect/>
            </a:stretch>
          </a:blipFill>
        </p:spPr>
        <p:txBody>
          <a:bodyPr wrap="square" lIns="0" tIns="0" rIns="0" bIns="0" rtlCol="0"/>
          <a:lstStyle/>
          <a:p>
            <a:pPr algn="just"/>
            <a:endParaRPr>
              <a:latin typeface="BIZ UDPゴシック" panose="020B0400000000000000" pitchFamily="50" charset="-128"/>
              <a:ea typeface="BIZ UDPゴシック" panose="020B0400000000000000" pitchFamily="50" charset="-128"/>
            </a:endParaRPr>
          </a:p>
        </p:txBody>
      </p:sp>
      <p:sp>
        <p:nvSpPr>
          <p:cNvPr id="74" name="object 77"/>
          <p:cNvSpPr txBox="1"/>
          <p:nvPr/>
        </p:nvSpPr>
        <p:spPr>
          <a:xfrm>
            <a:off x="2101850" y="10140637"/>
            <a:ext cx="3429000" cy="383438"/>
          </a:xfrm>
          <a:prstGeom prst="rect">
            <a:avLst/>
          </a:prstGeom>
        </p:spPr>
        <p:txBody>
          <a:bodyPr vert="horz" wrap="square" lIns="0" tIns="39370" rIns="0" bIns="0" rtlCol="0">
            <a:spAutoFit/>
          </a:bodyPr>
          <a:lstStyle/>
          <a:p>
            <a:pPr algn="ctr">
              <a:lnSpc>
                <a:spcPct val="100000"/>
              </a:lnSpc>
              <a:spcBef>
                <a:spcPts val="310"/>
              </a:spcBef>
            </a:pPr>
            <a:r>
              <a:rPr sz="600" b="0" spc="30" dirty="0">
                <a:latin typeface="BIZ UDPゴシック" panose="020B0400000000000000" pitchFamily="50" charset="-128"/>
                <a:ea typeface="BIZ UDPゴシック" panose="020B0400000000000000" pitchFamily="50" charset="-128"/>
                <a:cs typeface="Yu Gothic UI Light"/>
              </a:rPr>
              <a:t>研究者の詳細情</a:t>
            </a:r>
            <a:r>
              <a:rPr sz="600" b="0" spc="-120" dirty="0">
                <a:latin typeface="BIZ UDPゴシック" panose="020B0400000000000000" pitchFamily="50" charset="-128"/>
                <a:ea typeface="BIZ UDPゴシック" panose="020B0400000000000000" pitchFamily="50" charset="-128"/>
                <a:cs typeface="Yu Gothic UI Light"/>
              </a:rPr>
              <a:t>報・</a:t>
            </a:r>
            <a:r>
              <a:rPr sz="600" b="0" spc="30" dirty="0">
                <a:latin typeface="BIZ UDPゴシック" panose="020B0400000000000000" pitchFamily="50" charset="-128"/>
                <a:ea typeface="BIZ UDPゴシック" panose="020B0400000000000000" pitchFamily="50" charset="-128"/>
                <a:cs typeface="Yu Gothic UI Light"/>
              </a:rPr>
              <a:t>研究成果は信州大学学術オンラインシステ「</a:t>
            </a:r>
            <a:r>
              <a:rPr sz="600" b="0" spc="25" dirty="0">
                <a:latin typeface="BIZ UDPゴシック" panose="020B0400000000000000" pitchFamily="50" charset="-128"/>
                <a:ea typeface="BIZ UDPゴシック" panose="020B0400000000000000" pitchFamily="50" charset="-128"/>
                <a:cs typeface="Yu Gothic UI Light"/>
              </a:rPr>
              <a:t>SOAR</a:t>
            </a:r>
            <a:r>
              <a:rPr sz="600" b="0" spc="30" dirty="0">
                <a:latin typeface="BIZ UDPゴシック" panose="020B0400000000000000" pitchFamily="50" charset="-128"/>
                <a:ea typeface="BIZ UDPゴシック" panose="020B0400000000000000" pitchFamily="50" charset="-128"/>
                <a:cs typeface="Yu Gothic UI Light"/>
              </a:rPr>
              <a:t>」で</a:t>
            </a:r>
            <a:r>
              <a:rPr sz="600" b="0" spc="25" dirty="0">
                <a:latin typeface="BIZ UDPゴシック" panose="020B0400000000000000" pitchFamily="50" charset="-128"/>
                <a:ea typeface="BIZ UDPゴシック" panose="020B0400000000000000" pitchFamily="50" charset="-128"/>
                <a:cs typeface="Yu Gothic UI Light"/>
              </a:rPr>
              <a:t>もご覧いただけます。</a:t>
            </a:r>
            <a:endParaRPr sz="600" dirty="0">
              <a:latin typeface="BIZ UDPゴシック" panose="020B0400000000000000" pitchFamily="50" charset="-128"/>
              <a:ea typeface="BIZ UDPゴシック" panose="020B0400000000000000" pitchFamily="50" charset="-128"/>
              <a:cs typeface="Yu Gothic UI Light"/>
            </a:endParaRPr>
          </a:p>
          <a:p>
            <a:pPr algn="ctr">
              <a:lnSpc>
                <a:spcPct val="100000"/>
              </a:lnSpc>
              <a:spcBef>
                <a:spcPts val="195"/>
              </a:spcBef>
            </a:pPr>
            <a:r>
              <a:rPr sz="550" b="0" spc="15" dirty="0">
                <a:latin typeface="BIZ UDPゴシック" panose="020B0400000000000000" pitchFamily="50" charset="-128"/>
                <a:ea typeface="BIZ UDPゴシック" panose="020B0400000000000000" pitchFamily="50" charset="-128"/>
                <a:cs typeface="Yu Gothic UI Light"/>
              </a:rPr>
              <a:t>For</a:t>
            </a:r>
            <a:r>
              <a:rPr sz="550" b="0" spc="50" dirty="0">
                <a:latin typeface="BIZ UDPゴシック" panose="020B0400000000000000" pitchFamily="50" charset="-128"/>
                <a:ea typeface="BIZ UDPゴシック" panose="020B0400000000000000" pitchFamily="50" charset="-128"/>
                <a:cs typeface="Yu Gothic UI Light"/>
              </a:rPr>
              <a:t> </a:t>
            </a:r>
            <a:r>
              <a:rPr sz="550" b="0" spc="15" dirty="0">
                <a:latin typeface="BIZ UDPゴシック" panose="020B0400000000000000" pitchFamily="50" charset="-128"/>
                <a:ea typeface="BIZ UDPゴシック" panose="020B0400000000000000" pitchFamily="50" charset="-128"/>
                <a:cs typeface="Yu Gothic UI Light"/>
              </a:rPr>
              <a:t>more</a:t>
            </a:r>
            <a:r>
              <a:rPr sz="550" b="0" spc="55" dirty="0">
                <a:latin typeface="BIZ UDPゴシック" panose="020B0400000000000000" pitchFamily="50" charset="-128"/>
                <a:ea typeface="BIZ UDPゴシック" panose="020B0400000000000000" pitchFamily="50" charset="-128"/>
                <a:cs typeface="Yu Gothic UI Light"/>
              </a:rPr>
              <a:t> </a:t>
            </a:r>
            <a:r>
              <a:rPr sz="550" b="0" spc="20" dirty="0">
                <a:latin typeface="BIZ UDPゴシック" panose="020B0400000000000000" pitchFamily="50" charset="-128"/>
                <a:ea typeface="BIZ UDPゴシック" panose="020B0400000000000000" pitchFamily="50" charset="-128"/>
                <a:cs typeface="Yu Gothic UI Light"/>
              </a:rPr>
              <a:t>details,</a:t>
            </a:r>
            <a:r>
              <a:rPr sz="550" b="0" spc="55" dirty="0">
                <a:latin typeface="BIZ UDPゴシック" panose="020B0400000000000000" pitchFamily="50" charset="-128"/>
                <a:ea typeface="BIZ UDPゴシック" panose="020B0400000000000000" pitchFamily="50" charset="-128"/>
                <a:cs typeface="Yu Gothic UI Light"/>
              </a:rPr>
              <a:t> </a:t>
            </a:r>
            <a:r>
              <a:rPr sz="550" b="0" spc="20" dirty="0">
                <a:latin typeface="BIZ UDPゴシック" panose="020B0400000000000000" pitchFamily="50" charset="-128"/>
                <a:ea typeface="BIZ UDPゴシック" panose="020B0400000000000000" pitchFamily="50" charset="-128"/>
                <a:cs typeface="Yu Gothic UI Light"/>
              </a:rPr>
              <a:t>please</a:t>
            </a:r>
            <a:r>
              <a:rPr sz="550" b="0" spc="55" dirty="0">
                <a:latin typeface="BIZ UDPゴシック" panose="020B0400000000000000" pitchFamily="50" charset="-128"/>
                <a:ea typeface="BIZ UDPゴシック" panose="020B0400000000000000" pitchFamily="50" charset="-128"/>
                <a:cs typeface="Yu Gothic UI Light"/>
              </a:rPr>
              <a:t> </a:t>
            </a:r>
            <a:r>
              <a:rPr sz="550" b="0" spc="20" dirty="0">
                <a:latin typeface="BIZ UDPゴシック" panose="020B0400000000000000" pitchFamily="50" charset="-128"/>
                <a:ea typeface="BIZ UDPゴシック" panose="020B0400000000000000" pitchFamily="50" charset="-128"/>
                <a:cs typeface="Yu Gothic UI Light"/>
              </a:rPr>
              <a:t>visit</a:t>
            </a:r>
            <a:r>
              <a:rPr sz="550" b="0" spc="50" dirty="0">
                <a:latin typeface="BIZ UDPゴシック" panose="020B0400000000000000" pitchFamily="50" charset="-128"/>
                <a:ea typeface="BIZ UDPゴシック" panose="020B0400000000000000" pitchFamily="50" charset="-128"/>
                <a:cs typeface="Yu Gothic UI Light"/>
              </a:rPr>
              <a:t> </a:t>
            </a:r>
            <a:r>
              <a:rPr sz="550" b="0" spc="20" dirty="0">
                <a:latin typeface="BIZ UDPゴシック" panose="020B0400000000000000" pitchFamily="50" charset="-128"/>
                <a:ea typeface="BIZ UDPゴシック" panose="020B0400000000000000" pitchFamily="50" charset="-128"/>
                <a:cs typeface="Yu Gothic UI Light"/>
              </a:rPr>
              <a:t>Shinshu</a:t>
            </a:r>
            <a:r>
              <a:rPr sz="550" b="0" spc="55" dirty="0">
                <a:latin typeface="BIZ UDPゴシック" panose="020B0400000000000000" pitchFamily="50" charset="-128"/>
                <a:ea typeface="BIZ UDPゴシック" panose="020B0400000000000000" pitchFamily="50" charset="-128"/>
                <a:cs typeface="Yu Gothic UI Light"/>
              </a:rPr>
              <a:t> </a:t>
            </a:r>
            <a:r>
              <a:rPr sz="550" b="0" spc="20" dirty="0">
                <a:latin typeface="BIZ UDPゴシック" panose="020B0400000000000000" pitchFamily="50" charset="-128"/>
                <a:ea typeface="BIZ UDPゴシック" panose="020B0400000000000000" pitchFamily="50" charset="-128"/>
                <a:cs typeface="Yu Gothic UI Light"/>
              </a:rPr>
              <a:t>University</a:t>
            </a:r>
            <a:r>
              <a:rPr sz="550" b="0" spc="55" dirty="0">
                <a:latin typeface="BIZ UDPゴシック" panose="020B0400000000000000" pitchFamily="50" charset="-128"/>
                <a:ea typeface="BIZ UDPゴシック" panose="020B0400000000000000" pitchFamily="50" charset="-128"/>
                <a:cs typeface="Yu Gothic UI Light"/>
              </a:rPr>
              <a:t> </a:t>
            </a:r>
            <a:r>
              <a:rPr sz="550" b="0" spc="20" dirty="0">
                <a:latin typeface="BIZ UDPゴシック" panose="020B0400000000000000" pitchFamily="50" charset="-128"/>
                <a:ea typeface="BIZ UDPゴシック" panose="020B0400000000000000" pitchFamily="50" charset="-128"/>
                <a:cs typeface="Yu Gothic UI Light"/>
              </a:rPr>
              <a:t>academic</a:t>
            </a:r>
            <a:r>
              <a:rPr sz="550" b="0" spc="50" dirty="0">
                <a:latin typeface="BIZ UDPゴシック" panose="020B0400000000000000" pitchFamily="50" charset="-128"/>
                <a:ea typeface="BIZ UDPゴシック" panose="020B0400000000000000" pitchFamily="50" charset="-128"/>
                <a:cs typeface="Yu Gothic UI Light"/>
              </a:rPr>
              <a:t> </a:t>
            </a:r>
            <a:r>
              <a:rPr sz="550" b="0" spc="20" dirty="0">
                <a:latin typeface="BIZ UDPゴシック" panose="020B0400000000000000" pitchFamily="50" charset="-128"/>
                <a:ea typeface="BIZ UDPゴシック" panose="020B0400000000000000" pitchFamily="50" charset="-128"/>
                <a:cs typeface="Yu Gothic UI Light"/>
              </a:rPr>
              <a:t>system</a:t>
            </a:r>
            <a:r>
              <a:rPr sz="550" b="0" spc="55" dirty="0">
                <a:latin typeface="BIZ UDPゴシック" panose="020B0400000000000000" pitchFamily="50" charset="-128"/>
                <a:ea typeface="BIZ UDPゴシック" panose="020B0400000000000000" pitchFamily="50" charset="-128"/>
                <a:cs typeface="Yu Gothic UI Light"/>
              </a:rPr>
              <a:t> </a:t>
            </a:r>
            <a:r>
              <a:rPr sz="550" b="0" spc="25" dirty="0">
                <a:latin typeface="BIZ UDPゴシック" panose="020B0400000000000000" pitchFamily="50" charset="-128"/>
                <a:ea typeface="BIZ UDPゴシック" panose="020B0400000000000000" pitchFamily="50" charset="-128"/>
                <a:cs typeface="Yu Gothic UI Light"/>
              </a:rPr>
              <a:t>“SOAR”</a:t>
            </a:r>
            <a:endParaRPr lang="en-US" sz="550" b="0" spc="25" dirty="0">
              <a:latin typeface="BIZ UDPゴシック" panose="020B0400000000000000" pitchFamily="50" charset="-128"/>
              <a:ea typeface="BIZ UDPゴシック" panose="020B0400000000000000" pitchFamily="50" charset="-128"/>
              <a:cs typeface="Yu Gothic UI Light"/>
            </a:endParaRPr>
          </a:p>
          <a:p>
            <a:pPr algn="ctr">
              <a:lnSpc>
                <a:spcPct val="100000"/>
              </a:lnSpc>
              <a:spcBef>
                <a:spcPts val="195"/>
              </a:spcBef>
            </a:pPr>
            <a:r>
              <a:rPr sz="750" b="0" spc="35" dirty="0">
                <a:latin typeface="BIZ UDPゴシック" panose="020B0400000000000000" pitchFamily="50" charset="-128"/>
                <a:ea typeface="BIZ UDPゴシック" panose="020B0400000000000000" pitchFamily="50" charset="-128"/>
                <a:cs typeface="Yu Gothic UI Light"/>
              </a:rPr>
              <a:t>http://www.shinshu-u.ac.jp/soar</a:t>
            </a:r>
            <a:endParaRPr sz="750" dirty="0">
              <a:latin typeface="BIZ UDPゴシック" panose="020B0400000000000000" pitchFamily="50" charset="-128"/>
              <a:ea typeface="BIZ UDPゴシック" panose="020B0400000000000000" pitchFamily="50" charset="-128"/>
              <a:cs typeface="Yu Gothic UI Light"/>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8234</TotalTime>
  <Words>6440</Words>
  <Application>Microsoft Office PowerPoint</Application>
  <PresentationFormat>ユーザー設定</PresentationFormat>
  <Paragraphs>1468</Paragraphs>
  <Slides>12</Slides>
  <Notes>2</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12</vt:i4>
      </vt:variant>
    </vt:vector>
  </HeadingPairs>
  <TitlesOfParts>
    <vt:vector size="26" baseType="lpstr">
      <vt:lpstr>Arial Unicode MS</vt:lpstr>
      <vt:lpstr>BIZ UDPゴシック</vt:lpstr>
      <vt:lpstr>BIZ UDP明朝 Medium</vt:lpstr>
      <vt:lpstr>ＭＳ Ｐゴシック</vt:lpstr>
      <vt:lpstr>SimSun</vt:lpstr>
      <vt:lpstr>Yu Gothic UI Light</vt:lpstr>
      <vt:lpstr>メイリオ</vt:lpstr>
      <vt:lpstr>游ゴシック</vt:lpstr>
      <vt:lpstr>游ゴシック Light</vt:lpstr>
      <vt:lpstr>Arial</vt:lpstr>
      <vt:lpstr>Calibri</vt:lpstr>
      <vt:lpstr>Microsoft Tai Le</vt:lpstr>
      <vt:lpstr>Times New Roman</vt:lpstr>
      <vt:lpstr>Office Theme</vt:lpstr>
      <vt:lpstr>PowerPoint プレゼンテーション</vt:lpstr>
      <vt:lpstr>Shinshu University, Research Center For Aerospace Systems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kensui253</dc:creator>
  <cp:lastModifiedBy>kougaku154</cp:lastModifiedBy>
  <cp:revision>178</cp:revision>
  <cp:lastPrinted>2024-07-30T05:08:31Z</cp:lastPrinted>
  <dcterms:created xsi:type="dcterms:W3CDTF">2021-11-09T07:47:26Z</dcterms:created>
  <dcterms:modified xsi:type="dcterms:W3CDTF">2024-08-02T01:39:00Z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2018-03-15T00:00:00Z</vt:filetime>
  </property>
  <property fmtid="{D5CDD505-2E9C-101B-9397-08002B2CF9AE}" pid="3" name="Creator">
    <vt:lpwstr>Adobe InDesign CS5_J (7.0)</vt:lpwstr>
  </property>
  <property fmtid="{D5CDD505-2E9C-101B-9397-08002B2CF9AE}" pid="4" name="LastSaved">
    <vt:filetime>2021-11-09T00:00:00Z</vt:filetime>
  </property>
</Properties>
</file>