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57" r:id="rId3"/>
    <p:sldId id="261" r:id="rId4"/>
    <p:sldId id="262" r:id="rId5"/>
    <p:sldId id="281" r:id="rId6"/>
    <p:sldId id="282" r:id="rId7"/>
    <p:sldId id="271" r:id="rId8"/>
    <p:sldId id="272" r:id="rId9"/>
    <p:sldId id="273" r:id="rId10"/>
    <p:sldId id="274" r:id="rId11"/>
    <p:sldId id="283" r:id="rId12"/>
    <p:sldId id="277" r:id="rId13"/>
    <p:sldId id="259" r:id="rId14"/>
    <p:sldId id="275" r:id="rId15"/>
    <p:sldId id="265" r:id="rId16"/>
    <p:sldId id="280" r:id="rId17"/>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8126" autoAdjust="0"/>
  </p:normalViewPr>
  <p:slideViewPr>
    <p:cSldViewPr>
      <p:cViewPr varScale="1">
        <p:scale>
          <a:sx n="96" d="100"/>
          <a:sy n="96" d="100"/>
        </p:scale>
        <p:origin x="-41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C579D3A-6816-4D74-8BE2-9855AAB9750E}" type="datetimeFigureOut">
              <a:rPr kumimoji="1" lang="ja-JP" altLang="en-US" smtClean="0"/>
              <a:pPr/>
              <a:t>2015/4/8</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262291F-10E7-447F-9D7E-03B0E07B0341}"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noTextEdit="1"/>
          </p:cNvSpPr>
          <p:nvPr>
            <p:ph type="sldImg"/>
          </p:nvPr>
        </p:nvSpPr>
        <p:spPr>
          <a:ln/>
        </p:spPr>
      </p:sp>
      <p:sp>
        <p:nvSpPr>
          <p:cNvPr id="25603" name="ノート プレースホルダ 2"/>
          <p:cNvSpPr>
            <a:spLocks noGrp="1"/>
          </p:cNvSpPr>
          <p:nvPr>
            <p:ph type="body" idx="1"/>
          </p:nvPr>
        </p:nvSpPr>
        <p:spPr>
          <a:noFill/>
          <a:ln/>
        </p:spPr>
        <p:txBody>
          <a:bodyPr/>
          <a:lstStyle/>
          <a:p>
            <a:r>
              <a:rPr kumimoji="1" lang="ja-JP" altLang="ja-JP" sz="1200" kern="1200" dirty="0" smtClean="0">
                <a:solidFill>
                  <a:schemeClr val="tx1"/>
                </a:solidFill>
                <a:latin typeface="Times New Roman" pitchFamily="18" charset="0"/>
                <a:ea typeface="ＭＳ Ｐ明朝" pitchFamily="18" charset="-128"/>
                <a:cs typeface="+mn-cs"/>
              </a:rPr>
              <a:t>では、文献の種類と特徴についてお話します。時間の経過とそれに伴う情報の流れを図にしてみますと、まず◆現在起こっているまたは起きたばかりの情報を伝えるものとして、テレビ・ラジオなどの情報源があります。◆続いて</a:t>
            </a:r>
            <a:r>
              <a:rPr kumimoji="1" lang="en-US" altLang="ja-JP" sz="1200" kern="1200" dirty="0" smtClean="0">
                <a:solidFill>
                  <a:schemeClr val="tx1"/>
                </a:solidFill>
                <a:latin typeface="Times New Roman" pitchFamily="18" charset="0"/>
                <a:ea typeface="ＭＳ Ｐ明朝" pitchFamily="18" charset="-128"/>
                <a:cs typeface="+mn-cs"/>
              </a:rPr>
              <a:t>1</a:t>
            </a:r>
            <a:r>
              <a:rPr kumimoji="1" lang="ja-JP" altLang="ja-JP" sz="1200" kern="1200" dirty="0" smtClean="0">
                <a:solidFill>
                  <a:schemeClr val="tx1"/>
                </a:solidFill>
                <a:latin typeface="Times New Roman" pitchFamily="18" charset="0"/>
                <a:ea typeface="ＭＳ Ｐ明朝" pitchFamily="18" charset="-128"/>
                <a:cs typeface="+mn-cs"/>
              </a:rPr>
              <a:t>日経ちますと「新聞」記事となり、◆それから更に数週間～数カ月して「雑誌」に論文が掲載され、◆そして数カ月から数年後に「図書」になります。◆テレビ・ラジオ・新聞は速報性が高いメディアですし、◆一方で雑誌・図書はある程度の時間をおいてから、体系的にまとめられた信頼性の高い情報になります。従って、最近起きたばかりの出来事について調べたい場合には、新聞記事などで調べる必要がありますし、時間が経過した事象について調べたいときには、雑誌論文や図書を調べる方が体系的に書かれているので役に立つことが多いです。◆そのため、自分がどのような情報を調べたいのかということを、よく考えて情報源を選んでください。</a:t>
            </a:r>
            <a:endParaRPr lang="ja-JP" altLang="en-US" dirty="0" smtClean="0"/>
          </a:p>
        </p:txBody>
      </p:sp>
      <p:sp>
        <p:nvSpPr>
          <p:cNvPr id="25604" name="スライド番号プレースホルダ 3"/>
          <p:cNvSpPr>
            <a:spLocks noGrp="1"/>
          </p:cNvSpPr>
          <p:nvPr>
            <p:ph type="sldNum" sz="quarter" idx="5"/>
          </p:nvPr>
        </p:nvSpPr>
        <p:spPr>
          <a:noFill/>
        </p:spPr>
        <p:txBody>
          <a:bodyPr/>
          <a:lstStyle/>
          <a:p>
            <a:fld id="{33555AE0-F314-4880-9BBA-948A970F0CB3}" type="slidenum">
              <a:rPr lang="en-US" altLang="ja-JP" smtClean="0">
                <a:ea typeface="ＭＳ Ｐゴシック" charset="-128"/>
              </a:rPr>
              <a:pPr/>
              <a:t>3</a:t>
            </a:fld>
            <a:endParaRPr lang="en-US" altLang="ja-JP" smtClean="0">
              <a:ea typeface="ＭＳ Ｐゴシック"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ja-JP" sz="1200" kern="1200" dirty="0" smtClean="0">
                <a:solidFill>
                  <a:schemeClr val="tx1"/>
                </a:solidFill>
                <a:latin typeface="Times New Roman" pitchFamily="18" charset="0"/>
                <a:ea typeface="ＭＳ Ｐ明朝" pitchFamily="18" charset="-128"/>
                <a:cs typeface="+mn-cs"/>
              </a:rPr>
              <a:t>今日お話ししたようなデータベースは、全て図書館のホームページから利用が可能です。</a:t>
            </a:r>
            <a:r>
              <a:rPr kumimoji="1" lang="en-US" altLang="ja-JP" sz="1200" kern="1200" dirty="0" smtClean="0">
                <a:solidFill>
                  <a:schemeClr val="tx1"/>
                </a:solidFill>
                <a:latin typeface="Times New Roman" pitchFamily="18" charset="0"/>
                <a:ea typeface="ＭＳ Ｐ明朝" pitchFamily="18" charset="-128"/>
                <a:cs typeface="+mn-cs"/>
              </a:rPr>
              <a:t>1</a:t>
            </a:r>
            <a:r>
              <a:rPr kumimoji="1" lang="ja-JP" altLang="ja-JP" sz="1200" kern="1200" dirty="0" smtClean="0">
                <a:solidFill>
                  <a:schemeClr val="tx1"/>
                </a:solidFill>
                <a:latin typeface="Times New Roman" pitchFamily="18" charset="0"/>
                <a:ea typeface="ＭＳ Ｐ明朝" pitchFamily="18" charset="-128"/>
                <a:cs typeface="+mn-cs"/>
              </a:rPr>
              <a:t>年生の入学直後にはまだ必要ないかもしれませんが、前期の試験が近くなってきたり、今後学年が上がっていくと必要になってくると思いますので、その際に利用案内や図書館のホームページで確認していただけたらと思います。また個別のデータベースの利用説明会も図書館で行っていますので是非参加して下さい。講習会のスケジュールは図書館ホームページや図書館公式</a:t>
            </a:r>
            <a:r>
              <a:rPr kumimoji="1" lang="en-US" altLang="ja-JP" sz="1200" kern="1200" dirty="0" smtClean="0">
                <a:solidFill>
                  <a:schemeClr val="tx1"/>
                </a:solidFill>
                <a:latin typeface="Times New Roman" pitchFamily="18" charset="0"/>
                <a:ea typeface="ＭＳ Ｐ明朝" pitchFamily="18" charset="-128"/>
                <a:cs typeface="+mn-cs"/>
              </a:rPr>
              <a:t>Twitter</a:t>
            </a:r>
            <a:r>
              <a:rPr kumimoji="1" lang="ja-JP" altLang="ja-JP" sz="1200" kern="1200" dirty="0" smtClean="0">
                <a:solidFill>
                  <a:schemeClr val="tx1"/>
                </a:solidFill>
                <a:latin typeface="Times New Roman" pitchFamily="18" charset="0"/>
                <a:ea typeface="ＭＳ Ｐ明朝" pitchFamily="18" charset="-128"/>
                <a:cs typeface="+mn-cs"/>
              </a:rPr>
              <a:t>でお知らせします。また、図書館のカウンターの職員や先程お話しした学習支援相談員に質問してもらってもかまいません。</a:t>
            </a:r>
          </a:p>
          <a:p>
            <a:r>
              <a:rPr kumimoji="1" lang="en-US" altLang="ja-JP" sz="1200" kern="1200" dirty="0" smtClean="0">
                <a:solidFill>
                  <a:schemeClr val="tx1"/>
                </a:solidFill>
                <a:latin typeface="Times New Roman" pitchFamily="18" charset="0"/>
                <a:ea typeface="ＭＳ Ｐ明朝" pitchFamily="18" charset="-128"/>
                <a:cs typeface="+mn-cs"/>
              </a:rPr>
              <a:t> </a:t>
            </a:r>
            <a:endParaRPr kumimoji="1" lang="ja-JP" altLang="ja-JP" sz="1200" kern="1200" dirty="0" smtClean="0">
              <a:solidFill>
                <a:schemeClr val="tx1"/>
              </a:solidFill>
              <a:latin typeface="Times New Roman" pitchFamily="18" charset="0"/>
              <a:ea typeface="ＭＳ Ｐ明朝" pitchFamily="18" charset="-128"/>
              <a:cs typeface="+mn-cs"/>
            </a:endParaRPr>
          </a:p>
          <a:p>
            <a:r>
              <a:rPr kumimoji="1" lang="ja-JP" altLang="ja-JP" sz="1200" kern="1200" dirty="0" smtClean="0">
                <a:solidFill>
                  <a:schemeClr val="tx1"/>
                </a:solidFill>
                <a:latin typeface="Times New Roman" pitchFamily="18" charset="0"/>
                <a:ea typeface="ＭＳ Ｐ明朝" pitchFamily="18" charset="-128"/>
                <a:cs typeface="+mn-cs"/>
              </a:rPr>
              <a:t>それではこれで文献検索の基本についての説明を終わります。何か質問はあります</a:t>
            </a:r>
            <a:r>
              <a:rPr kumimoji="1" lang="ja-JP" altLang="ja-JP" sz="1200" kern="1200" smtClean="0">
                <a:solidFill>
                  <a:schemeClr val="tx1"/>
                </a:solidFill>
                <a:latin typeface="Times New Roman" pitchFamily="18" charset="0"/>
                <a:ea typeface="ＭＳ Ｐ明朝" pitchFamily="18" charset="-128"/>
                <a:cs typeface="+mn-cs"/>
              </a:rPr>
              <a:t>か？どうもありがとうございました。</a:t>
            </a:r>
          </a:p>
          <a:p>
            <a:endParaRPr kumimoji="1" lang="ja-JP" altLang="en-US" dirty="0"/>
          </a:p>
        </p:txBody>
      </p:sp>
      <p:sp>
        <p:nvSpPr>
          <p:cNvPr id="4" name="スライド番号プレースホルダ 3"/>
          <p:cNvSpPr>
            <a:spLocks noGrp="1"/>
          </p:cNvSpPr>
          <p:nvPr>
            <p:ph type="sldNum" sz="quarter" idx="10"/>
          </p:nvPr>
        </p:nvSpPr>
        <p:spPr/>
        <p:txBody>
          <a:bodyPr/>
          <a:lstStyle/>
          <a:p>
            <a:pPr>
              <a:defRPr/>
            </a:pPr>
            <a:fld id="{97F60DE6-720F-4FAD-B7CE-1B8507987A52}" type="slidenum">
              <a:rPr lang="en-US" altLang="ja-JP" smtClean="0"/>
              <a:pPr>
                <a:defRPr/>
              </a:pPr>
              <a:t>16</a:t>
            </a:fld>
            <a:endParaRPr lang="en-US"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kumimoji="1" lang="ja-JP" altLang="ja-JP" sz="1200" kern="1200" dirty="0" smtClean="0">
                <a:solidFill>
                  <a:schemeClr val="tx1"/>
                </a:solidFill>
                <a:latin typeface="Times New Roman" pitchFamily="18" charset="0"/>
                <a:ea typeface="ＭＳ Ｐ明朝" pitchFamily="18" charset="-128"/>
                <a:cs typeface="+mn-cs"/>
              </a:rPr>
              <a:t>インターネットは、最新の情報が手軽に発信・入手できる便利なツールです。しかし、図書や雑誌が複数の人の目を通して発表されているのに対し、インターネットは誰でも気軽に発信できるため信憑性に欠ける情報もあることに注意が必要です。◆勿論インターネット上の情報全ての信頼性が低く、雑誌論文の全ての信頼性が高いというわけではありませんが、◆少なくとも発信者が誰であるかはっきりしないインターネットの情報を、レポートや論文の参考にすることは避けましょう。</a:t>
            </a:r>
          </a:p>
          <a:p>
            <a:endParaRPr kumimoji="1" lang="ja-JP" altLang="en-US" dirty="0"/>
          </a:p>
        </p:txBody>
      </p:sp>
      <p:sp>
        <p:nvSpPr>
          <p:cNvPr id="4" name="スライド番号プレースホルダ 3"/>
          <p:cNvSpPr>
            <a:spLocks noGrp="1"/>
          </p:cNvSpPr>
          <p:nvPr>
            <p:ph type="sldNum" sz="quarter" idx="10"/>
          </p:nvPr>
        </p:nvSpPr>
        <p:spPr/>
        <p:txBody>
          <a:bodyPr/>
          <a:lstStyle/>
          <a:p>
            <a:pPr>
              <a:defRPr/>
            </a:pPr>
            <a:fld id="{97F60DE6-720F-4FAD-B7CE-1B8507987A52}" type="slidenum">
              <a:rPr lang="en-US" altLang="ja-JP" smtClean="0"/>
              <a:pPr>
                <a:defRPr/>
              </a:pPr>
              <a:t>4</a:t>
            </a:fld>
            <a:endParaRPr lang="en-US" altLang="ja-JP"/>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ja-JP" sz="1200" kern="1200" dirty="0" smtClean="0">
                <a:solidFill>
                  <a:schemeClr val="tx1"/>
                </a:solidFill>
                <a:latin typeface="Times New Roman" pitchFamily="18" charset="0"/>
                <a:ea typeface="ＭＳ Ｐ明朝" pitchFamily="18" charset="-128"/>
                <a:cs typeface="+mn-cs"/>
              </a:rPr>
              <a:t>今日は</a:t>
            </a:r>
            <a:r>
              <a:rPr kumimoji="1" lang="en-US" altLang="ja-JP" sz="1200" kern="1200" dirty="0" err="1" smtClean="0">
                <a:solidFill>
                  <a:schemeClr val="tx1"/>
                </a:solidFill>
                <a:latin typeface="Times New Roman" pitchFamily="18" charset="0"/>
                <a:ea typeface="ＭＳ Ｐ明朝" pitchFamily="18" charset="-128"/>
                <a:cs typeface="+mn-cs"/>
              </a:rPr>
              <a:t>CiNii</a:t>
            </a:r>
            <a:r>
              <a:rPr kumimoji="1" lang="en-US" altLang="ja-JP" sz="1200" kern="1200" dirty="0" smtClean="0">
                <a:solidFill>
                  <a:schemeClr val="tx1"/>
                </a:solidFill>
                <a:latin typeface="Times New Roman" pitchFamily="18" charset="0"/>
                <a:ea typeface="ＭＳ Ｐ明朝" pitchFamily="18" charset="-128"/>
                <a:cs typeface="+mn-cs"/>
              </a:rPr>
              <a:t> Articles</a:t>
            </a:r>
            <a:r>
              <a:rPr kumimoji="1" lang="ja-JP" altLang="ja-JP" sz="1200" kern="1200" dirty="0" smtClean="0">
                <a:solidFill>
                  <a:schemeClr val="tx1"/>
                </a:solidFill>
                <a:latin typeface="Times New Roman" pitchFamily="18" charset="0"/>
                <a:ea typeface="ＭＳ Ｐ明朝" pitchFamily="18" charset="-128"/>
                <a:cs typeface="+mn-cs"/>
              </a:rPr>
              <a:t>について、検索の仕方や画面の見方を簡単にお話します。</a:t>
            </a:r>
          </a:p>
          <a:p>
            <a:r>
              <a:rPr kumimoji="1" lang="ja-JP" altLang="ja-JP" sz="1200" kern="1200" dirty="0" smtClean="0">
                <a:solidFill>
                  <a:schemeClr val="tx1"/>
                </a:solidFill>
                <a:latin typeface="Times New Roman" pitchFamily="18" charset="0"/>
                <a:ea typeface="ＭＳ Ｐ明朝" pitchFamily="18" charset="-128"/>
                <a:cs typeface="+mn-cs"/>
              </a:rPr>
              <a:t>先ほども言いましたが、</a:t>
            </a:r>
            <a:r>
              <a:rPr kumimoji="1" lang="en-US" altLang="ja-JP" sz="1200" kern="1200" dirty="0" err="1" smtClean="0">
                <a:solidFill>
                  <a:schemeClr val="tx1"/>
                </a:solidFill>
                <a:latin typeface="Times New Roman" pitchFamily="18" charset="0"/>
                <a:ea typeface="ＭＳ Ｐ明朝" pitchFamily="18" charset="-128"/>
                <a:cs typeface="+mn-cs"/>
              </a:rPr>
              <a:t>CiNii</a:t>
            </a:r>
            <a:r>
              <a:rPr kumimoji="1" lang="en-US" altLang="ja-JP" sz="1200" kern="1200" dirty="0" smtClean="0">
                <a:solidFill>
                  <a:schemeClr val="tx1"/>
                </a:solidFill>
                <a:latin typeface="Times New Roman" pitchFamily="18" charset="0"/>
                <a:ea typeface="ＭＳ Ｐ明朝" pitchFamily="18" charset="-128"/>
                <a:cs typeface="+mn-cs"/>
              </a:rPr>
              <a:t> Articles</a:t>
            </a:r>
            <a:r>
              <a:rPr kumimoji="1" lang="ja-JP" altLang="ja-JP" sz="1200" kern="1200" dirty="0" smtClean="0">
                <a:solidFill>
                  <a:schemeClr val="tx1"/>
                </a:solidFill>
                <a:latin typeface="Times New Roman" pitchFamily="18" charset="0"/>
                <a:ea typeface="ＭＳ Ｐ明朝" pitchFamily="18" charset="-128"/>
                <a:cs typeface="+mn-cs"/>
              </a:rPr>
              <a:t>は日本国内で出版された学術誌・紀要・一般誌の記事や論文を幅広く収録しているデータベースです。◆論文によっては本文の</a:t>
            </a:r>
            <a:r>
              <a:rPr kumimoji="1" lang="en-US" altLang="ja-JP" sz="1200" kern="1200" dirty="0" smtClean="0">
                <a:solidFill>
                  <a:schemeClr val="tx1"/>
                </a:solidFill>
                <a:latin typeface="Times New Roman" pitchFamily="18" charset="0"/>
                <a:ea typeface="ＭＳ Ｐ明朝" pitchFamily="18" charset="-128"/>
                <a:cs typeface="+mn-cs"/>
              </a:rPr>
              <a:t>PDF</a:t>
            </a:r>
            <a:r>
              <a:rPr kumimoji="1" lang="ja-JP" altLang="ja-JP" sz="1200" kern="1200" dirty="0" smtClean="0">
                <a:solidFill>
                  <a:schemeClr val="tx1"/>
                </a:solidFill>
                <a:latin typeface="Times New Roman" pitchFamily="18" charset="0"/>
                <a:ea typeface="ＭＳ Ｐ明朝" pitchFamily="18" charset="-128"/>
                <a:cs typeface="+mn-cs"/>
              </a:rPr>
              <a:t>にリンクが貼られていて、その場で本文を読むことが出来ます。この本文が読める論文には、完全にフリーなものと図書館がお金を払って契約しているため、読めるものがあります。◆図書館が契約した分については、大学内のパソコンからでないと読めないのですが、</a:t>
            </a:r>
            <a:r>
              <a:rPr kumimoji="1" lang="en-US" altLang="ja-JP" sz="1200" kern="1200" dirty="0" smtClean="0">
                <a:solidFill>
                  <a:schemeClr val="tx1"/>
                </a:solidFill>
                <a:latin typeface="Times New Roman" pitchFamily="18" charset="0"/>
                <a:ea typeface="ＭＳ Ｐ明朝" pitchFamily="18" charset="-128"/>
                <a:cs typeface="+mn-cs"/>
              </a:rPr>
              <a:t>ACSU</a:t>
            </a:r>
            <a:r>
              <a:rPr kumimoji="1" lang="ja-JP" altLang="ja-JP" sz="1200" kern="1200" dirty="0" smtClean="0">
                <a:solidFill>
                  <a:schemeClr val="tx1"/>
                </a:solidFill>
                <a:latin typeface="Times New Roman" pitchFamily="18" charset="0"/>
                <a:ea typeface="ＭＳ Ｐ明朝" pitchFamily="18" charset="-128"/>
                <a:cs typeface="+mn-cs"/>
              </a:rPr>
              <a:t>から規定の手順でログインすれば、自宅のパソコンからでも読むことができます。</a:t>
            </a:r>
            <a:endParaRPr kumimoji="1" lang="ja-JP" altLang="en-US" dirty="0"/>
          </a:p>
        </p:txBody>
      </p:sp>
      <p:sp>
        <p:nvSpPr>
          <p:cNvPr id="4" name="スライド番号プレースホルダ 3"/>
          <p:cNvSpPr>
            <a:spLocks noGrp="1"/>
          </p:cNvSpPr>
          <p:nvPr>
            <p:ph type="sldNum" sz="quarter" idx="10"/>
          </p:nvPr>
        </p:nvSpPr>
        <p:spPr/>
        <p:txBody>
          <a:bodyPr/>
          <a:lstStyle/>
          <a:p>
            <a:pPr>
              <a:defRPr/>
            </a:pPr>
            <a:fld id="{97F60DE6-720F-4FAD-B7CE-1B8507987A52}" type="slidenum">
              <a:rPr lang="en-US" altLang="ja-JP" smtClean="0"/>
              <a:pPr>
                <a:defRPr/>
              </a:pPr>
              <a:t>7</a:t>
            </a:fld>
            <a:endParaRPr lang="en-US"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2CBC2437-698E-48B4-9C2D-03220796B08F}" type="slidenum">
              <a:rPr lang="en-US" altLang="ja-JP" smtClean="0">
                <a:ea typeface="ＭＳ Ｐゴシック" charset="-128"/>
              </a:rPr>
              <a:pPr/>
              <a:t>8</a:t>
            </a:fld>
            <a:endParaRPr lang="en-US" altLang="ja-JP" smtClean="0">
              <a:ea typeface="ＭＳ Ｐゴシック" charset="-128"/>
            </a:endParaRPr>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xfrm>
            <a:off x="914832" y="4341819"/>
            <a:ext cx="5028338" cy="4116786"/>
          </a:xfrm>
          <a:noFill/>
          <a:ln/>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kumimoji="1" lang="en-US" altLang="ja-JP" sz="1200" kern="1200" dirty="0" err="1" smtClean="0">
                <a:solidFill>
                  <a:schemeClr val="tx1"/>
                </a:solidFill>
                <a:latin typeface="Times New Roman" pitchFamily="18" charset="0"/>
                <a:ea typeface="ＭＳ Ｐ明朝" pitchFamily="18" charset="-128"/>
                <a:cs typeface="+mn-cs"/>
              </a:rPr>
              <a:t>CiNii</a:t>
            </a:r>
            <a:r>
              <a:rPr kumimoji="1" lang="en-US" altLang="ja-JP" sz="1200" kern="1200" dirty="0" smtClean="0">
                <a:solidFill>
                  <a:schemeClr val="tx1"/>
                </a:solidFill>
                <a:latin typeface="Times New Roman" pitchFamily="18" charset="0"/>
                <a:ea typeface="ＭＳ Ｐ明朝" pitchFamily="18" charset="-128"/>
                <a:cs typeface="+mn-cs"/>
              </a:rPr>
              <a:t> Articles</a:t>
            </a:r>
            <a:r>
              <a:rPr kumimoji="1" lang="ja-JP" altLang="ja-JP" sz="1200" kern="1200" dirty="0" smtClean="0">
                <a:solidFill>
                  <a:schemeClr val="tx1"/>
                </a:solidFill>
                <a:latin typeface="Times New Roman" pitchFamily="18" charset="0"/>
                <a:ea typeface="ＭＳ Ｐ明朝" pitchFamily="18" charset="-128"/>
                <a:cs typeface="+mn-cs"/>
              </a:rPr>
              <a:t>のトップページです。今日は「グーグル」というキーワードで検索してみます。</a:t>
            </a:r>
          </a:p>
          <a:p>
            <a:pPr eaLnBrk="1" hangingPunct="1"/>
            <a:endParaRPr lang="ja-JP" altLang="ja-JP"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13A0751B-CF65-4570-8C5B-3A26820FDF9D}" type="slidenum">
              <a:rPr lang="en-US" altLang="ja-JP" smtClean="0">
                <a:ea typeface="ＭＳ Ｐゴシック" charset="-128"/>
              </a:rPr>
              <a:pPr/>
              <a:t>9</a:t>
            </a:fld>
            <a:endParaRPr lang="en-US" altLang="ja-JP" smtClean="0">
              <a:ea typeface="ＭＳ Ｐゴシック" charset="-128"/>
            </a:endParaRPr>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xfrm>
            <a:off x="914832" y="4341819"/>
            <a:ext cx="5028338" cy="4116786"/>
          </a:xfrm>
          <a:noFill/>
          <a:ln/>
        </p:spPr>
        <p:txBody>
          <a:bodyPr/>
          <a:lstStyle/>
          <a:p>
            <a:r>
              <a:rPr kumimoji="1" lang="ja-JP" altLang="ja-JP" sz="1200" kern="1200" dirty="0" smtClean="0">
                <a:solidFill>
                  <a:schemeClr val="tx1"/>
                </a:solidFill>
                <a:latin typeface="Times New Roman" pitchFamily="18" charset="0"/>
                <a:ea typeface="ＭＳ Ｐ明朝" pitchFamily="18" charset="-128"/>
                <a:cs typeface="+mn-cs"/>
              </a:rPr>
              <a:t>「グーグル」というキーワードを含む論文が検索されます。</a:t>
            </a:r>
          </a:p>
          <a:p>
            <a:r>
              <a:rPr kumimoji="1" lang="ja-JP" altLang="ja-JP" sz="1200" kern="1200" dirty="0" smtClean="0">
                <a:solidFill>
                  <a:schemeClr val="tx1"/>
                </a:solidFill>
                <a:latin typeface="Times New Roman" pitchFamily="18" charset="0"/>
                <a:ea typeface="ＭＳ Ｐ明朝" pitchFamily="18" charset="-128"/>
                <a:cs typeface="+mn-cs"/>
              </a:rPr>
              <a:t>◆それぞれを見ますと、論文のタイトルや掲載されている雑誌名、巻号、ページ数などが書かれています。◆ここに「</a:t>
            </a:r>
            <a:r>
              <a:rPr kumimoji="1" lang="en-US" altLang="ja-JP" sz="1200" kern="1200" dirty="0" err="1" smtClean="0">
                <a:solidFill>
                  <a:schemeClr val="tx1"/>
                </a:solidFill>
                <a:latin typeface="Times New Roman" pitchFamily="18" charset="0"/>
                <a:ea typeface="ＭＳ Ｐ明朝" pitchFamily="18" charset="-128"/>
                <a:cs typeface="+mn-cs"/>
              </a:rPr>
              <a:t>CiNii</a:t>
            </a:r>
            <a:r>
              <a:rPr kumimoji="1" lang="en-US" altLang="ja-JP" sz="1200" kern="1200" dirty="0" smtClean="0">
                <a:solidFill>
                  <a:schemeClr val="tx1"/>
                </a:solidFill>
                <a:latin typeface="Times New Roman" pitchFamily="18" charset="0"/>
                <a:ea typeface="ＭＳ Ｐ明朝" pitchFamily="18" charset="-128"/>
                <a:cs typeface="+mn-cs"/>
              </a:rPr>
              <a:t> PDF</a:t>
            </a:r>
            <a:r>
              <a:rPr kumimoji="1" lang="ja-JP" altLang="ja-JP" sz="1200" kern="1200" dirty="0" smtClean="0">
                <a:solidFill>
                  <a:schemeClr val="tx1"/>
                </a:solidFill>
                <a:latin typeface="Times New Roman" pitchFamily="18" charset="0"/>
                <a:ea typeface="ＭＳ Ｐ明朝" pitchFamily="18" charset="-128"/>
                <a:cs typeface="+mn-cs"/>
              </a:rPr>
              <a:t>」というアイコンがあった場合、このアイコンをクリックすると本文の</a:t>
            </a:r>
            <a:r>
              <a:rPr kumimoji="1" lang="en-US" altLang="ja-JP" sz="1200" kern="1200" dirty="0" smtClean="0">
                <a:solidFill>
                  <a:schemeClr val="tx1"/>
                </a:solidFill>
                <a:latin typeface="Times New Roman" pitchFamily="18" charset="0"/>
                <a:ea typeface="ＭＳ Ｐ明朝" pitchFamily="18" charset="-128"/>
                <a:cs typeface="+mn-cs"/>
              </a:rPr>
              <a:t>PDF</a:t>
            </a:r>
            <a:r>
              <a:rPr kumimoji="1" lang="ja-JP" altLang="ja-JP" sz="1200" kern="1200" dirty="0" smtClean="0">
                <a:solidFill>
                  <a:schemeClr val="tx1"/>
                </a:solidFill>
                <a:latin typeface="Times New Roman" pitchFamily="18" charset="0"/>
                <a:ea typeface="ＭＳ Ｐ明朝" pitchFamily="18" charset="-128"/>
                <a:cs typeface="+mn-cs"/>
              </a:rPr>
              <a:t>が開き、そのまま読むことができます。◆「信州大学</a:t>
            </a:r>
            <a:r>
              <a:rPr kumimoji="1" lang="en-US" altLang="ja-JP" sz="1200" kern="1200" dirty="0" smtClean="0">
                <a:solidFill>
                  <a:schemeClr val="tx1"/>
                </a:solidFill>
                <a:latin typeface="Times New Roman" pitchFamily="18" charset="0"/>
                <a:ea typeface="ＭＳ Ｐ明朝" pitchFamily="18" charset="-128"/>
                <a:cs typeface="+mn-cs"/>
              </a:rPr>
              <a:t>OPAC</a:t>
            </a:r>
            <a:r>
              <a:rPr kumimoji="1" lang="ja-JP" altLang="ja-JP" sz="1200" kern="1200" dirty="0" smtClean="0">
                <a:solidFill>
                  <a:schemeClr val="tx1"/>
                </a:solidFill>
                <a:latin typeface="Times New Roman" pitchFamily="18" charset="0"/>
                <a:ea typeface="ＭＳ Ｐ明朝" pitchFamily="18" charset="-128"/>
                <a:cs typeface="+mn-cs"/>
              </a:rPr>
              <a:t>を検索」のアイコンをクリックすると、その雑誌の</a:t>
            </a:r>
            <a:r>
              <a:rPr kumimoji="1" lang="en-US" altLang="ja-JP" sz="1200" kern="1200" dirty="0" smtClean="0">
                <a:solidFill>
                  <a:schemeClr val="tx1"/>
                </a:solidFill>
                <a:latin typeface="Times New Roman" pitchFamily="18" charset="0"/>
                <a:ea typeface="ＭＳ Ｐ明朝" pitchFamily="18" charset="-128"/>
                <a:cs typeface="+mn-cs"/>
              </a:rPr>
              <a:t>OPAC</a:t>
            </a:r>
            <a:r>
              <a:rPr kumimoji="1" lang="ja-JP" altLang="ja-JP" sz="1200" kern="1200" dirty="0" smtClean="0">
                <a:solidFill>
                  <a:schemeClr val="tx1"/>
                </a:solidFill>
                <a:latin typeface="Times New Roman" pitchFamily="18" charset="0"/>
                <a:ea typeface="ＭＳ Ｐ明朝" pitchFamily="18" charset="-128"/>
                <a:cs typeface="+mn-cs"/>
              </a:rPr>
              <a:t>の検索結果が表示されます。 その先は、先ほどの</a:t>
            </a:r>
            <a:r>
              <a:rPr kumimoji="1" lang="en-US" altLang="ja-JP" sz="1200" kern="1200" dirty="0" smtClean="0">
                <a:solidFill>
                  <a:schemeClr val="tx1"/>
                </a:solidFill>
                <a:latin typeface="Times New Roman" pitchFamily="18" charset="0"/>
                <a:ea typeface="ＭＳ Ｐ明朝" pitchFamily="18" charset="-128"/>
                <a:cs typeface="+mn-cs"/>
              </a:rPr>
              <a:t>OPAC</a:t>
            </a:r>
            <a:r>
              <a:rPr kumimoji="1" lang="ja-JP" altLang="ja-JP" sz="1200" kern="1200" dirty="0" smtClean="0">
                <a:solidFill>
                  <a:schemeClr val="tx1"/>
                </a:solidFill>
                <a:latin typeface="Times New Roman" pitchFamily="18" charset="0"/>
                <a:ea typeface="ＭＳ Ｐ明朝" pitchFamily="18" charset="-128"/>
                <a:cs typeface="+mn-cs"/>
              </a:rPr>
              <a:t>の説明の通りに、その巻号が所蔵されているかなどを確認してください。</a:t>
            </a:r>
          </a:p>
          <a:p>
            <a:pPr eaLnBrk="1" hangingPunct="1"/>
            <a:endParaRPr lang="ja-JP" altLang="ja-JP"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スライド イメージ プレースホルダ 1"/>
          <p:cNvSpPr>
            <a:spLocks noGrp="1" noRot="1" noChangeAspect="1" noTextEdit="1"/>
          </p:cNvSpPr>
          <p:nvPr>
            <p:ph type="sldImg"/>
          </p:nvPr>
        </p:nvSpPr>
        <p:spPr>
          <a:ln/>
        </p:spPr>
      </p:sp>
      <p:sp>
        <p:nvSpPr>
          <p:cNvPr id="30723" name="ノート プレースホルダ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kumimoji="1" lang="ja-JP" altLang="ja-JP" sz="1200" kern="1200" dirty="0" smtClean="0">
                <a:solidFill>
                  <a:schemeClr val="tx1"/>
                </a:solidFill>
                <a:latin typeface="Times New Roman" pitchFamily="18" charset="0"/>
                <a:ea typeface="ＭＳ Ｐ明朝" pitchFamily="18" charset="-128"/>
                <a:cs typeface="+mn-cs"/>
              </a:rPr>
              <a:t>論文のタイトルをクリックすると、詳細画面が表示されます。こちらでも、掲載されている雑誌名、巻号、ページ数などが確認できます。</a:t>
            </a:r>
          </a:p>
          <a:p>
            <a:endParaRPr lang="ja-JP" altLang="en-US" dirty="0" smtClean="0"/>
          </a:p>
        </p:txBody>
      </p:sp>
      <p:sp>
        <p:nvSpPr>
          <p:cNvPr id="30724" name="スライド番号プレースホルダ 3"/>
          <p:cNvSpPr>
            <a:spLocks noGrp="1"/>
          </p:cNvSpPr>
          <p:nvPr>
            <p:ph type="sldNum" sz="quarter" idx="5"/>
          </p:nvPr>
        </p:nvSpPr>
        <p:spPr>
          <a:noFill/>
        </p:spPr>
        <p:txBody>
          <a:bodyPr/>
          <a:lstStyle/>
          <a:p>
            <a:fld id="{F93C4E78-8047-4AE9-8692-DF586C7BFA10}" type="slidenum">
              <a:rPr lang="en-US" altLang="ja-JP" smtClean="0">
                <a:ea typeface="ＭＳ Ｐゴシック" charset="-128"/>
              </a:rPr>
              <a:pPr/>
              <a:t>10</a:t>
            </a:fld>
            <a:endParaRPr lang="en-US" altLang="ja-JP" smtClean="0">
              <a:ea typeface="ＭＳ Ｐゴシック"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E99C02EB-6226-4FA2-9914-7E11BDE8A333}" type="slidenum">
              <a:rPr lang="en-US" altLang="ja-JP" smtClean="0">
                <a:ea typeface="ＭＳ Ｐゴシック" charset="-128"/>
              </a:rPr>
              <a:pPr/>
              <a:t>12</a:t>
            </a:fld>
            <a:endParaRPr lang="en-US" altLang="ja-JP" smtClean="0">
              <a:ea typeface="ＭＳ Ｐゴシック" charset="-128"/>
            </a:endParaRPr>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xfrm>
            <a:off x="914832" y="4341819"/>
            <a:ext cx="5028338" cy="4116786"/>
          </a:xfrm>
          <a:noFill/>
          <a:ln/>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kumimoji="1" lang="ja-JP" altLang="ja-JP" sz="1200" kern="1200" dirty="0" smtClean="0">
                <a:solidFill>
                  <a:schemeClr val="tx1"/>
                </a:solidFill>
                <a:latin typeface="Times New Roman" pitchFamily="18" charset="0"/>
                <a:ea typeface="ＭＳ Ｐ明朝" pitchFamily="18" charset="-128"/>
                <a:cs typeface="+mn-cs"/>
              </a:rPr>
              <a:t>続いて、新聞記事の探し方について説明します。こちらは、新聞記事の検索データベースを使います。信州大学では朝日新聞と日経新聞それから、長野県の地元紙である信濃毎日新聞の</a:t>
            </a:r>
            <a:r>
              <a:rPr kumimoji="1" lang="en-US" altLang="ja-JP" sz="1200" kern="1200" dirty="0" smtClean="0">
                <a:solidFill>
                  <a:schemeClr val="tx1"/>
                </a:solidFill>
                <a:latin typeface="Times New Roman" pitchFamily="18" charset="0"/>
                <a:ea typeface="ＭＳ Ｐ明朝" pitchFamily="18" charset="-128"/>
                <a:cs typeface="+mn-cs"/>
              </a:rPr>
              <a:t>3</a:t>
            </a:r>
            <a:r>
              <a:rPr kumimoji="1" lang="ja-JP" altLang="ja-JP" sz="1200" kern="1200" dirty="0" smtClean="0">
                <a:solidFill>
                  <a:schemeClr val="tx1"/>
                </a:solidFill>
                <a:latin typeface="Times New Roman" pitchFamily="18" charset="0"/>
                <a:ea typeface="ＭＳ Ｐ明朝" pitchFamily="18" charset="-128"/>
                <a:cs typeface="+mn-cs"/>
              </a:rPr>
              <a:t>種類の新聞記事データベースが利用できます。こちらは、論文検索データベースとは違って、新聞記事の検索だけではなく、多くの場合記事本文もその場で読むことが出来ます。</a:t>
            </a:r>
          </a:p>
          <a:p>
            <a:pPr eaLnBrk="1" hangingPunct="1"/>
            <a:endParaRPr lang="ja-JP" altLang="ja-JP"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020A0A8C-A117-4421-809A-CEDDA4474EBE}" type="slidenum">
              <a:rPr lang="en-US" altLang="ja-JP" smtClean="0">
                <a:ea typeface="ＭＳ Ｐゴシック" charset="-128"/>
              </a:rPr>
              <a:pPr/>
              <a:t>14</a:t>
            </a:fld>
            <a:endParaRPr lang="en-US" altLang="ja-JP" smtClean="0">
              <a:ea typeface="ＭＳ Ｐゴシック" charset="-128"/>
            </a:endParaRPr>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xfrm>
            <a:off x="914832" y="4341819"/>
            <a:ext cx="5028338" cy="4116786"/>
          </a:xfrm>
          <a:noFill/>
          <a:ln/>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kumimoji="1" lang="ja-JP" altLang="ja-JP" sz="1200" kern="1200" dirty="0" smtClean="0">
                <a:solidFill>
                  <a:schemeClr val="tx1"/>
                </a:solidFill>
                <a:latin typeface="Times New Roman" pitchFamily="18" charset="0"/>
                <a:ea typeface="ＭＳ Ｐ明朝" pitchFamily="18" charset="-128"/>
                <a:cs typeface="+mn-cs"/>
              </a:rPr>
              <a:t>お目当ての雑誌論文が見つかったら、次は、その論文が掲載されている雑誌を探す必要がありますが、冊子ではなく電子ジャーナルを探すという方法もあります。電子ジャーナルは</a:t>
            </a:r>
            <a:r>
              <a:rPr kumimoji="1" lang="en-US" altLang="ja-JP" sz="1200" kern="1200" dirty="0" smtClean="0">
                <a:solidFill>
                  <a:schemeClr val="tx1"/>
                </a:solidFill>
                <a:latin typeface="Times New Roman" pitchFamily="18" charset="0"/>
                <a:ea typeface="ＭＳ Ｐ明朝" pitchFamily="18" charset="-128"/>
                <a:cs typeface="+mn-cs"/>
              </a:rPr>
              <a:t>OPAC</a:t>
            </a:r>
            <a:r>
              <a:rPr kumimoji="1" lang="ja-JP" altLang="ja-JP" sz="1200" kern="1200" dirty="0" smtClean="0">
                <a:solidFill>
                  <a:schemeClr val="tx1"/>
                </a:solidFill>
                <a:latin typeface="Times New Roman" pitchFamily="18" charset="0"/>
                <a:ea typeface="ＭＳ Ｐ明朝" pitchFamily="18" charset="-128"/>
                <a:cs typeface="+mn-cs"/>
              </a:rPr>
              <a:t>ではなく、電子ジャーナル検索</a:t>
            </a:r>
            <a:r>
              <a:rPr kumimoji="1" lang="en-US" altLang="ja-JP" sz="1200" kern="1200" dirty="0" err="1" smtClean="0">
                <a:solidFill>
                  <a:schemeClr val="tx1"/>
                </a:solidFill>
                <a:latin typeface="Times New Roman" pitchFamily="18" charset="0"/>
                <a:ea typeface="ＭＳ Ｐ明朝" pitchFamily="18" charset="-128"/>
                <a:cs typeface="+mn-cs"/>
              </a:rPr>
              <a:t>AtoZ</a:t>
            </a:r>
            <a:r>
              <a:rPr kumimoji="1" lang="ja-JP" altLang="ja-JP" sz="1200" kern="1200" dirty="0" smtClean="0">
                <a:solidFill>
                  <a:schemeClr val="tx1"/>
                </a:solidFill>
                <a:latin typeface="Times New Roman" pitchFamily="18" charset="0"/>
                <a:ea typeface="ＭＳ Ｐ明朝" pitchFamily="18" charset="-128"/>
                <a:cs typeface="+mn-cs"/>
              </a:rPr>
              <a:t>というものを使います。この電子ジャーナル検索</a:t>
            </a:r>
            <a:r>
              <a:rPr kumimoji="1" lang="en-US" altLang="ja-JP" sz="1200" kern="1200" dirty="0" err="1" smtClean="0">
                <a:solidFill>
                  <a:schemeClr val="tx1"/>
                </a:solidFill>
                <a:latin typeface="Times New Roman" pitchFamily="18" charset="0"/>
                <a:ea typeface="ＭＳ Ｐ明朝" pitchFamily="18" charset="-128"/>
                <a:cs typeface="+mn-cs"/>
              </a:rPr>
              <a:t>AtoZ</a:t>
            </a:r>
            <a:r>
              <a:rPr kumimoji="1" lang="ja-JP" altLang="ja-JP" sz="1200" kern="1200" dirty="0" smtClean="0">
                <a:solidFill>
                  <a:schemeClr val="tx1"/>
                </a:solidFill>
                <a:latin typeface="Times New Roman" pitchFamily="18" charset="0"/>
                <a:ea typeface="ＭＳ Ｐ明朝" pitchFamily="18" charset="-128"/>
                <a:cs typeface="+mn-cs"/>
              </a:rPr>
              <a:t>も先程と同じく図書館ホームページから利用することができます。大半は洋雑誌なのですが、</a:t>
            </a:r>
            <a:r>
              <a:rPr kumimoji="1" lang="en-US" altLang="ja-JP" sz="1200" kern="1200" dirty="0" err="1" smtClean="0">
                <a:solidFill>
                  <a:schemeClr val="tx1"/>
                </a:solidFill>
                <a:latin typeface="Times New Roman" pitchFamily="18" charset="0"/>
                <a:ea typeface="ＭＳ Ｐ明朝" pitchFamily="18" charset="-128"/>
                <a:cs typeface="+mn-cs"/>
              </a:rPr>
              <a:t>AtoZ</a:t>
            </a:r>
            <a:r>
              <a:rPr kumimoji="1" lang="ja-JP" altLang="ja-JP" sz="1200" kern="1200" dirty="0" smtClean="0">
                <a:solidFill>
                  <a:schemeClr val="tx1"/>
                </a:solidFill>
                <a:latin typeface="Times New Roman" pitchFamily="18" charset="0"/>
                <a:ea typeface="ＭＳ Ｐ明朝" pitchFamily="18" charset="-128"/>
                <a:cs typeface="+mn-cs"/>
              </a:rPr>
              <a:t>を雑誌名で検索し、ヒットすれば本文を読むことができます。◆こちらも、学外のパソコンから使う際は、</a:t>
            </a:r>
            <a:r>
              <a:rPr kumimoji="1" lang="en-US" altLang="ja-JP" sz="1200" kern="1200" dirty="0" smtClean="0">
                <a:solidFill>
                  <a:schemeClr val="tx1"/>
                </a:solidFill>
                <a:latin typeface="Times New Roman" pitchFamily="18" charset="0"/>
                <a:ea typeface="ＭＳ Ｐ明朝" pitchFamily="18" charset="-128"/>
                <a:cs typeface="+mn-cs"/>
              </a:rPr>
              <a:t>ACSU</a:t>
            </a:r>
            <a:r>
              <a:rPr kumimoji="1" lang="ja-JP" altLang="ja-JP" sz="1200" kern="1200" dirty="0" smtClean="0">
                <a:solidFill>
                  <a:schemeClr val="tx1"/>
                </a:solidFill>
                <a:latin typeface="Times New Roman" pitchFamily="18" charset="0"/>
                <a:ea typeface="ＭＳ Ｐ明朝" pitchFamily="18" charset="-128"/>
                <a:cs typeface="+mn-cs"/>
              </a:rPr>
              <a:t>から接続する必要があります。</a:t>
            </a:r>
          </a:p>
          <a:p>
            <a:pPr eaLnBrk="1" hangingPunct="1"/>
            <a:endParaRPr lang="ja-JP" altLang="ja-JP"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スライド イメージ プレースホルダ 1"/>
          <p:cNvSpPr>
            <a:spLocks noGrp="1" noRot="1" noChangeAspect="1" noTextEdit="1"/>
          </p:cNvSpPr>
          <p:nvPr>
            <p:ph type="sldImg"/>
          </p:nvPr>
        </p:nvSpPr>
        <p:spPr>
          <a:ln/>
        </p:spPr>
      </p:sp>
      <p:sp>
        <p:nvSpPr>
          <p:cNvPr id="31747" name="ノート プレースホルダ 2"/>
          <p:cNvSpPr>
            <a:spLocks noGrp="1"/>
          </p:cNvSpPr>
          <p:nvPr>
            <p:ph type="body" idx="1"/>
          </p:nvPr>
        </p:nvSpPr>
        <p:spPr>
          <a:noFill/>
          <a:ln/>
        </p:spPr>
        <p:txBody>
          <a:bodyPr/>
          <a:lstStyle/>
          <a:p>
            <a:r>
              <a:rPr kumimoji="1" lang="ja-JP" altLang="ja-JP" sz="1200" kern="1200" dirty="0" smtClean="0">
                <a:solidFill>
                  <a:schemeClr val="tx1"/>
                </a:solidFill>
                <a:latin typeface="Times New Roman" pitchFamily="18" charset="0"/>
                <a:ea typeface="ＭＳ Ｐ明朝" pitchFamily="18" charset="-128"/>
                <a:cs typeface="+mn-cs"/>
              </a:rPr>
              <a:t>続いて、これらの文献の探し方についてご説明します。</a:t>
            </a:r>
          </a:p>
          <a:p>
            <a:r>
              <a:rPr kumimoji="1" lang="ja-JP" altLang="ja-JP" sz="1200" kern="1200" dirty="0" smtClean="0">
                <a:solidFill>
                  <a:schemeClr val="tx1"/>
                </a:solidFill>
                <a:latin typeface="Times New Roman" pitchFamily="18" charset="0"/>
                <a:ea typeface="ＭＳ Ｐ明朝" pitchFamily="18" charset="-128"/>
                <a:cs typeface="+mn-cs"/>
              </a:rPr>
              <a:t>まず、雑誌論文や新聞記事を検索できるデータベースを使い、読みたい論文を探します。◆次に、その読みたい論文が掲載されている雑誌や図書が、信大の図書館にあるかどうかを探します。ここが◆論文が掲載されている雑誌や図書にたどり着けば、文献が手に入ります。</a:t>
            </a:r>
          </a:p>
          <a:p>
            <a:endParaRPr lang="ja-JP" altLang="en-US" dirty="0" smtClean="0"/>
          </a:p>
        </p:txBody>
      </p:sp>
      <p:sp>
        <p:nvSpPr>
          <p:cNvPr id="31748" name="スライド番号プレースホルダ 3"/>
          <p:cNvSpPr>
            <a:spLocks noGrp="1"/>
          </p:cNvSpPr>
          <p:nvPr>
            <p:ph type="sldNum" sz="quarter" idx="5"/>
          </p:nvPr>
        </p:nvSpPr>
        <p:spPr>
          <a:noFill/>
        </p:spPr>
        <p:txBody>
          <a:bodyPr/>
          <a:lstStyle/>
          <a:p>
            <a:fld id="{FB630F41-CEBF-41C2-A413-89A97E81FC7D}" type="slidenum">
              <a:rPr lang="en-US" altLang="ja-JP" smtClean="0">
                <a:ea typeface="ＭＳ Ｐゴシック" charset="-128"/>
              </a:rPr>
              <a:pPr/>
              <a:t>15</a:t>
            </a:fld>
            <a:endParaRPr lang="en-US" altLang="ja-JP" smtClean="0">
              <a:ea typeface="ＭＳ Ｐゴシック"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474D2364-0DF6-4F83-B179-8ED8E5C8A90F}" type="datetime1">
              <a:rPr kumimoji="1" lang="ja-JP" altLang="en-US" smtClean="0"/>
              <a:pPr/>
              <a:t>2015/4/8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BD240D54-705B-4489-A237-CC2A7CFC34D2}" type="datetime1">
              <a:rPr kumimoji="1" lang="ja-JP" altLang="en-US" smtClean="0"/>
              <a:pPr/>
              <a:t>2015/4/8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8BADBC07-45C2-4235-9913-8F34E8FBDB11}" type="datetime1">
              <a:rPr kumimoji="1" lang="ja-JP" altLang="en-US" smtClean="0"/>
              <a:pPr/>
              <a:t>2015/4/8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7E08A648-66F3-4B71-956C-AF041AAC12F0}" type="datetime1">
              <a:rPr kumimoji="1" lang="ja-JP" altLang="en-US" smtClean="0"/>
              <a:pPr/>
              <a:t>2015/4/8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D7207381-D9D4-42E8-814E-7478AFDC2C54}" type="datetime1">
              <a:rPr kumimoji="1" lang="ja-JP" altLang="en-US" smtClean="0"/>
              <a:pPr/>
              <a:t>2015/4/8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F0BCED16-BF05-4205-B03E-DECCA00E3C0C}" type="datetime1">
              <a:rPr kumimoji="1" lang="ja-JP" altLang="en-US" smtClean="0"/>
              <a:pPr/>
              <a:t>2015/4/8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D2856E06-4259-43BB-A6DD-82CF11E181E2}" type="datetime1">
              <a:rPr kumimoji="1" lang="ja-JP" altLang="en-US" smtClean="0"/>
              <a:pPr/>
              <a:t>2015/4/8</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0D97823C-2504-4492-9511-4C04C0F7B93A}" type="datetime1">
              <a:rPr kumimoji="1" lang="ja-JP" altLang="en-US" smtClean="0"/>
              <a:pPr/>
              <a:t>2015/4/8</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F76F96F6-11D2-447E-B229-022874FCB791}" type="datetime1">
              <a:rPr kumimoji="1" lang="ja-JP" altLang="en-US" smtClean="0"/>
              <a:pPr/>
              <a:t>2015/4/8</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C225BAF4-E103-43D3-A366-CDFC7FC2EF3B}" type="datetime1">
              <a:rPr kumimoji="1" lang="ja-JP" altLang="en-US" smtClean="0"/>
              <a:pPr/>
              <a:t>2015/4/8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BA5DC7C-B04A-4D71-B903-C6D34D8516E1}" type="datetime1">
              <a:rPr kumimoji="1" lang="ja-JP" altLang="en-US" smtClean="0"/>
              <a:pPr/>
              <a:t>2015/4/8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9D3863-B331-48C5-8389-F7E7AA4ACF27}" type="datetime1">
              <a:rPr kumimoji="1" lang="ja-JP" altLang="en-US" smtClean="0"/>
              <a:pPr/>
              <a:t>2015/4/8</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ja-JP" altLang="en-US" dirty="0" smtClean="0"/>
              <a:t>文献検索の基本</a:t>
            </a:r>
            <a:endParaRPr kumimoji="1" lang="ja-JP" altLang="en-US" dirty="0"/>
          </a:p>
        </p:txBody>
      </p:sp>
      <p:sp>
        <p:nvSpPr>
          <p:cNvPr id="3" name="サブタイトル 2"/>
          <p:cNvSpPr>
            <a:spLocks noGrp="1"/>
          </p:cNvSpPr>
          <p:nvPr>
            <p:ph type="subTitle" idx="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1</a:t>
            </a:fld>
            <a:endParaRPr kumimoji="1" lang="ja-JP"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3" cstate="print"/>
          <a:srcRect l="1755" t="31564" r="25396" b="11468"/>
          <a:stretch>
            <a:fillRect/>
          </a:stretch>
        </p:blipFill>
        <p:spPr bwMode="auto">
          <a:xfrm>
            <a:off x="395536" y="1196752"/>
            <a:ext cx="7452320" cy="5328592"/>
          </a:xfrm>
          <a:prstGeom prst="rect">
            <a:avLst/>
          </a:prstGeom>
          <a:noFill/>
          <a:ln w="9525">
            <a:noFill/>
            <a:miter lim="800000"/>
            <a:headEnd/>
            <a:tailEnd/>
          </a:ln>
        </p:spPr>
      </p:pic>
      <p:sp>
        <p:nvSpPr>
          <p:cNvPr id="17410" name="タイトル 1"/>
          <p:cNvSpPr>
            <a:spLocks noGrp="1"/>
          </p:cNvSpPr>
          <p:nvPr>
            <p:ph type="title"/>
          </p:nvPr>
        </p:nvSpPr>
        <p:spPr/>
        <p:txBody>
          <a:bodyPr/>
          <a:lstStyle/>
          <a:p>
            <a:r>
              <a:rPr lang="en-US" altLang="ja-JP" dirty="0" err="1" smtClean="0"/>
              <a:t>CiNii</a:t>
            </a:r>
            <a:r>
              <a:rPr lang="en-US" altLang="ja-JP" dirty="0" smtClean="0"/>
              <a:t> Articles</a:t>
            </a:r>
            <a:r>
              <a:rPr lang="ja-JP" altLang="en-US" dirty="0" smtClean="0"/>
              <a:t>の使い方③</a:t>
            </a:r>
          </a:p>
        </p:txBody>
      </p:sp>
      <p:sp>
        <p:nvSpPr>
          <p:cNvPr id="17413" name="角丸四角形 5"/>
          <p:cNvSpPr>
            <a:spLocks noChangeArrowheads="1"/>
          </p:cNvSpPr>
          <p:nvPr/>
        </p:nvSpPr>
        <p:spPr bwMode="auto">
          <a:xfrm>
            <a:off x="179512" y="1196752"/>
            <a:ext cx="8785225" cy="720080"/>
          </a:xfrm>
          <a:prstGeom prst="roundRect">
            <a:avLst>
              <a:gd name="adj" fmla="val 16667"/>
            </a:avLst>
          </a:prstGeom>
          <a:noFill/>
          <a:ln w="38100" algn="ctr">
            <a:solidFill>
              <a:srgbClr val="FF0000"/>
            </a:solidFill>
            <a:round/>
            <a:headEnd/>
            <a:tailEnd/>
          </a:ln>
        </p:spPr>
        <p:txBody>
          <a:bodyPr/>
          <a:lstStyle/>
          <a:p>
            <a:pPr algn="ctr">
              <a:spcBef>
                <a:spcPct val="20000"/>
              </a:spcBef>
            </a:pPr>
            <a:endParaRPr lang="ja-JP" altLang="en-US"/>
          </a:p>
        </p:txBody>
      </p:sp>
      <p:sp>
        <p:nvSpPr>
          <p:cNvPr id="17414" name="Text Box 10"/>
          <p:cNvSpPr txBox="1">
            <a:spLocks noChangeArrowheads="1"/>
          </p:cNvSpPr>
          <p:nvPr/>
        </p:nvSpPr>
        <p:spPr bwMode="auto">
          <a:xfrm>
            <a:off x="2915816" y="2132856"/>
            <a:ext cx="936625" cy="498475"/>
          </a:xfrm>
          <a:prstGeom prst="rect">
            <a:avLst/>
          </a:prstGeom>
          <a:solidFill>
            <a:schemeClr val="accent1"/>
          </a:solidFill>
          <a:ln w="9525" algn="ctr">
            <a:solidFill>
              <a:schemeClr val="tx1"/>
            </a:solidFill>
            <a:miter lim="800000"/>
            <a:headEnd/>
            <a:tailEnd/>
          </a:ln>
        </p:spPr>
        <p:txBody>
          <a:bodyPr>
            <a:spAutoFit/>
          </a:bodyPr>
          <a:lstStyle/>
          <a:p>
            <a:pPr algn="ctr">
              <a:spcBef>
                <a:spcPct val="50000"/>
              </a:spcBef>
            </a:pPr>
            <a:r>
              <a:rPr lang="ja-JP" altLang="en-US" sz="2600">
                <a:solidFill>
                  <a:schemeClr val="bg1"/>
                </a:solidFill>
              </a:rPr>
              <a:t>著者</a:t>
            </a:r>
          </a:p>
        </p:txBody>
      </p:sp>
      <p:sp>
        <p:nvSpPr>
          <p:cNvPr id="17415" name="Text Box 18"/>
          <p:cNvSpPr txBox="1">
            <a:spLocks noChangeArrowheads="1"/>
          </p:cNvSpPr>
          <p:nvPr/>
        </p:nvSpPr>
        <p:spPr bwMode="auto">
          <a:xfrm>
            <a:off x="5076056" y="1340768"/>
            <a:ext cx="2160587" cy="498475"/>
          </a:xfrm>
          <a:prstGeom prst="rect">
            <a:avLst/>
          </a:prstGeom>
          <a:solidFill>
            <a:schemeClr val="accent1"/>
          </a:solidFill>
          <a:ln w="9525" algn="ctr">
            <a:solidFill>
              <a:schemeClr val="tx1"/>
            </a:solidFill>
            <a:miter lim="800000"/>
            <a:headEnd/>
            <a:tailEnd/>
          </a:ln>
        </p:spPr>
        <p:txBody>
          <a:bodyPr>
            <a:spAutoFit/>
          </a:bodyPr>
          <a:lstStyle/>
          <a:p>
            <a:pPr algn="ctr">
              <a:spcBef>
                <a:spcPct val="50000"/>
              </a:spcBef>
            </a:pPr>
            <a:r>
              <a:rPr lang="ja-JP" altLang="en-US" sz="2600" dirty="0">
                <a:solidFill>
                  <a:schemeClr val="bg1"/>
                </a:solidFill>
              </a:rPr>
              <a:t>論文タイトル</a:t>
            </a:r>
          </a:p>
        </p:txBody>
      </p:sp>
      <p:sp>
        <p:nvSpPr>
          <p:cNvPr id="17416" name="角丸四角形 8"/>
          <p:cNvSpPr>
            <a:spLocks noChangeArrowheads="1"/>
          </p:cNvSpPr>
          <p:nvPr/>
        </p:nvSpPr>
        <p:spPr bwMode="auto">
          <a:xfrm>
            <a:off x="323528" y="5373216"/>
            <a:ext cx="4752528" cy="1150938"/>
          </a:xfrm>
          <a:prstGeom prst="roundRect">
            <a:avLst>
              <a:gd name="adj" fmla="val 16667"/>
            </a:avLst>
          </a:prstGeom>
          <a:noFill/>
          <a:ln w="38100" algn="ctr">
            <a:solidFill>
              <a:srgbClr val="FF0000"/>
            </a:solidFill>
            <a:round/>
            <a:headEnd/>
            <a:tailEnd/>
          </a:ln>
        </p:spPr>
        <p:txBody>
          <a:bodyPr/>
          <a:lstStyle/>
          <a:p>
            <a:pPr algn="ctr">
              <a:spcBef>
                <a:spcPct val="20000"/>
              </a:spcBef>
            </a:pPr>
            <a:endParaRPr lang="ja-JP" altLang="en-US"/>
          </a:p>
        </p:txBody>
      </p:sp>
      <p:sp>
        <p:nvSpPr>
          <p:cNvPr id="17417" name="Text Box 13"/>
          <p:cNvSpPr txBox="1">
            <a:spLocks noChangeArrowheads="1"/>
          </p:cNvSpPr>
          <p:nvPr/>
        </p:nvSpPr>
        <p:spPr bwMode="auto">
          <a:xfrm>
            <a:off x="755576" y="6237312"/>
            <a:ext cx="3312368" cy="338554"/>
          </a:xfrm>
          <a:prstGeom prst="rect">
            <a:avLst/>
          </a:prstGeom>
          <a:solidFill>
            <a:schemeClr val="accent1"/>
          </a:solidFill>
          <a:ln w="9525" algn="ctr">
            <a:solidFill>
              <a:schemeClr val="tx1"/>
            </a:solidFill>
            <a:miter lim="800000"/>
            <a:headEnd/>
            <a:tailEnd/>
          </a:ln>
        </p:spPr>
        <p:txBody>
          <a:bodyPr wrap="square">
            <a:spAutoFit/>
          </a:bodyPr>
          <a:lstStyle/>
          <a:p>
            <a:pPr algn="ctr">
              <a:spcBef>
                <a:spcPct val="50000"/>
              </a:spcBef>
            </a:pPr>
            <a:r>
              <a:rPr lang="ja-JP" altLang="en-US" sz="1600" dirty="0" smtClean="0">
                <a:solidFill>
                  <a:schemeClr val="bg1"/>
                </a:solidFill>
              </a:rPr>
              <a:t>雑誌名　巻</a:t>
            </a:r>
            <a:r>
              <a:rPr lang="en-US" altLang="ja-JP" sz="1600" dirty="0" smtClean="0">
                <a:solidFill>
                  <a:schemeClr val="bg1"/>
                </a:solidFill>
              </a:rPr>
              <a:t>(</a:t>
            </a:r>
            <a:r>
              <a:rPr lang="ja-JP" altLang="en-US" sz="1600" dirty="0" smtClean="0">
                <a:solidFill>
                  <a:schemeClr val="bg1"/>
                </a:solidFill>
              </a:rPr>
              <a:t>号</a:t>
            </a:r>
            <a:r>
              <a:rPr lang="en-US" altLang="ja-JP" sz="1600" dirty="0" smtClean="0">
                <a:solidFill>
                  <a:schemeClr val="bg1"/>
                </a:solidFill>
              </a:rPr>
              <a:t>)</a:t>
            </a:r>
            <a:r>
              <a:rPr lang="ja-JP" altLang="en-US" sz="1600" dirty="0" err="1" smtClean="0">
                <a:solidFill>
                  <a:schemeClr val="bg1"/>
                </a:solidFill>
              </a:rPr>
              <a:t>，</a:t>
            </a:r>
            <a:r>
              <a:rPr lang="ja-JP" altLang="en-US" sz="1600" dirty="0" smtClean="0">
                <a:solidFill>
                  <a:schemeClr val="bg1"/>
                </a:solidFill>
              </a:rPr>
              <a:t>ページ，出版年</a:t>
            </a:r>
            <a:endParaRPr lang="ja-JP" altLang="en-US" sz="1600" dirty="0">
              <a:solidFill>
                <a:schemeClr val="bg1"/>
              </a:solidFill>
            </a:endParaRPr>
          </a:p>
        </p:txBody>
      </p:sp>
      <p:sp>
        <p:nvSpPr>
          <p:cNvPr id="13" name="スライド番号プレースホルダ 12"/>
          <p:cNvSpPr>
            <a:spLocks noGrp="1"/>
          </p:cNvSpPr>
          <p:nvPr>
            <p:ph type="sldNum" sz="quarter" idx="12"/>
          </p:nvPr>
        </p:nvSpPr>
        <p:spPr/>
        <p:txBody>
          <a:bodyPr/>
          <a:lstStyle/>
          <a:p>
            <a:fld id="{D2D8002D-B5B0-4BAC-B1F6-782DDCCE6D9C}" type="slidenum">
              <a:rPr kumimoji="1" lang="ja-JP" altLang="en-US" smtClean="0"/>
              <a:pPr/>
              <a:t>10</a:t>
            </a:fld>
            <a:endParaRPr kumimoji="1" lang="ja-JP" altLang="en-US"/>
          </a:p>
        </p:txBody>
      </p:sp>
      <p:sp>
        <p:nvSpPr>
          <p:cNvPr id="15" name="角丸四角形 8"/>
          <p:cNvSpPr>
            <a:spLocks noChangeArrowheads="1"/>
          </p:cNvSpPr>
          <p:nvPr/>
        </p:nvSpPr>
        <p:spPr bwMode="auto">
          <a:xfrm>
            <a:off x="683568" y="1988840"/>
            <a:ext cx="3312368" cy="720080"/>
          </a:xfrm>
          <a:prstGeom prst="roundRect">
            <a:avLst>
              <a:gd name="adj" fmla="val 16667"/>
            </a:avLst>
          </a:prstGeom>
          <a:noFill/>
          <a:ln w="38100" algn="ctr">
            <a:solidFill>
              <a:srgbClr val="FF0000"/>
            </a:solidFill>
            <a:round/>
            <a:headEnd/>
            <a:tailEnd/>
          </a:ln>
        </p:spPr>
        <p:txBody>
          <a:bodyPr/>
          <a:lstStyle/>
          <a:p>
            <a:pPr algn="ctr">
              <a:spcBef>
                <a:spcPct val="20000"/>
              </a:spcBef>
            </a:pPr>
            <a:endParaRPr lang="ja-JP" altLang="en-US"/>
          </a:p>
        </p:txBody>
      </p:sp>
      <p:sp>
        <p:nvSpPr>
          <p:cNvPr id="17" name="正方形/長方形 16"/>
          <p:cNvSpPr/>
          <p:nvPr/>
        </p:nvSpPr>
        <p:spPr>
          <a:xfrm>
            <a:off x="3707904" y="4653136"/>
            <a:ext cx="2376264" cy="504056"/>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8" name="AutoShape 10"/>
          <p:cNvSpPr>
            <a:spLocks noChangeArrowheads="1"/>
          </p:cNvSpPr>
          <p:nvPr/>
        </p:nvSpPr>
        <p:spPr bwMode="auto">
          <a:xfrm>
            <a:off x="6516216" y="4149080"/>
            <a:ext cx="1944620" cy="719135"/>
          </a:xfrm>
          <a:prstGeom prst="wedgeRoundRectCallout">
            <a:avLst>
              <a:gd name="adj1" fmla="val -86631"/>
              <a:gd name="adj2" fmla="val 56477"/>
              <a:gd name="adj3" fmla="val 16667"/>
            </a:avLst>
          </a:prstGeom>
          <a:solidFill>
            <a:srgbClr val="FFFF99"/>
          </a:solidFill>
          <a:ln w="9525" algn="ctr">
            <a:solidFill>
              <a:schemeClr val="tx1"/>
            </a:solidFill>
            <a:miter lim="800000"/>
            <a:headEnd/>
            <a:tailEnd/>
          </a:ln>
        </p:spPr>
        <p:txBody>
          <a:bodyPr/>
          <a:lstStyle/>
          <a:p>
            <a:pPr algn="ctr">
              <a:spcBef>
                <a:spcPct val="20000"/>
              </a:spcBef>
            </a:pPr>
            <a:r>
              <a:rPr lang="ja-JP" altLang="en-US" sz="1600" dirty="0" smtClean="0"/>
              <a:t>信州大学の所蔵が確認できます</a:t>
            </a:r>
            <a:endParaRPr lang="ja-JP" altLang="en-US" sz="1600" dirty="0"/>
          </a:p>
        </p:txBody>
      </p:sp>
      <p:sp>
        <p:nvSpPr>
          <p:cNvPr id="19" name="AutoShape 13"/>
          <p:cNvSpPr>
            <a:spLocks noChangeArrowheads="1"/>
          </p:cNvSpPr>
          <p:nvPr/>
        </p:nvSpPr>
        <p:spPr bwMode="auto">
          <a:xfrm>
            <a:off x="5436096" y="2924944"/>
            <a:ext cx="2376264" cy="432048"/>
          </a:xfrm>
          <a:prstGeom prst="wedgeRoundRectCallout">
            <a:avLst>
              <a:gd name="adj1" fmla="val -61210"/>
              <a:gd name="adj2" fmla="val 123231"/>
              <a:gd name="adj3" fmla="val 16667"/>
            </a:avLst>
          </a:prstGeom>
          <a:solidFill>
            <a:srgbClr val="FFFF99"/>
          </a:solidFill>
          <a:ln w="9525" algn="ctr">
            <a:solidFill>
              <a:schemeClr val="tx1"/>
            </a:solidFill>
            <a:miter lim="800000"/>
            <a:headEnd/>
            <a:tailEnd/>
          </a:ln>
        </p:spPr>
        <p:txBody>
          <a:bodyPr/>
          <a:lstStyle/>
          <a:p>
            <a:pPr algn="ctr">
              <a:spcBef>
                <a:spcPct val="20000"/>
              </a:spcBef>
            </a:pPr>
            <a:r>
              <a:rPr lang="ja-JP" altLang="en-US" sz="1600" dirty="0" smtClean="0"/>
              <a:t>論文の本文が読めます</a:t>
            </a:r>
            <a:endParaRPr lang="ja-JP" altLang="en-US" sz="1600" dirty="0"/>
          </a:p>
        </p:txBody>
      </p:sp>
      <p:sp>
        <p:nvSpPr>
          <p:cNvPr id="20" name="正方形/長方形 19"/>
          <p:cNvSpPr/>
          <p:nvPr/>
        </p:nvSpPr>
        <p:spPr>
          <a:xfrm>
            <a:off x="683568" y="2996952"/>
            <a:ext cx="4680520" cy="1224136"/>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文献の種類</a:t>
            </a:r>
            <a:r>
              <a:rPr lang="ja-JP" altLang="en-US" dirty="0" smtClean="0"/>
              <a:t>③　新聞記事</a:t>
            </a:r>
            <a:endParaRPr kumimoji="1" lang="ja-JP" altLang="en-US" dirty="0"/>
          </a:p>
        </p:txBody>
      </p:sp>
      <p:sp>
        <p:nvSpPr>
          <p:cNvPr id="3" name="コンテンツ プレースホルダ 2"/>
          <p:cNvSpPr>
            <a:spLocks noGrp="1"/>
          </p:cNvSpPr>
          <p:nvPr>
            <p:ph idx="1"/>
          </p:nvPr>
        </p:nvSpPr>
        <p:spPr>
          <a:xfrm>
            <a:off x="457200" y="1600200"/>
            <a:ext cx="8229600" cy="4781128"/>
          </a:xfrm>
        </p:spPr>
        <p:txBody>
          <a:bodyPr>
            <a:normAutofit lnSpcReduction="10000"/>
          </a:bodyPr>
          <a:lstStyle/>
          <a:p>
            <a:r>
              <a:rPr kumimoji="1" lang="ja-JP" altLang="en-US" dirty="0" smtClean="0"/>
              <a:t>特徴</a:t>
            </a:r>
            <a:endParaRPr kumimoji="1" lang="en-US" altLang="ja-JP" dirty="0" smtClean="0"/>
          </a:p>
          <a:p>
            <a:pPr lvl="1"/>
            <a:r>
              <a:rPr lang="ja-JP" altLang="en-US" sz="2400" dirty="0" smtClean="0">
                <a:solidFill>
                  <a:srgbClr val="FF0000"/>
                </a:solidFill>
              </a:rPr>
              <a:t>速報性</a:t>
            </a:r>
            <a:r>
              <a:rPr lang="ja-JP" altLang="en-US" sz="2400" dirty="0" smtClean="0"/>
              <a:t>が高い。</a:t>
            </a:r>
          </a:p>
          <a:p>
            <a:pPr lvl="1"/>
            <a:r>
              <a:rPr lang="ja-JP" altLang="en-US" sz="2400" dirty="0" smtClean="0"/>
              <a:t>記事が書かれた時の社会情勢が分かる。</a:t>
            </a:r>
            <a:endParaRPr lang="en-US" altLang="ja-JP" sz="2400" dirty="0" smtClean="0"/>
          </a:p>
          <a:p>
            <a:pPr lvl="3"/>
            <a:endParaRPr lang="ja-JP" altLang="en-US" sz="1600" dirty="0" smtClean="0"/>
          </a:p>
          <a:p>
            <a:r>
              <a:rPr kumimoji="1" lang="ja-JP" altLang="en-US" dirty="0" smtClean="0"/>
              <a:t>たとえば</a:t>
            </a:r>
            <a:endParaRPr kumimoji="1" lang="en-US" altLang="ja-JP" dirty="0" smtClean="0"/>
          </a:p>
          <a:p>
            <a:pPr lvl="1"/>
            <a:r>
              <a:rPr lang="ja-JP" altLang="en-US" sz="2200" dirty="0" smtClean="0"/>
              <a:t>最近</a:t>
            </a:r>
            <a:r>
              <a:rPr lang="en-US" altLang="ja-JP" sz="2200" dirty="0" smtClean="0"/>
              <a:t>1</a:t>
            </a:r>
            <a:r>
              <a:rPr lang="ja-JP" altLang="en-US" sz="2200" dirty="0" smtClean="0"/>
              <a:t>カ月の太陽光発電に関する報道を知りたい。</a:t>
            </a:r>
            <a:endParaRPr lang="en-US" altLang="ja-JP" sz="2200" dirty="0" smtClean="0"/>
          </a:p>
          <a:p>
            <a:pPr lvl="1"/>
            <a:r>
              <a:rPr lang="ja-JP" altLang="en-US" sz="2200" dirty="0" smtClean="0"/>
              <a:t>過去に松本城開催されたイベントを調べたい。</a:t>
            </a:r>
            <a:endParaRPr lang="en-US" altLang="ja-JP" sz="2200" dirty="0" smtClean="0"/>
          </a:p>
          <a:p>
            <a:pPr lvl="3"/>
            <a:endParaRPr lang="en-US" altLang="ja-JP" sz="1400" dirty="0" smtClean="0"/>
          </a:p>
          <a:p>
            <a:r>
              <a:rPr lang="ja-JP" altLang="en-US" dirty="0" smtClean="0"/>
              <a:t>検索方法</a:t>
            </a:r>
          </a:p>
          <a:p>
            <a:pPr lvl="1"/>
            <a:r>
              <a:rPr lang="ja-JP" altLang="en-US" sz="2200" dirty="0" smtClean="0"/>
              <a:t>新聞記事データベースで検索</a:t>
            </a:r>
            <a:endParaRPr lang="en-US" altLang="ja-JP" sz="2200" dirty="0" smtClean="0"/>
          </a:p>
          <a:p>
            <a:pPr lvl="2">
              <a:buNone/>
            </a:pPr>
            <a:r>
              <a:rPr lang="ja-JP" altLang="en-US" sz="1800" dirty="0" smtClean="0">
                <a:solidFill>
                  <a:schemeClr val="accent1"/>
                </a:solidFill>
              </a:rPr>
              <a:t>対象紙：朝日新聞、日本経済新聞、信濃毎日新聞</a:t>
            </a:r>
          </a:p>
          <a:p>
            <a:pPr lvl="1"/>
            <a:r>
              <a:rPr lang="ja-JP" altLang="en-US" sz="2200" dirty="0" smtClean="0"/>
              <a:t>図書館で保存している新聞や縮刷版を見る</a:t>
            </a:r>
          </a:p>
          <a:p>
            <a:pPr lvl="1"/>
            <a:endParaRPr kumimoji="1" lang="ja-JP" altLang="en-US" dirty="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11</a:t>
            </a:fld>
            <a:endParaRPr kumimoji="1" lang="ja-JP"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a:spLocks noGrp="1" noChangeArrowheads="1"/>
          </p:cNvSpPr>
          <p:nvPr>
            <p:ph type="title"/>
          </p:nvPr>
        </p:nvSpPr>
        <p:spPr>
          <a:xfrm>
            <a:off x="467544" y="404664"/>
            <a:ext cx="8229600" cy="1027112"/>
          </a:xfrm>
        </p:spPr>
        <p:txBody>
          <a:bodyPr/>
          <a:lstStyle/>
          <a:p>
            <a:pPr eaLnBrk="1" hangingPunct="1"/>
            <a:r>
              <a:rPr lang="ja-JP" altLang="en-US" sz="4800" dirty="0" smtClean="0"/>
              <a:t>新聞記事の探し方</a:t>
            </a:r>
          </a:p>
        </p:txBody>
      </p:sp>
      <p:sp>
        <p:nvSpPr>
          <p:cNvPr id="18436" name="Rectangle 3"/>
          <p:cNvSpPr>
            <a:spLocks noGrp="1" noChangeArrowheads="1"/>
          </p:cNvSpPr>
          <p:nvPr>
            <p:ph type="body" idx="1"/>
          </p:nvPr>
        </p:nvSpPr>
        <p:spPr>
          <a:xfrm>
            <a:off x="395288" y="1628774"/>
            <a:ext cx="8209160" cy="4896569"/>
          </a:xfrm>
        </p:spPr>
        <p:txBody>
          <a:bodyPr/>
          <a:lstStyle/>
          <a:p>
            <a:pPr eaLnBrk="1" hangingPunct="1">
              <a:buFont typeface="Wingdings" pitchFamily="2" charset="2"/>
              <a:buNone/>
            </a:pPr>
            <a:r>
              <a:rPr lang="ja-JP" altLang="en-US" dirty="0" smtClean="0">
                <a:solidFill>
                  <a:srgbClr val="FF3300"/>
                </a:solidFill>
              </a:rPr>
              <a:t>新聞記事データベースで探す</a:t>
            </a:r>
          </a:p>
          <a:p>
            <a:pPr eaLnBrk="1" hangingPunct="1">
              <a:buFont typeface="Wingdings" pitchFamily="2" charset="2"/>
              <a:buChar char="u"/>
            </a:pPr>
            <a:r>
              <a:rPr lang="ja-JP" altLang="en-US" dirty="0" smtClean="0"/>
              <a:t>朝日新聞記事データベース「聞蔵」</a:t>
            </a:r>
          </a:p>
          <a:p>
            <a:pPr lvl="1" eaLnBrk="1" hangingPunct="1">
              <a:buNone/>
            </a:pPr>
            <a:r>
              <a:rPr lang="ja-JP" altLang="en-US" sz="2400" dirty="0" smtClean="0"/>
              <a:t>　</a:t>
            </a:r>
            <a:r>
              <a:rPr lang="en-US" altLang="ja-JP" sz="2400" dirty="0" smtClean="0"/>
              <a:t>1984</a:t>
            </a:r>
            <a:r>
              <a:rPr lang="ja-JP" altLang="en-US" sz="2400" dirty="0" smtClean="0"/>
              <a:t>年以降の記事検索・全文閲覧ができます。</a:t>
            </a:r>
            <a:r>
              <a:rPr lang="en-US" altLang="ja-JP" sz="2400" dirty="0" smtClean="0"/>
              <a:t>AERA</a:t>
            </a:r>
            <a:r>
              <a:rPr lang="ja-JP" altLang="en-US" sz="2400" dirty="0" smtClean="0"/>
              <a:t>や知恵蔵等のデータも収録</a:t>
            </a:r>
          </a:p>
          <a:p>
            <a:pPr eaLnBrk="1" hangingPunct="1">
              <a:buFont typeface="Wingdings" pitchFamily="2" charset="2"/>
              <a:buChar char="u"/>
            </a:pPr>
            <a:r>
              <a:rPr lang="ja-JP" altLang="en-US" dirty="0" smtClean="0"/>
              <a:t>日経テレコン</a:t>
            </a:r>
            <a:r>
              <a:rPr lang="en-US" altLang="ja-JP" dirty="0" smtClean="0"/>
              <a:t>21</a:t>
            </a:r>
          </a:p>
          <a:p>
            <a:pPr lvl="1" eaLnBrk="1" hangingPunct="1">
              <a:buNone/>
            </a:pPr>
            <a:r>
              <a:rPr lang="ja-JP" altLang="en-US" sz="2400" dirty="0" smtClean="0"/>
              <a:t>　日本経済新聞ほか日本経済新聞発行紙の記事検索・全文閲覧ができる</a:t>
            </a:r>
            <a:endParaRPr lang="en-US" altLang="ja-JP" sz="2400" dirty="0" smtClean="0"/>
          </a:p>
          <a:p>
            <a:pPr eaLnBrk="1" hangingPunct="1">
              <a:buFont typeface="Wingdings" pitchFamily="2" charset="2"/>
              <a:buChar char="u"/>
            </a:pPr>
            <a:r>
              <a:rPr lang="ja-JP" altLang="en-US" dirty="0" smtClean="0"/>
              <a:t>信濃毎日新聞データベース</a:t>
            </a:r>
          </a:p>
          <a:p>
            <a:pPr lvl="1" eaLnBrk="1" hangingPunct="1">
              <a:buNone/>
            </a:pPr>
            <a:r>
              <a:rPr lang="ja-JP" altLang="en-US" sz="2400" dirty="0" smtClean="0"/>
              <a:t>　創刊号から現在までの記事検索・全文閲覧ができる</a:t>
            </a:r>
            <a:endParaRPr lang="en-US" altLang="ja-JP" sz="2400" dirty="0" smtClean="0"/>
          </a:p>
          <a:p>
            <a:pPr lvl="1" eaLnBrk="1" hangingPunct="1">
              <a:buNone/>
            </a:pPr>
            <a:r>
              <a:rPr lang="ja-JP" altLang="en-US" sz="2400" dirty="0" smtClean="0">
                <a:solidFill>
                  <a:srgbClr val="FF3300"/>
                </a:solidFill>
              </a:rPr>
              <a:t>　　</a:t>
            </a:r>
            <a:r>
              <a:rPr lang="ja-JP" altLang="en-US" sz="2000" dirty="0" smtClean="0">
                <a:solidFill>
                  <a:srgbClr val="FF3300"/>
                </a:solidFill>
              </a:rPr>
              <a:t>（各図書館内の指定端末からのみ利用可）</a:t>
            </a:r>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12</a:t>
            </a:fld>
            <a:endParaRPr kumimoji="1" lang="ja-JP" alt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検索</a:t>
            </a:r>
            <a:r>
              <a:rPr lang="ja-JP" altLang="en-US" dirty="0" smtClean="0"/>
              <a:t>テクニック</a:t>
            </a:r>
            <a:endParaRPr kumimoji="1" lang="ja-JP" altLang="en-US" dirty="0"/>
          </a:p>
        </p:txBody>
      </p:sp>
      <p:sp>
        <p:nvSpPr>
          <p:cNvPr id="3" name="コンテンツ プレースホルダ 2"/>
          <p:cNvSpPr>
            <a:spLocks noGrp="1"/>
          </p:cNvSpPr>
          <p:nvPr>
            <p:ph idx="1"/>
          </p:nvPr>
        </p:nvSpPr>
        <p:spPr/>
        <p:txBody>
          <a:bodyPr>
            <a:normAutofit fontScale="85000" lnSpcReduction="10000"/>
          </a:bodyPr>
          <a:lstStyle/>
          <a:p>
            <a:pPr>
              <a:buFont typeface="Wingdings" pitchFamily="2" charset="2"/>
              <a:buChar char="u"/>
            </a:pPr>
            <a:r>
              <a:rPr kumimoji="1" lang="ja-JP" altLang="en-US" dirty="0" smtClean="0"/>
              <a:t>まずは、思いついたキーワードで検索　</a:t>
            </a:r>
            <a:r>
              <a:rPr kumimoji="1" lang="ja-JP" altLang="en-US" dirty="0" smtClean="0">
                <a:solidFill>
                  <a:schemeClr val="accent1"/>
                </a:solidFill>
              </a:rPr>
              <a:t>（例：太陽光発電）</a:t>
            </a:r>
            <a:endParaRPr kumimoji="1" lang="en-US" altLang="ja-JP" dirty="0" smtClean="0">
              <a:solidFill>
                <a:schemeClr val="accent1"/>
              </a:solidFill>
            </a:endParaRPr>
          </a:p>
          <a:p>
            <a:pPr>
              <a:buFont typeface="Wingdings" pitchFamily="2" charset="2"/>
              <a:buChar char="u"/>
            </a:pPr>
            <a:r>
              <a:rPr lang="ja-JP" altLang="en-US" dirty="0" smtClean="0"/>
              <a:t>検索結果が多すぎたら、もっと具体的なキーワードに　</a:t>
            </a:r>
            <a:r>
              <a:rPr lang="ja-JP" altLang="en-US" dirty="0" smtClean="0">
                <a:solidFill>
                  <a:schemeClr val="accent1"/>
                </a:solidFill>
              </a:rPr>
              <a:t>（例：太陽光発電パネル）</a:t>
            </a:r>
            <a:endParaRPr lang="en-US" altLang="ja-JP" dirty="0" smtClean="0">
              <a:solidFill>
                <a:schemeClr val="accent1"/>
              </a:solidFill>
            </a:endParaRPr>
          </a:p>
          <a:p>
            <a:pPr>
              <a:buFont typeface="Wingdings" pitchFamily="2" charset="2"/>
              <a:buChar char="u"/>
            </a:pPr>
            <a:r>
              <a:rPr kumimoji="1" lang="ja-JP" altLang="en-US" dirty="0" smtClean="0"/>
              <a:t>検索結果が少なすぎたら、もっと抽象的な</a:t>
            </a:r>
            <a:r>
              <a:rPr lang="ja-JP" altLang="en-US" dirty="0" smtClean="0"/>
              <a:t>キーワード</a:t>
            </a:r>
            <a:r>
              <a:rPr kumimoji="1" lang="ja-JP" altLang="en-US" dirty="0" smtClean="0"/>
              <a:t>に　</a:t>
            </a:r>
            <a:r>
              <a:rPr kumimoji="1" lang="ja-JP" altLang="en-US" dirty="0" smtClean="0">
                <a:solidFill>
                  <a:schemeClr val="accent1"/>
                </a:solidFill>
              </a:rPr>
              <a:t>（例：太陽光）</a:t>
            </a:r>
            <a:endParaRPr kumimoji="1" lang="en-US" altLang="ja-JP" dirty="0" smtClean="0">
              <a:solidFill>
                <a:schemeClr val="accent1"/>
              </a:solidFill>
            </a:endParaRPr>
          </a:p>
          <a:p>
            <a:pPr>
              <a:buFont typeface="Wingdings" pitchFamily="2" charset="2"/>
              <a:buChar char="u"/>
            </a:pPr>
            <a:r>
              <a:rPr lang="ja-JP" altLang="en-US" dirty="0" smtClean="0"/>
              <a:t>同じような意味の別のキーワードでも検索してみましょう。新たに見つかる文献があるはずです。　</a:t>
            </a:r>
            <a:r>
              <a:rPr lang="ja-JP" altLang="en-US" dirty="0" smtClean="0">
                <a:solidFill>
                  <a:schemeClr val="accent1"/>
                </a:solidFill>
              </a:rPr>
              <a:t>（例：ソーラー発電・太陽エネルギー）</a:t>
            </a:r>
            <a:endParaRPr lang="en-US" altLang="ja-JP" dirty="0" smtClean="0">
              <a:solidFill>
                <a:schemeClr val="accent1"/>
              </a:solidFill>
            </a:endParaRPr>
          </a:p>
          <a:p>
            <a:pPr>
              <a:buFont typeface="Wingdings" pitchFamily="2" charset="2"/>
              <a:buChar char="u"/>
            </a:pPr>
            <a:r>
              <a:rPr kumimoji="1" lang="ja-JP" altLang="en-US" dirty="0" smtClean="0">
                <a:solidFill>
                  <a:srgbClr val="FF0000"/>
                </a:solidFill>
              </a:rPr>
              <a:t>詳細検索画面</a:t>
            </a:r>
            <a:r>
              <a:rPr kumimoji="1" lang="ja-JP" altLang="en-US" dirty="0" smtClean="0"/>
              <a:t>を使うと、より具体的な検索ができます</a:t>
            </a:r>
            <a:r>
              <a:rPr kumimoji="1" lang="ja-JP" altLang="en-US" dirty="0" smtClean="0">
                <a:solidFill>
                  <a:schemeClr val="accent1"/>
                </a:solidFill>
              </a:rPr>
              <a:t>（例：論題が太陽光発電で、出版年が過去</a:t>
            </a:r>
            <a:r>
              <a:rPr kumimoji="1" lang="en-US" altLang="ja-JP" dirty="0" smtClean="0">
                <a:solidFill>
                  <a:schemeClr val="accent1"/>
                </a:solidFill>
              </a:rPr>
              <a:t>3</a:t>
            </a:r>
            <a:r>
              <a:rPr lang="ja-JP" altLang="en-US" dirty="0" smtClean="0">
                <a:solidFill>
                  <a:schemeClr val="accent1"/>
                </a:solidFill>
              </a:rPr>
              <a:t>年以内</a:t>
            </a:r>
            <a:r>
              <a:rPr kumimoji="1" lang="ja-JP" altLang="en-US" dirty="0" smtClean="0">
                <a:solidFill>
                  <a:schemeClr val="accent1"/>
                </a:solidFill>
              </a:rPr>
              <a:t>）</a:t>
            </a:r>
            <a:endParaRPr kumimoji="1" lang="ja-JP" altLang="en-US" dirty="0">
              <a:solidFill>
                <a:schemeClr val="accent1"/>
              </a:solidFill>
            </a:endParaRPr>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13</a:t>
            </a:fld>
            <a:endParaRPr kumimoji="1" lang="ja-JP"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2"/>
          <p:cNvSpPr>
            <a:spLocks noGrp="1" noChangeArrowheads="1"/>
          </p:cNvSpPr>
          <p:nvPr>
            <p:ph type="title"/>
          </p:nvPr>
        </p:nvSpPr>
        <p:spPr/>
        <p:txBody>
          <a:bodyPr>
            <a:normAutofit/>
          </a:bodyPr>
          <a:lstStyle/>
          <a:p>
            <a:pPr eaLnBrk="1" hangingPunct="1"/>
            <a:r>
              <a:rPr lang="ja-JP" altLang="en-US" dirty="0" smtClean="0"/>
              <a:t>電子ジャーナルについて</a:t>
            </a:r>
          </a:p>
        </p:txBody>
      </p:sp>
      <p:sp>
        <p:nvSpPr>
          <p:cNvPr id="16388" name="Rectangle 3"/>
          <p:cNvSpPr>
            <a:spLocks noGrp="1" noChangeArrowheads="1"/>
          </p:cNvSpPr>
          <p:nvPr>
            <p:ph type="body" idx="1"/>
          </p:nvPr>
        </p:nvSpPr>
        <p:spPr>
          <a:xfrm>
            <a:off x="467544" y="1412776"/>
            <a:ext cx="8229600" cy="4824536"/>
          </a:xfrm>
        </p:spPr>
        <p:txBody>
          <a:bodyPr>
            <a:normAutofit/>
          </a:bodyPr>
          <a:lstStyle/>
          <a:p>
            <a:pPr eaLnBrk="1" hangingPunct="1">
              <a:buFont typeface="Wingdings" pitchFamily="2" charset="2"/>
              <a:buChar char="u"/>
            </a:pPr>
            <a:r>
              <a:rPr lang="ja-JP" altLang="en-US" dirty="0" smtClean="0"/>
              <a:t>電子ジャーナル検索</a:t>
            </a:r>
            <a:r>
              <a:rPr lang="en-US" altLang="ja-JP" dirty="0" err="1" smtClean="0">
                <a:solidFill>
                  <a:srgbClr val="FF0000"/>
                </a:solidFill>
              </a:rPr>
              <a:t>AtoZ</a:t>
            </a:r>
            <a:r>
              <a:rPr lang="ja-JP" altLang="en-US" dirty="0" smtClean="0"/>
              <a:t>で検索できる。</a:t>
            </a:r>
            <a:endParaRPr lang="en-US" altLang="ja-JP" dirty="0" smtClean="0"/>
          </a:p>
          <a:p>
            <a:pPr lvl="2" eaLnBrk="1" hangingPunct="1"/>
            <a:r>
              <a:rPr lang="en-US" altLang="ja-JP" dirty="0" smtClean="0"/>
              <a:t>http://atoz.ebsco.com/Titles/3859</a:t>
            </a:r>
            <a:endParaRPr lang="ja-JP" altLang="en-US" dirty="0" smtClean="0"/>
          </a:p>
          <a:p>
            <a:pPr lvl="1" eaLnBrk="1" hangingPunct="1">
              <a:buNone/>
            </a:pPr>
            <a:r>
              <a:rPr lang="ja-JP" altLang="en-US" dirty="0" smtClean="0"/>
              <a:t>紙の雑誌にない特徴</a:t>
            </a:r>
          </a:p>
          <a:p>
            <a:pPr lvl="2" eaLnBrk="1" hangingPunct="1"/>
            <a:r>
              <a:rPr lang="en-US" altLang="ja-JP" dirty="0" smtClean="0"/>
              <a:t>PC</a:t>
            </a:r>
            <a:r>
              <a:rPr lang="ja-JP" altLang="en-US" dirty="0" smtClean="0"/>
              <a:t>上でその場で読むことができる</a:t>
            </a:r>
          </a:p>
          <a:p>
            <a:pPr lvl="2" eaLnBrk="1" hangingPunct="1"/>
            <a:r>
              <a:rPr lang="ja-JP" altLang="en-US" dirty="0" smtClean="0"/>
              <a:t>キーワードや著者による検索ができる</a:t>
            </a:r>
          </a:p>
          <a:p>
            <a:pPr lvl="2" eaLnBrk="1" hangingPunct="1"/>
            <a:r>
              <a:rPr lang="ja-JP" altLang="en-US" dirty="0" smtClean="0"/>
              <a:t>新しい論文が載ると、メールで知らせてくれるアラート機能</a:t>
            </a:r>
            <a:endParaRPr lang="en-US" altLang="ja-JP" dirty="0" smtClean="0"/>
          </a:p>
          <a:p>
            <a:pPr lvl="3"/>
            <a:r>
              <a:rPr lang="ja-JP" altLang="en-US" dirty="0" smtClean="0">
                <a:solidFill>
                  <a:srgbClr val="00B050"/>
                </a:solidFill>
              </a:rPr>
              <a:t>図書館利用案内　</a:t>
            </a:r>
            <a:r>
              <a:rPr lang="en-US" altLang="ja-JP" dirty="0" smtClean="0">
                <a:solidFill>
                  <a:srgbClr val="00B050"/>
                </a:solidFill>
              </a:rPr>
              <a:t>P.12</a:t>
            </a:r>
            <a:r>
              <a:rPr lang="ja-JP" altLang="en-US" dirty="0" smtClean="0">
                <a:solidFill>
                  <a:srgbClr val="00B050"/>
                </a:solidFill>
              </a:rPr>
              <a:t>を参照</a:t>
            </a:r>
          </a:p>
          <a:p>
            <a:pPr lvl="1" eaLnBrk="1" hangingPunct="1">
              <a:buNone/>
            </a:pPr>
            <a:r>
              <a:rPr lang="ja-JP" altLang="en-US" dirty="0" smtClean="0"/>
              <a:t>利用は大学内からに限定</a:t>
            </a:r>
            <a:endParaRPr lang="en-US" altLang="ja-JP" dirty="0" smtClean="0"/>
          </a:p>
          <a:p>
            <a:pPr lvl="1" eaLnBrk="1" hangingPunct="1">
              <a:buNone/>
            </a:pPr>
            <a:r>
              <a:rPr lang="ja-JP" altLang="en-US" sz="2000" dirty="0" smtClean="0"/>
              <a:t>　（一部の雑誌は</a:t>
            </a:r>
            <a:r>
              <a:rPr lang="en-US" altLang="ja-JP" sz="2000" dirty="0" smtClean="0"/>
              <a:t>ACSU</a:t>
            </a:r>
            <a:r>
              <a:rPr lang="ja-JP" altLang="en-US" sz="2000" dirty="0" smtClean="0"/>
              <a:t>にログインして、</a:t>
            </a:r>
            <a:r>
              <a:rPr lang="en-US" altLang="ja-JP" sz="2000" dirty="0" err="1" smtClean="0"/>
              <a:t>GakuNin</a:t>
            </a:r>
            <a:r>
              <a:rPr lang="ja-JP" altLang="en-US" sz="2000" dirty="0" smtClean="0"/>
              <a:t>経由で接続すれば、大学内からと同じ条件で学外からも利用できる）</a:t>
            </a:r>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14</a:t>
            </a:fld>
            <a:endParaRPr kumimoji="1" lang="ja-JP" alt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AutoShape 9"/>
          <p:cNvSpPr>
            <a:spLocks noChangeArrowheads="1"/>
          </p:cNvSpPr>
          <p:nvPr/>
        </p:nvSpPr>
        <p:spPr bwMode="auto">
          <a:xfrm>
            <a:off x="6732240" y="1772816"/>
            <a:ext cx="2194273" cy="3889375"/>
          </a:xfrm>
          <a:prstGeom prst="roundRect">
            <a:avLst>
              <a:gd name="adj" fmla="val 16667"/>
            </a:avLst>
          </a:prstGeom>
          <a:noFill/>
          <a:ln w="9525" algn="ctr">
            <a:solidFill>
              <a:schemeClr val="tx1"/>
            </a:solidFill>
            <a:round/>
            <a:headEnd/>
            <a:tailEnd/>
          </a:ln>
        </p:spPr>
        <p:txBody>
          <a:bodyPr wrap="none" anchor="ctr"/>
          <a:lstStyle/>
          <a:p>
            <a:pPr algn="ctr">
              <a:spcBef>
                <a:spcPct val="20000"/>
              </a:spcBef>
            </a:pPr>
            <a:r>
              <a:rPr lang="ja-JP" altLang="en-US" sz="2800" dirty="0" smtClean="0">
                <a:latin typeface="+mn-ea"/>
                <a:ea typeface="+mn-ea"/>
              </a:rPr>
              <a:t>文献を入手</a:t>
            </a:r>
            <a:endParaRPr lang="en-US" altLang="ja-JP" sz="2800" dirty="0" smtClean="0">
              <a:latin typeface="+mn-ea"/>
              <a:ea typeface="+mn-ea"/>
            </a:endParaRPr>
          </a:p>
          <a:p>
            <a:pPr algn="ctr">
              <a:spcBef>
                <a:spcPct val="20000"/>
              </a:spcBef>
            </a:pPr>
            <a:endParaRPr lang="en-US" altLang="ja-JP" sz="2800" dirty="0" smtClean="0">
              <a:latin typeface="+mn-ea"/>
              <a:ea typeface="+mn-ea"/>
            </a:endParaRPr>
          </a:p>
          <a:p>
            <a:pPr algn="ctr">
              <a:spcBef>
                <a:spcPct val="20000"/>
              </a:spcBef>
            </a:pPr>
            <a:r>
              <a:rPr lang="ja-JP" altLang="en-US" sz="2800" dirty="0" smtClean="0">
                <a:latin typeface="+mn-ea"/>
                <a:ea typeface="+mn-ea"/>
              </a:rPr>
              <a:t>その文献を</a:t>
            </a:r>
            <a:endParaRPr lang="en-US" altLang="ja-JP" sz="2800" dirty="0" smtClean="0">
              <a:latin typeface="+mn-ea"/>
              <a:ea typeface="+mn-ea"/>
            </a:endParaRPr>
          </a:p>
          <a:p>
            <a:pPr algn="ctr">
              <a:spcBef>
                <a:spcPct val="20000"/>
              </a:spcBef>
            </a:pPr>
            <a:r>
              <a:rPr lang="ja-JP" altLang="en-US" sz="2800" dirty="0" smtClean="0">
                <a:latin typeface="+mn-ea"/>
                <a:ea typeface="+mn-ea"/>
              </a:rPr>
              <a:t>読み、</a:t>
            </a:r>
            <a:endParaRPr lang="en-US" altLang="ja-JP" sz="2800" dirty="0" smtClean="0">
              <a:latin typeface="+mn-ea"/>
              <a:ea typeface="+mn-ea"/>
            </a:endParaRPr>
          </a:p>
          <a:p>
            <a:pPr algn="ctr">
              <a:spcBef>
                <a:spcPct val="20000"/>
              </a:spcBef>
            </a:pPr>
            <a:r>
              <a:rPr lang="ja-JP" altLang="en-US" sz="2800" dirty="0" smtClean="0">
                <a:latin typeface="+mn-ea"/>
                <a:ea typeface="+mn-ea"/>
              </a:rPr>
              <a:t>本文へいかす</a:t>
            </a:r>
            <a:endParaRPr lang="en-US" altLang="ja-JP" sz="2800" dirty="0">
              <a:latin typeface="+mn-ea"/>
              <a:ea typeface="+mn-ea"/>
            </a:endParaRPr>
          </a:p>
        </p:txBody>
      </p:sp>
      <p:sp>
        <p:nvSpPr>
          <p:cNvPr id="19460" name="Rectangle 2"/>
          <p:cNvSpPr>
            <a:spLocks noGrp="1" noChangeArrowheads="1"/>
          </p:cNvSpPr>
          <p:nvPr>
            <p:ph type="title"/>
          </p:nvPr>
        </p:nvSpPr>
        <p:spPr/>
        <p:txBody>
          <a:bodyPr/>
          <a:lstStyle/>
          <a:p>
            <a:pPr eaLnBrk="1" hangingPunct="1"/>
            <a:r>
              <a:rPr lang="ja-JP" altLang="en-US" dirty="0" smtClean="0"/>
              <a:t>文献検索の手順</a:t>
            </a:r>
          </a:p>
        </p:txBody>
      </p:sp>
      <p:sp>
        <p:nvSpPr>
          <p:cNvPr id="19461" name="AutoShape 9"/>
          <p:cNvSpPr>
            <a:spLocks noChangeArrowheads="1"/>
          </p:cNvSpPr>
          <p:nvPr/>
        </p:nvSpPr>
        <p:spPr bwMode="auto">
          <a:xfrm>
            <a:off x="3529434" y="1771873"/>
            <a:ext cx="2698750" cy="3889375"/>
          </a:xfrm>
          <a:prstGeom prst="roundRect">
            <a:avLst>
              <a:gd name="adj" fmla="val 16667"/>
            </a:avLst>
          </a:prstGeom>
          <a:noFill/>
          <a:ln w="9525" algn="ctr">
            <a:solidFill>
              <a:schemeClr val="tx1"/>
            </a:solidFill>
            <a:round/>
            <a:headEnd/>
            <a:tailEnd/>
          </a:ln>
        </p:spPr>
        <p:txBody>
          <a:bodyPr wrap="none" anchor="ctr"/>
          <a:lstStyle/>
          <a:p>
            <a:pPr algn="ctr">
              <a:spcBef>
                <a:spcPct val="20000"/>
              </a:spcBef>
            </a:pPr>
            <a:r>
              <a:rPr lang="ja-JP" altLang="en-US" sz="2800" dirty="0">
                <a:latin typeface="+mn-ea"/>
                <a:ea typeface="+mn-ea"/>
              </a:rPr>
              <a:t>掲載されている</a:t>
            </a:r>
          </a:p>
          <a:p>
            <a:pPr algn="ctr">
              <a:spcBef>
                <a:spcPct val="20000"/>
              </a:spcBef>
            </a:pPr>
            <a:r>
              <a:rPr lang="ja-JP" altLang="en-US" sz="2800" dirty="0">
                <a:latin typeface="+mn-ea"/>
                <a:ea typeface="+mn-ea"/>
              </a:rPr>
              <a:t>雑誌・図書を</a:t>
            </a:r>
          </a:p>
          <a:p>
            <a:pPr algn="ctr">
              <a:spcBef>
                <a:spcPct val="20000"/>
              </a:spcBef>
            </a:pPr>
            <a:r>
              <a:rPr lang="ja-JP" altLang="en-US" sz="2800" b="1" dirty="0">
                <a:latin typeface="+mn-ea"/>
                <a:ea typeface="+mn-ea"/>
              </a:rPr>
              <a:t>ＯＰＡＣ</a:t>
            </a:r>
            <a:r>
              <a:rPr lang="ja-JP" altLang="en-US" sz="2800" dirty="0">
                <a:latin typeface="+mn-ea"/>
                <a:ea typeface="+mn-ea"/>
              </a:rPr>
              <a:t>や</a:t>
            </a:r>
            <a:endParaRPr lang="en-US" altLang="ja-JP" sz="2800" dirty="0">
              <a:latin typeface="+mn-ea"/>
              <a:ea typeface="+mn-ea"/>
            </a:endParaRPr>
          </a:p>
          <a:p>
            <a:pPr algn="ctr">
              <a:spcBef>
                <a:spcPct val="20000"/>
              </a:spcBef>
            </a:pPr>
            <a:r>
              <a:rPr lang="ja-JP" altLang="en-US" sz="2800" b="1" dirty="0">
                <a:latin typeface="+mn-ea"/>
                <a:ea typeface="+mn-ea"/>
              </a:rPr>
              <a:t>Ａ</a:t>
            </a:r>
            <a:r>
              <a:rPr lang="en-US" altLang="ja-JP" sz="2800" b="1" dirty="0">
                <a:latin typeface="+mn-ea"/>
                <a:ea typeface="+mn-ea"/>
              </a:rPr>
              <a:t>-to-Z</a:t>
            </a:r>
            <a:r>
              <a:rPr lang="ja-JP" altLang="en-US" sz="2800" dirty="0" smtClean="0">
                <a:latin typeface="+mn-ea"/>
                <a:ea typeface="+mn-ea"/>
              </a:rPr>
              <a:t>で</a:t>
            </a:r>
            <a:endParaRPr lang="en-US" altLang="ja-JP" sz="2800" dirty="0" smtClean="0">
              <a:latin typeface="+mn-ea"/>
              <a:ea typeface="+mn-ea"/>
            </a:endParaRPr>
          </a:p>
          <a:p>
            <a:pPr algn="ctr">
              <a:spcBef>
                <a:spcPct val="20000"/>
              </a:spcBef>
            </a:pPr>
            <a:r>
              <a:rPr lang="ja-JP" altLang="en-US" sz="2800" dirty="0" smtClean="0">
                <a:latin typeface="+mn-ea"/>
                <a:ea typeface="+mn-ea"/>
              </a:rPr>
              <a:t>検索する</a:t>
            </a:r>
            <a:endParaRPr lang="ja-JP" altLang="en-US" sz="2800" dirty="0">
              <a:latin typeface="+mn-ea"/>
              <a:ea typeface="+mn-ea"/>
            </a:endParaRPr>
          </a:p>
        </p:txBody>
      </p:sp>
      <p:sp>
        <p:nvSpPr>
          <p:cNvPr id="19462" name="AutoShape 10"/>
          <p:cNvSpPr>
            <a:spLocks noChangeArrowheads="1"/>
          </p:cNvSpPr>
          <p:nvPr/>
        </p:nvSpPr>
        <p:spPr bwMode="auto">
          <a:xfrm>
            <a:off x="179512" y="1772816"/>
            <a:ext cx="2881016" cy="3889375"/>
          </a:xfrm>
          <a:prstGeom prst="roundRect">
            <a:avLst>
              <a:gd name="adj" fmla="val 16667"/>
            </a:avLst>
          </a:prstGeom>
          <a:noFill/>
          <a:ln w="9525" algn="ctr">
            <a:solidFill>
              <a:schemeClr val="tx1"/>
            </a:solidFill>
            <a:round/>
            <a:headEnd/>
            <a:tailEnd/>
          </a:ln>
        </p:spPr>
        <p:txBody>
          <a:bodyPr wrap="none" anchor="ctr"/>
          <a:lstStyle/>
          <a:p>
            <a:pPr algn="ctr">
              <a:spcBef>
                <a:spcPct val="20000"/>
              </a:spcBef>
            </a:pPr>
            <a:r>
              <a:rPr lang="ja-JP" altLang="en-US" sz="2800" dirty="0">
                <a:latin typeface="+mn-ea"/>
                <a:ea typeface="+mn-ea"/>
              </a:rPr>
              <a:t>自分が必要な</a:t>
            </a:r>
          </a:p>
          <a:p>
            <a:pPr algn="ctr">
              <a:spcBef>
                <a:spcPct val="20000"/>
              </a:spcBef>
            </a:pPr>
            <a:r>
              <a:rPr lang="ja-JP" altLang="en-US" sz="2800" dirty="0">
                <a:latin typeface="+mn-ea"/>
                <a:ea typeface="+mn-ea"/>
              </a:rPr>
              <a:t>文献を、</a:t>
            </a:r>
            <a:endParaRPr lang="en-US" altLang="ja-JP" sz="2800" dirty="0">
              <a:latin typeface="+mn-ea"/>
              <a:ea typeface="+mn-ea"/>
            </a:endParaRPr>
          </a:p>
          <a:p>
            <a:pPr algn="ctr">
              <a:spcBef>
                <a:spcPct val="20000"/>
              </a:spcBef>
            </a:pPr>
            <a:r>
              <a:rPr lang="ja-JP" altLang="en-US" sz="2800" b="1" dirty="0" smtClean="0">
                <a:latin typeface="+mn-ea"/>
                <a:ea typeface="+mn-ea"/>
              </a:rPr>
              <a:t>雑誌論文ＤＢ</a:t>
            </a:r>
            <a:r>
              <a:rPr lang="ja-JP" altLang="en-US" sz="2800" dirty="0" smtClean="0">
                <a:latin typeface="+mn-ea"/>
                <a:ea typeface="+mn-ea"/>
              </a:rPr>
              <a:t>や</a:t>
            </a:r>
            <a:endParaRPr lang="ja-JP" altLang="en-US" sz="2800" dirty="0">
              <a:latin typeface="+mn-ea"/>
              <a:ea typeface="+mn-ea"/>
            </a:endParaRPr>
          </a:p>
          <a:p>
            <a:pPr algn="ctr">
              <a:spcBef>
                <a:spcPct val="20000"/>
              </a:spcBef>
            </a:pPr>
            <a:r>
              <a:rPr lang="ja-JP" altLang="en-US" sz="2800" b="1" dirty="0" smtClean="0">
                <a:latin typeface="+mn-ea"/>
                <a:ea typeface="+mn-ea"/>
              </a:rPr>
              <a:t>新聞記事ＤＢ</a:t>
            </a:r>
            <a:r>
              <a:rPr lang="ja-JP" altLang="en-US" sz="2800" dirty="0">
                <a:latin typeface="+mn-ea"/>
                <a:ea typeface="+mn-ea"/>
              </a:rPr>
              <a:t>で</a:t>
            </a:r>
          </a:p>
          <a:p>
            <a:pPr algn="ctr">
              <a:spcBef>
                <a:spcPct val="20000"/>
              </a:spcBef>
            </a:pPr>
            <a:r>
              <a:rPr lang="ja-JP" altLang="en-US" sz="2800" dirty="0" smtClean="0">
                <a:latin typeface="+mn-ea"/>
                <a:ea typeface="+mn-ea"/>
              </a:rPr>
              <a:t>検索する</a:t>
            </a:r>
            <a:endParaRPr lang="ja-JP" altLang="en-US" sz="2800" dirty="0">
              <a:latin typeface="+mn-ea"/>
              <a:ea typeface="+mn-ea"/>
            </a:endParaRPr>
          </a:p>
        </p:txBody>
      </p:sp>
      <p:sp>
        <p:nvSpPr>
          <p:cNvPr id="19463" name="AutoShape 8"/>
          <p:cNvSpPr>
            <a:spLocks noChangeArrowheads="1"/>
          </p:cNvSpPr>
          <p:nvPr/>
        </p:nvSpPr>
        <p:spPr bwMode="auto">
          <a:xfrm>
            <a:off x="6084093" y="3356992"/>
            <a:ext cx="792163" cy="647700"/>
          </a:xfrm>
          <a:prstGeom prst="rightArrow">
            <a:avLst>
              <a:gd name="adj1" fmla="val 50000"/>
              <a:gd name="adj2" fmla="val 48922"/>
            </a:avLst>
          </a:prstGeom>
          <a:solidFill>
            <a:schemeClr val="accent1"/>
          </a:solidFill>
          <a:ln>
            <a:headEnd/>
            <a:tailEnd/>
          </a:ln>
        </p:spPr>
        <p:style>
          <a:lnRef idx="2">
            <a:schemeClr val="accent1"/>
          </a:lnRef>
          <a:fillRef idx="1">
            <a:schemeClr val="lt1"/>
          </a:fillRef>
          <a:effectRef idx="0">
            <a:schemeClr val="accent1"/>
          </a:effectRef>
          <a:fontRef idx="minor">
            <a:schemeClr val="dk1"/>
          </a:fontRef>
        </p:style>
        <p:txBody>
          <a:bodyPr wrap="none" anchor="ctr"/>
          <a:lstStyle/>
          <a:p>
            <a:pPr algn="ctr">
              <a:spcBef>
                <a:spcPct val="20000"/>
              </a:spcBef>
            </a:pPr>
            <a:endParaRPr lang="ja-JP" altLang="ja-JP">
              <a:solidFill>
                <a:srgbClr val="FF3300"/>
              </a:solidFill>
            </a:endParaRPr>
          </a:p>
        </p:txBody>
      </p:sp>
      <p:sp>
        <p:nvSpPr>
          <p:cNvPr id="19464" name="AutoShape 11"/>
          <p:cNvSpPr>
            <a:spLocks noChangeArrowheads="1"/>
          </p:cNvSpPr>
          <p:nvPr/>
        </p:nvSpPr>
        <p:spPr bwMode="auto">
          <a:xfrm>
            <a:off x="2915741" y="3356992"/>
            <a:ext cx="792163" cy="647700"/>
          </a:xfrm>
          <a:prstGeom prst="rightArrow">
            <a:avLst>
              <a:gd name="adj1" fmla="val 50000"/>
              <a:gd name="adj2" fmla="val 48922"/>
            </a:avLst>
          </a:prstGeom>
          <a:solidFill>
            <a:schemeClr val="accent1"/>
          </a:solidFill>
          <a:ln>
            <a:headEnd/>
            <a:tailEnd/>
          </a:ln>
        </p:spPr>
        <p:style>
          <a:lnRef idx="2">
            <a:schemeClr val="accent1"/>
          </a:lnRef>
          <a:fillRef idx="1">
            <a:schemeClr val="lt1"/>
          </a:fillRef>
          <a:effectRef idx="0">
            <a:schemeClr val="accent1"/>
          </a:effectRef>
          <a:fontRef idx="minor">
            <a:schemeClr val="dk1"/>
          </a:fontRef>
        </p:style>
        <p:txBody>
          <a:bodyPr wrap="none" anchor="ctr"/>
          <a:lstStyle/>
          <a:p>
            <a:pPr algn="ctr">
              <a:spcBef>
                <a:spcPct val="20000"/>
              </a:spcBef>
            </a:pPr>
            <a:endParaRPr lang="ja-JP" altLang="ja-JP">
              <a:solidFill>
                <a:srgbClr val="FF3300"/>
              </a:solidFill>
            </a:endParaRPr>
          </a:p>
        </p:txBody>
      </p:sp>
      <p:sp>
        <p:nvSpPr>
          <p:cNvPr id="19468" name="テキスト ボックス 11"/>
          <p:cNvSpPr txBox="1">
            <a:spLocks noChangeArrowheads="1"/>
          </p:cNvSpPr>
          <p:nvPr/>
        </p:nvSpPr>
        <p:spPr bwMode="auto">
          <a:xfrm>
            <a:off x="611212" y="5877272"/>
            <a:ext cx="2160588" cy="585788"/>
          </a:xfrm>
          <a:prstGeom prst="rect">
            <a:avLst/>
          </a:prstGeom>
          <a:noFill/>
          <a:ln w="9525">
            <a:noFill/>
            <a:miter lim="800000"/>
            <a:headEnd/>
            <a:tailEnd/>
          </a:ln>
        </p:spPr>
        <p:txBody>
          <a:bodyPr>
            <a:spAutoFit/>
          </a:bodyPr>
          <a:lstStyle/>
          <a:p>
            <a:pPr algn="ctr"/>
            <a:r>
              <a:rPr lang="ja-JP" altLang="en-US" sz="3200" b="1" dirty="0">
                <a:solidFill>
                  <a:srgbClr val="FF0000"/>
                </a:solidFill>
              </a:rPr>
              <a:t>主題調査</a:t>
            </a:r>
            <a:endParaRPr lang="ja-JP" altLang="en-US" b="1" dirty="0">
              <a:solidFill>
                <a:srgbClr val="FF0000"/>
              </a:solidFill>
            </a:endParaRPr>
          </a:p>
        </p:txBody>
      </p:sp>
      <p:sp>
        <p:nvSpPr>
          <p:cNvPr id="19469" name="テキスト ボックス 12"/>
          <p:cNvSpPr txBox="1">
            <a:spLocks noChangeArrowheads="1"/>
          </p:cNvSpPr>
          <p:nvPr/>
        </p:nvSpPr>
        <p:spPr bwMode="auto">
          <a:xfrm>
            <a:off x="3707556" y="5877272"/>
            <a:ext cx="2160588" cy="585788"/>
          </a:xfrm>
          <a:prstGeom prst="rect">
            <a:avLst/>
          </a:prstGeom>
          <a:noFill/>
          <a:ln w="9525">
            <a:noFill/>
            <a:miter lim="800000"/>
            <a:headEnd/>
            <a:tailEnd/>
          </a:ln>
        </p:spPr>
        <p:txBody>
          <a:bodyPr>
            <a:spAutoFit/>
          </a:bodyPr>
          <a:lstStyle/>
          <a:p>
            <a:pPr algn="ctr"/>
            <a:r>
              <a:rPr lang="ja-JP" altLang="en-US" sz="3200" b="1" dirty="0">
                <a:solidFill>
                  <a:srgbClr val="FF0000"/>
                </a:solidFill>
              </a:rPr>
              <a:t>所蔵調査</a:t>
            </a:r>
            <a:endParaRPr lang="ja-JP" altLang="en-US" b="1" dirty="0">
              <a:solidFill>
                <a:srgbClr val="FF0000"/>
              </a:solidFill>
            </a:endParaRPr>
          </a:p>
        </p:txBody>
      </p:sp>
      <p:sp>
        <p:nvSpPr>
          <p:cNvPr id="11" name="スライド番号プレースホルダ 10"/>
          <p:cNvSpPr>
            <a:spLocks noGrp="1"/>
          </p:cNvSpPr>
          <p:nvPr>
            <p:ph type="sldNum" sz="quarter" idx="12"/>
          </p:nvPr>
        </p:nvSpPr>
        <p:spPr/>
        <p:txBody>
          <a:bodyPr/>
          <a:lstStyle/>
          <a:p>
            <a:fld id="{D2D8002D-B5B0-4BAC-B1F6-782DDCCE6D9C}" type="slidenum">
              <a:rPr kumimoji="1" lang="ja-JP" altLang="en-US" smtClean="0"/>
              <a:pPr/>
              <a:t>15</a:t>
            </a:fld>
            <a:endParaRPr kumimoji="1" lang="ja-JP" alt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タイトル 1"/>
          <p:cNvSpPr>
            <a:spLocks noGrp="1"/>
          </p:cNvSpPr>
          <p:nvPr>
            <p:ph type="title"/>
          </p:nvPr>
        </p:nvSpPr>
        <p:spPr/>
        <p:txBody>
          <a:bodyPr/>
          <a:lstStyle/>
          <a:p>
            <a:r>
              <a:rPr lang="ja-JP" altLang="en-US" dirty="0" smtClean="0"/>
              <a:t>文献を手に入れたら</a:t>
            </a:r>
          </a:p>
        </p:txBody>
      </p:sp>
      <p:sp>
        <p:nvSpPr>
          <p:cNvPr id="21507" name="コンテンツ プレースホルダ 2"/>
          <p:cNvSpPr>
            <a:spLocks noGrp="1"/>
          </p:cNvSpPr>
          <p:nvPr>
            <p:ph idx="1"/>
          </p:nvPr>
        </p:nvSpPr>
        <p:spPr>
          <a:xfrm>
            <a:off x="457200" y="1484784"/>
            <a:ext cx="8507288" cy="4382616"/>
          </a:xfrm>
        </p:spPr>
        <p:txBody>
          <a:bodyPr/>
          <a:lstStyle/>
          <a:p>
            <a:pPr>
              <a:buFont typeface="Wingdings" pitchFamily="2" charset="2"/>
              <a:buChar char="u"/>
            </a:pPr>
            <a:r>
              <a:rPr lang="ja-JP" altLang="en-US" dirty="0" smtClean="0"/>
              <a:t>レポートを書く際に文献を使ったら、「参考文献」としてレポートの最後にその文献を書きましょう。</a:t>
            </a:r>
            <a:endParaRPr lang="en-US" altLang="ja-JP" dirty="0" smtClean="0"/>
          </a:p>
          <a:p>
            <a:pPr>
              <a:buFont typeface="Wingdings" pitchFamily="2" charset="2"/>
              <a:buChar char="u"/>
            </a:pPr>
            <a:r>
              <a:rPr lang="ja-JP" altLang="en-US" dirty="0" smtClean="0"/>
              <a:t>文献に書かれていたことをそのまま本文に使う場合は、正しく「引用」しましょう。</a:t>
            </a:r>
            <a:endParaRPr lang="en-US" altLang="ja-JP" dirty="0" smtClean="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16</a:t>
            </a:fld>
            <a:endParaRPr kumimoji="1" lang="ja-JP" alt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文献検索とは？</a:t>
            </a:r>
            <a:endParaRPr kumimoji="1" lang="ja-JP" altLang="en-US" dirty="0"/>
          </a:p>
        </p:txBody>
      </p:sp>
      <p:sp>
        <p:nvSpPr>
          <p:cNvPr id="3" name="コンテンツ プレースホルダ 2"/>
          <p:cNvSpPr>
            <a:spLocks noGrp="1"/>
          </p:cNvSpPr>
          <p:nvPr>
            <p:ph idx="1"/>
          </p:nvPr>
        </p:nvSpPr>
        <p:spPr/>
        <p:txBody>
          <a:bodyPr>
            <a:normAutofit/>
          </a:bodyPr>
          <a:lstStyle/>
          <a:p>
            <a:pPr marL="342900" lvl="1" indent="-342900" algn="just">
              <a:buFont typeface="Wingdings" pitchFamily="2" charset="2"/>
              <a:buChar char="u"/>
            </a:pPr>
            <a:r>
              <a:rPr lang="ja-JP" altLang="en-US" sz="3500" dirty="0" smtClean="0">
                <a:solidFill>
                  <a:srgbClr val="FF0000"/>
                </a:solidFill>
              </a:rPr>
              <a:t>レポートや研究の参考となる資料</a:t>
            </a:r>
            <a:r>
              <a:rPr lang="ja-JP" altLang="en-US" sz="3500" dirty="0" smtClean="0"/>
              <a:t>（＝文献）を探し出すこと。</a:t>
            </a:r>
            <a:endParaRPr lang="en-US" altLang="ja-JP" sz="3500" dirty="0" smtClean="0"/>
          </a:p>
          <a:p>
            <a:pPr marL="342900" lvl="1" indent="-342900" algn="just">
              <a:buNone/>
            </a:pPr>
            <a:endParaRPr lang="en-US" altLang="ja-JP" sz="2000" dirty="0" smtClean="0"/>
          </a:p>
          <a:p>
            <a:pPr marL="342900" lvl="1" indent="-342900" algn="just">
              <a:buNone/>
            </a:pPr>
            <a:r>
              <a:rPr lang="ja-JP" altLang="en-US" sz="3500" dirty="0" smtClean="0"/>
              <a:t>　「作文」：自分の考えを述べるもの</a:t>
            </a:r>
            <a:endParaRPr lang="en-US" altLang="ja-JP" sz="3500" dirty="0" smtClean="0"/>
          </a:p>
          <a:p>
            <a:pPr marL="342900" lvl="1" indent="-342900" algn="just">
              <a:buNone/>
            </a:pPr>
            <a:r>
              <a:rPr lang="ja-JP" altLang="en-US" sz="3500" dirty="0" smtClean="0"/>
              <a:t>　「レポート」：事実を述べるもの</a:t>
            </a:r>
            <a:endParaRPr lang="en-US" altLang="ja-JP" sz="3500" dirty="0" smtClean="0"/>
          </a:p>
          <a:p>
            <a:pPr marL="342900" lvl="1" indent="-342900" algn="just">
              <a:buFont typeface="Wingdings" pitchFamily="2" charset="2"/>
              <a:buChar char="u"/>
            </a:pPr>
            <a:r>
              <a:rPr lang="ja-JP" altLang="en-US" sz="3500" dirty="0" smtClean="0"/>
              <a:t>あるテーマについて、今までにどのようなことが明らかになっているのかは、文献を読んで知ることができます。</a:t>
            </a:r>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2</a:t>
            </a:fld>
            <a:endParaRPr kumimoji="1" lang="ja-JP"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コンテンツ プレースホルダ 11"/>
          <p:cNvSpPr>
            <a:spLocks noGrp="1"/>
          </p:cNvSpPr>
          <p:nvPr>
            <p:ph idx="1"/>
          </p:nvPr>
        </p:nvSpPr>
        <p:spPr>
          <a:xfrm>
            <a:off x="468313" y="1557338"/>
            <a:ext cx="8229600" cy="1152525"/>
          </a:xfrm>
        </p:spPr>
        <p:txBody>
          <a:bodyPr>
            <a:normAutofit/>
          </a:bodyPr>
          <a:lstStyle/>
          <a:p>
            <a:pPr>
              <a:buFont typeface="Wingdings" pitchFamily="2" charset="2"/>
              <a:buChar char="u"/>
            </a:pPr>
            <a:r>
              <a:rPr lang="ja-JP" altLang="en-US" dirty="0" smtClean="0">
                <a:solidFill>
                  <a:srgbClr val="FF0000"/>
                </a:solidFill>
              </a:rPr>
              <a:t>探している内容にあった情報源</a:t>
            </a:r>
            <a:r>
              <a:rPr lang="ja-JP" altLang="en-US" dirty="0" smtClean="0"/>
              <a:t>を選ぶことが大切です</a:t>
            </a:r>
            <a:endParaRPr lang="en-US" altLang="ja-JP" dirty="0" smtClean="0"/>
          </a:p>
          <a:p>
            <a:pPr>
              <a:buFont typeface="Wingdings" pitchFamily="2" charset="2"/>
              <a:buNone/>
            </a:pPr>
            <a:endParaRPr lang="en-US" altLang="ja-JP" dirty="0" smtClean="0"/>
          </a:p>
        </p:txBody>
      </p:sp>
      <p:sp>
        <p:nvSpPr>
          <p:cNvPr id="8195" name="V 字形矢印 12"/>
          <p:cNvSpPr>
            <a:spLocks noChangeArrowheads="1"/>
          </p:cNvSpPr>
          <p:nvPr/>
        </p:nvSpPr>
        <p:spPr bwMode="auto">
          <a:xfrm>
            <a:off x="395536" y="3573016"/>
            <a:ext cx="8353425" cy="2305050"/>
          </a:xfrm>
          <a:prstGeom prst="notchedRightArrow">
            <a:avLst>
              <a:gd name="adj1" fmla="val 50000"/>
              <a:gd name="adj2" fmla="val 49981"/>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a:lstStyle/>
          <a:p>
            <a:pPr algn="ctr">
              <a:spcBef>
                <a:spcPct val="20000"/>
              </a:spcBef>
            </a:pPr>
            <a:endParaRPr lang="ja-JP" altLang="en-US"/>
          </a:p>
        </p:txBody>
      </p:sp>
      <p:sp>
        <p:nvSpPr>
          <p:cNvPr id="8196" name="タイトル 1"/>
          <p:cNvSpPr>
            <a:spLocks noGrp="1"/>
          </p:cNvSpPr>
          <p:nvPr>
            <p:ph type="title"/>
          </p:nvPr>
        </p:nvSpPr>
        <p:spPr/>
        <p:txBody>
          <a:bodyPr/>
          <a:lstStyle/>
          <a:p>
            <a:r>
              <a:rPr lang="ja-JP" altLang="en-US" dirty="0" smtClean="0"/>
              <a:t>時間の経過と情報源</a:t>
            </a:r>
          </a:p>
        </p:txBody>
      </p:sp>
      <p:sp>
        <p:nvSpPr>
          <p:cNvPr id="8199" name="角丸四角形 8"/>
          <p:cNvSpPr>
            <a:spLocks noChangeArrowheads="1"/>
          </p:cNvSpPr>
          <p:nvPr/>
        </p:nvSpPr>
        <p:spPr bwMode="auto">
          <a:xfrm>
            <a:off x="2705100" y="4364459"/>
            <a:ext cx="1152525" cy="720725"/>
          </a:xfrm>
          <a:prstGeom prst="roundRect">
            <a:avLst>
              <a:gd name="adj" fmla="val 16667"/>
            </a:avLst>
          </a:prstGeom>
          <a:ln>
            <a:headEnd/>
            <a:tailEnd/>
          </a:ln>
        </p:spPr>
        <p:style>
          <a:lnRef idx="2">
            <a:schemeClr val="accent3"/>
          </a:lnRef>
          <a:fillRef idx="1">
            <a:schemeClr val="lt1"/>
          </a:fillRef>
          <a:effectRef idx="0">
            <a:schemeClr val="accent3"/>
          </a:effectRef>
          <a:fontRef idx="minor">
            <a:schemeClr val="dk1"/>
          </a:fontRef>
        </p:style>
        <p:txBody>
          <a:bodyPr anchor="ctr"/>
          <a:lstStyle/>
          <a:p>
            <a:pPr algn="ctr">
              <a:spcBef>
                <a:spcPct val="20000"/>
              </a:spcBef>
            </a:pPr>
            <a:r>
              <a:rPr lang="ja-JP" altLang="en-US" sz="2800" dirty="0">
                <a:solidFill>
                  <a:sysClr val="windowText" lastClr="000000"/>
                </a:solidFill>
              </a:rPr>
              <a:t>新聞</a:t>
            </a:r>
          </a:p>
        </p:txBody>
      </p:sp>
      <p:sp>
        <p:nvSpPr>
          <p:cNvPr id="8204" name="角丸四角形 18"/>
          <p:cNvSpPr>
            <a:spLocks noChangeArrowheads="1"/>
          </p:cNvSpPr>
          <p:nvPr/>
        </p:nvSpPr>
        <p:spPr bwMode="auto">
          <a:xfrm>
            <a:off x="4355976" y="3212976"/>
            <a:ext cx="1258887" cy="792163"/>
          </a:xfrm>
          <a:prstGeom prst="roundRect">
            <a:avLst>
              <a:gd name="adj" fmla="val 16667"/>
            </a:avLst>
          </a:prstGeom>
          <a:ln>
            <a:headEnd/>
            <a:tailEnd/>
          </a:ln>
        </p:spPr>
        <p:style>
          <a:lnRef idx="2">
            <a:schemeClr val="accent1"/>
          </a:lnRef>
          <a:fillRef idx="1">
            <a:schemeClr val="lt1"/>
          </a:fillRef>
          <a:effectRef idx="0">
            <a:schemeClr val="accent1"/>
          </a:effectRef>
          <a:fontRef idx="minor">
            <a:schemeClr val="dk1"/>
          </a:fontRef>
        </p:style>
        <p:txBody>
          <a:bodyPr/>
          <a:lstStyle/>
          <a:p>
            <a:pPr algn="ctr">
              <a:spcBef>
                <a:spcPct val="20000"/>
              </a:spcBef>
            </a:pPr>
            <a:r>
              <a:rPr lang="ja-JP" altLang="en-US" sz="2000" dirty="0"/>
              <a:t>数週間</a:t>
            </a:r>
            <a:endParaRPr lang="en-US" altLang="ja-JP" sz="2000" dirty="0"/>
          </a:p>
          <a:p>
            <a:pPr algn="ctr">
              <a:spcBef>
                <a:spcPct val="20000"/>
              </a:spcBef>
            </a:pPr>
            <a:r>
              <a:rPr lang="ja-JP" altLang="en-US" sz="2000" dirty="0"/>
              <a:t>～数ヶ月</a:t>
            </a:r>
          </a:p>
        </p:txBody>
      </p:sp>
      <p:sp>
        <p:nvSpPr>
          <p:cNvPr id="8205" name="角丸四角形 19"/>
          <p:cNvSpPr>
            <a:spLocks noChangeArrowheads="1"/>
          </p:cNvSpPr>
          <p:nvPr/>
        </p:nvSpPr>
        <p:spPr bwMode="auto">
          <a:xfrm>
            <a:off x="6228184" y="3212976"/>
            <a:ext cx="1260475" cy="792163"/>
          </a:xfrm>
          <a:prstGeom prst="roundRect">
            <a:avLst>
              <a:gd name="adj" fmla="val 16667"/>
            </a:avLst>
          </a:prstGeom>
          <a:ln>
            <a:headEnd/>
            <a:tailEnd/>
          </a:ln>
        </p:spPr>
        <p:style>
          <a:lnRef idx="2">
            <a:schemeClr val="accent4"/>
          </a:lnRef>
          <a:fillRef idx="1">
            <a:schemeClr val="lt1"/>
          </a:fillRef>
          <a:effectRef idx="0">
            <a:schemeClr val="accent4"/>
          </a:effectRef>
          <a:fontRef idx="minor">
            <a:schemeClr val="dk1"/>
          </a:fontRef>
        </p:style>
        <p:txBody>
          <a:bodyPr/>
          <a:lstStyle/>
          <a:p>
            <a:pPr algn="ctr">
              <a:spcBef>
                <a:spcPct val="20000"/>
              </a:spcBef>
            </a:pPr>
            <a:r>
              <a:rPr lang="ja-JP" altLang="en-US" sz="2000" dirty="0"/>
              <a:t>数ヶ月</a:t>
            </a:r>
            <a:endParaRPr lang="en-US" altLang="ja-JP" sz="2000" dirty="0"/>
          </a:p>
          <a:p>
            <a:pPr algn="ctr">
              <a:spcBef>
                <a:spcPct val="20000"/>
              </a:spcBef>
            </a:pPr>
            <a:r>
              <a:rPr lang="ja-JP" altLang="en-US" sz="2000" dirty="0"/>
              <a:t>～</a:t>
            </a:r>
            <a:r>
              <a:rPr lang="ja-JP" altLang="en-US" sz="2000" dirty="0" smtClean="0"/>
              <a:t>数年</a:t>
            </a:r>
            <a:endParaRPr lang="ja-JP" altLang="en-US" sz="2000" dirty="0"/>
          </a:p>
        </p:txBody>
      </p:sp>
      <p:sp>
        <p:nvSpPr>
          <p:cNvPr id="15" name="角丸四角形 8"/>
          <p:cNvSpPr>
            <a:spLocks noChangeArrowheads="1"/>
          </p:cNvSpPr>
          <p:nvPr/>
        </p:nvSpPr>
        <p:spPr bwMode="auto">
          <a:xfrm>
            <a:off x="1043211" y="4365104"/>
            <a:ext cx="1152525" cy="720725"/>
          </a:xfrm>
          <a:prstGeom prst="roundRect">
            <a:avLst>
              <a:gd name="adj" fmla="val 16667"/>
            </a:avLst>
          </a:prstGeom>
          <a:ln>
            <a:headEnd/>
            <a:tailEnd/>
          </a:ln>
        </p:spPr>
        <p:style>
          <a:lnRef idx="2">
            <a:schemeClr val="accent6"/>
          </a:lnRef>
          <a:fillRef idx="1">
            <a:schemeClr val="lt1"/>
          </a:fillRef>
          <a:effectRef idx="0">
            <a:schemeClr val="accent6"/>
          </a:effectRef>
          <a:fontRef idx="minor">
            <a:schemeClr val="dk1"/>
          </a:fontRef>
        </p:style>
        <p:txBody>
          <a:bodyPr anchor="ctr"/>
          <a:lstStyle/>
          <a:p>
            <a:pPr algn="ctr">
              <a:spcBef>
                <a:spcPct val="20000"/>
              </a:spcBef>
            </a:pPr>
            <a:r>
              <a:rPr lang="ja-JP" altLang="en-US" sz="2000" dirty="0">
                <a:solidFill>
                  <a:sysClr val="windowText" lastClr="000000"/>
                </a:solidFill>
              </a:rPr>
              <a:t>テレビ</a:t>
            </a:r>
            <a:endParaRPr lang="en-US" altLang="ja-JP" sz="2000" dirty="0">
              <a:solidFill>
                <a:sysClr val="windowText" lastClr="000000"/>
              </a:solidFill>
            </a:endParaRPr>
          </a:p>
          <a:p>
            <a:pPr algn="ctr">
              <a:spcBef>
                <a:spcPct val="20000"/>
              </a:spcBef>
            </a:pPr>
            <a:r>
              <a:rPr lang="ja-JP" altLang="en-US" sz="2000" dirty="0">
                <a:solidFill>
                  <a:sysClr val="windowText" lastClr="000000"/>
                </a:solidFill>
              </a:rPr>
              <a:t>ラジオ</a:t>
            </a:r>
            <a:endParaRPr lang="en-US" altLang="ja-JP" sz="2000" dirty="0">
              <a:solidFill>
                <a:sysClr val="windowText" lastClr="000000"/>
              </a:solidFill>
            </a:endParaRPr>
          </a:p>
        </p:txBody>
      </p:sp>
      <p:sp>
        <p:nvSpPr>
          <p:cNvPr id="16" name="角丸四角形 8"/>
          <p:cNvSpPr>
            <a:spLocks noChangeArrowheads="1"/>
          </p:cNvSpPr>
          <p:nvPr/>
        </p:nvSpPr>
        <p:spPr bwMode="auto">
          <a:xfrm>
            <a:off x="6281738" y="4364459"/>
            <a:ext cx="1152525" cy="720725"/>
          </a:xfrm>
          <a:prstGeom prst="roundRect">
            <a:avLst>
              <a:gd name="adj" fmla="val 16667"/>
            </a:avLst>
          </a:prstGeom>
          <a:ln>
            <a:headEnd/>
            <a:tailEnd/>
          </a:ln>
        </p:spPr>
        <p:style>
          <a:lnRef idx="2">
            <a:schemeClr val="accent4"/>
          </a:lnRef>
          <a:fillRef idx="1">
            <a:schemeClr val="lt1"/>
          </a:fillRef>
          <a:effectRef idx="0">
            <a:schemeClr val="accent4"/>
          </a:effectRef>
          <a:fontRef idx="minor">
            <a:schemeClr val="dk1"/>
          </a:fontRef>
        </p:style>
        <p:txBody>
          <a:bodyPr anchor="ctr"/>
          <a:lstStyle/>
          <a:p>
            <a:pPr algn="ctr">
              <a:spcBef>
                <a:spcPct val="20000"/>
              </a:spcBef>
            </a:pPr>
            <a:r>
              <a:rPr lang="ja-JP" altLang="en-US" sz="2800" dirty="0">
                <a:solidFill>
                  <a:sysClr val="windowText" lastClr="000000"/>
                </a:solidFill>
              </a:rPr>
              <a:t>図書</a:t>
            </a:r>
          </a:p>
        </p:txBody>
      </p:sp>
      <p:sp>
        <p:nvSpPr>
          <p:cNvPr id="18" name="角丸四角形 8"/>
          <p:cNvSpPr>
            <a:spLocks noChangeArrowheads="1"/>
          </p:cNvSpPr>
          <p:nvPr/>
        </p:nvSpPr>
        <p:spPr bwMode="auto">
          <a:xfrm>
            <a:off x="4440238" y="4364459"/>
            <a:ext cx="1152525" cy="720725"/>
          </a:xfrm>
          <a:prstGeom prst="roundRect">
            <a:avLst>
              <a:gd name="adj" fmla="val 16667"/>
            </a:avLst>
          </a:prstGeom>
          <a:ln>
            <a:headEnd/>
            <a:tailEnd/>
          </a:ln>
        </p:spPr>
        <p:style>
          <a:lnRef idx="2">
            <a:schemeClr val="accent1"/>
          </a:lnRef>
          <a:fillRef idx="1">
            <a:schemeClr val="lt1"/>
          </a:fillRef>
          <a:effectRef idx="0">
            <a:schemeClr val="accent1"/>
          </a:effectRef>
          <a:fontRef idx="minor">
            <a:schemeClr val="dk1"/>
          </a:fontRef>
        </p:style>
        <p:txBody>
          <a:bodyPr anchor="ctr"/>
          <a:lstStyle/>
          <a:p>
            <a:pPr algn="ctr">
              <a:spcBef>
                <a:spcPct val="20000"/>
              </a:spcBef>
            </a:pPr>
            <a:r>
              <a:rPr lang="ja-JP" altLang="en-US" sz="2800">
                <a:solidFill>
                  <a:sysClr val="windowText" lastClr="000000"/>
                </a:solidFill>
              </a:rPr>
              <a:t>雑誌</a:t>
            </a:r>
          </a:p>
        </p:txBody>
      </p:sp>
      <p:sp>
        <p:nvSpPr>
          <p:cNvPr id="19" name="角丸四角形 13"/>
          <p:cNvSpPr>
            <a:spLocks noChangeArrowheads="1"/>
          </p:cNvSpPr>
          <p:nvPr/>
        </p:nvSpPr>
        <p:spPr bwMode="auto">
          <a:xfrm>
            <a:off x="1044228" y="3501008"/>
            <a:ext cx="1079500" cy="541337"/>
          </a:xfrm>
          <a:prstGeom prst="roundRect">
            <a:avLst>
              <a:gd name="adj" fmla="val 16667"/>
            </a:avLst>
          </a:prstGeom>
          <a:ln>
            <a:headEnd/>
            <a:tailEnd/>
          </a:ln>
        </p:spPr>
        <p:style>
          <a:lnRef idx="2">
            <a:schemeClr val="accent6"/>
          </a:lnRef>
          <a:fillRef idx="1">
            <a:schemeClr val="lt1"/>
          </a:fillRef>
          <a:effectRef idx="0">
            <a:schemeClr val="accent6"/>
          </a:effectRef>
          <a:fontRef idx="minor">
            <a:schemeClr val="dk1"/>
          </a:fontRef>
        </p:style>
        <p:txBody>
          <a:bodyPr/>
          <a:lstStyle/>
          <a:p>
            <a:pPr algn="ctr">
              <a:spcBef>
                <a:spcPct val="20000"/>
              </a:spcBef>
            </a:pPr>
            <a:r>
              <a:rPr lang="ja-JP" altLang="en-US" sz="2000" dirty="0"/>
              <a:t>現在</a:t>
            </a:r>
          </a:p>
        </p:txBody>
      </p:sp>
      <p:sp>
        <p:nvSpPr>
          <p:cNvPr id="20" name="角丸四角形 16"/>
          <p:cNvSpPr>
            <a:spLocks noChangeArrowheads="1"/>
          </p:cNvSpPr>
          <p:nvPr/>
        </p:nvSpPr>
        <p:spPr bwMode="auto">
          <a:xfrm>
            <a:off x="2699792" y="3501008"/>
            <a:ext cx="1079500" cy="541337"/>
          </a:xfrm>
          <a:prstGeom prst="roundRect">
            <a:avLst>
              <a:gd name="adj" fmla="val 16667"/>
            </a:avLst>
          </a:prstGeom>
          <a:ln>
            <a:headEnd/>
            <a:tailEnd/>
          </a:ln>
        </p:spPr>
        <p:style>
          <a:lnRef idx="2">
            <a:schemeClr val="accent3"/>
          </a:lnRef>
          <a:fillRef idx="1">
            <a:schemeClr val="lt1"/>
          </a:fillRef>
          <a:effectRef idx="0">
            <a:schemeClr val="accent3"/>
          </a:effectRef>
          <a:fontRef idx="minor">
            <a:schemeClr val="dk1"/>
          </a:fontRef>
        </p:style>
        <p:txBody>
          <a:bodyPr/>
          <a:lstStyle/>
          <a:p>
            <a:pPr algn="ctr">
              <a:spcBef>
                <a:spcPct val="20000"/>
              </a:spcBef>
            </a:pPr>
            <a:r>
              <a:rPr lang="ja-JP" altLang="en-US" sz="2000" dirty="0"/>
              <a:t>翌日</a:t>
            </a:r>
          </a:p>
        </p:txBody>
      </p:sp>
      <p:sp>
        <p:nvSpPr>
          <p:cNvPr id="21" name="角丸四角形 13"/>
          <p:cNvSpPr>
            <a:spLocks noChangeArrowheads="1"/>
          </p:cNvSpPr>
          <p:nvPr/>
        </p:nvSpPr>
        <p:spPr bwMode="auto">
          <a:xfrm>
            <a:off x="539552" y="5733256"/>
            <a:ext cx="1800200" cy="541338"/>
          </a:xfrm>
          <a:prstGeom prst="roundRect">
            <a:avLst>
              <a:gd name="adj" fmla="val 16667"/>
            </a:avLst>
          </a:prstGeom>
          <a:ln>
            <a:noFill/>
            <a:headEnd/>
            <a:tailEnd/>
          </a:ln>
        </p:spPr>
        <p:style>
          <a:lnRef idx="2">
            <a:schemeClr val="accent2"/>
          </a:lnRef>
          <a:fillRef idx="1">
            <a:schemeClr val="lt1"/>
          </a:fillRef>
          <a:effectRef idx="0">
            <a:schemeClr val="accent2"/>
          </a:effectRef>
          <a:fontRef idx="minor">
            <a:schemeClr val="dk1"/>
          </a:fontRef>
        </p:style>
        <p:txBody>
          <a:bodyPr/>
          <a:lstStyle/>
          <a:p>
            <a:pPr algn="ctr">
              <a:spcBef>
                <a:spcPct val="20000"/>
              </a:spcBef>
            </a:pPr>
            <a:r>
              <a:rPr lang="ja-JP" altLang="en-US" sz="3200" dirty="0">
                <a:solidFill>
                  <a:schemeClr val="tx1"/>
                </a:solidFill>
              </a:rPr>
              <a:t>速報性</a:t>
            </a:r>
          </a:p>
        </p:txBody>
      </p:sp>
      <p:sp>
        <p:nvSpPr>
          <p:cNvPr id="22" name="角丸四角形 13"/>
          <p:cNvSpPr>
            <a:spLocks noChangeArrowheads="1"/>
          </p:cNvSpPr>
          <p:nvPr/>
        </p:nvSpPr>
        <p:spPr bwMode="auto">
          <a:xfrm>
            <a:off x="5940152" y="5733256"/>
            <a:ext cx="1908547" cy="541338"/>
          </a:xfrm>
          <a:prstGeom prst="roundRect">
            <a:avLst>
              <a:gd name="adj" fmla="val 16667"/>
            </a:avLst>
          </a:prstGeom>
          <a:noFill/>
          <a:ln w="28575" algn="ctr">
            <a:noFill/>
            <a:round/>
            <a:headEnd/>
            <a:tailEnd/>
          </a:ln>
        </p:spPr>
        <p:txBody>
          <a:bodyPr/>
          <a:lstStyle/>
          <a:p>
            <a:pPr algn="ctr">
              <a:spcBef>
                <a:spcPct val="20000"/>
              </a:spcBef>
            </a:pPr>
            <a:r>
              <a:rPr lang="ja-JP" altLang="en-US" sz="3200" dirty="0"/>
              <a:t>体系性</a:t>
            </a:r>
          </a:p>
        </p:txBody>
      </p:sp>
      <p:sp>
        <p:nvSpPr>
          <p:cNvPr id="17" name="スライド番号プレースホルダ 16"/>
          <p:cNvSpPr>
            <a:spLocks noGrp="1"/>
          </p:cNvSpPr>
          <p:nvPr>
            <p:ph type="sldNum" sz="quarter" idx="12"/>
          </p:nvPr>
        </p:nvSpPr>
        <p:spPr/>
        <p:txBody>
          <a:bodyPr/>
          <a:lstStyle/>
          <a:p>
            <a:fld id="{D2D8002D-B5B0-4BAC-B1F6-782DDCCE6D9C}" type="slidenum">
              <a:rPr kumimoji="1" lang="ja-JP" altLang="en-US" smtClean="0"/>
              <a:pPr/>
              <a:t>3</a:t>
            </a:fld>
            <a:endParaRPr kumimoji="1" lang="ja-JP" alt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インターネットの注意点</a:t>
            </a:r>
            <a:endParaRPr kumimoji="1" lang="ja-JP" altLang="en-US" dirty="0"/>
          </a:p>
        </p:txBody>
      </p:sp>
      <p:sp>
        <p:nvSpPr>
          <p:cNvPr id="5" name="コンテンツ プレースホルダ 11"/>
          <p:cNvSpPr txBox="1">
            <a:spLocks noGrp="1"/>
          </p:cNvSpPr>
          <p:nvPr>
            <p:ph idx="1"/>
          </p:nvPr>
        </p:nvSpPr>
        <p:spPr bwMode="auto">
          <a:xfrm>
            <a:off x="457200" y="1484784"/>
            <a:ext cx="8229600" cy="4824536"/>
          </a:xfrm>
          <a:prstGeom prst="rect">
            <a:avLst/>
          </a:prstGeom>
          <a:noFill/>
          <a:ln w="9525">
            <a:noFill/>
            <a:miter lim="800000"/>
            <a:headEnd/>
            <a:tailEnd/>
          </a:ln>
        </p:spPr>
        <p:txBody>
          <a:bodyPr>
            <a:normAutofit/>
          </a:bodyPr>
          <a:lstStyle/>
          <a:p>
            <a:pPr marL="342900" indent="-342900" eaLnBrk="0" hangingPunct="0">
              <a:spcBef>
                <a:spcPct val="20000"/>
              </a:spcBef>
              <a:buSzPct val="100000"/>
              <a:buFont typeface="Wingdings" pitchFamily="2" charset="2"/>
              <a:buChar char="u"/>
              <a:defRPr/>
            </a:pPr>
            <a:r>
              <a:rPr lang="ja-JP" altLang="en-US" dirty="0" smtClean="0"/>
              <a:t>最新の情報が手軽に入手できますが、中には</a:t>
            </a:r>
            <a:r>
              <a:rPr lang="ja-JP" altLang="en-US" dirty="0" smtClean="0">
                <a:solidFill>
                  <a:srgbClr val="FF0000"/>
                </a:solidFill>
              </a:rPr>
              <a:t>信憑性の低い情報</a:t>
            </a:r>
            <a:r>
              <a:rPr lang="ja-JP" altLang="en-US" dirty="0" smtClean="0"/>
              <a:t>もあります。</a:t>
            </a:r>
            <a:endParaRPr lang="en-US" altLang="ja-JP" dirty="0" smtClean="0"/>
          </a:p>
          <a:p>
            <a:pPr>
              <a:buFont typeface="Wingdings" pitchFamily="2" charset="2"/>
              <a:buChar char="u"/>
            </a:pPr>
            <a:r>
              <a:rPr lang="ja-JP" altLang="ja-JP" dirty="0" smtClean="0"/>
              <a:t>少なくとも</a:t>
            </a:r>
            <a:r>
              <a:rPr lang="ja-JP" altLang="en-US" dirty="0" smtClean="0"/>
              <a:t>、</a:t>
            </a:r>
            <a:r>
              <a:rPr lang="ja-JP" altLang="ja-JP" dirty="0" smtClean="0"/>
              <a:t>発信者が誰であるかはっきりしないインターネットの情報を、レポートや論文の参考にすることは避けましょう。</a:t>
            </a:r>
            <a:endParaRPr lang="en-US" altLang="ja-JP" dirty="0" smtClean="0"/>
          </a:p>
          <a:p>
            <a:pPr>
              <a:buFont typeface="Wingdings" pitchFamily="2" charset="2"/>
              <a:buChar char="u"/>
            </a:pPr>
            <a:endParaRPr lang="en-US" altLang="ja-JP" dirty="0" smtClean="0"/>
          </a:p>
          <a:p>
            <a:pPr lvl="0">
              <a:buFont typeface="Wingdings" pitchFamily="2" charset="2"/>
              <a:buChar char="u"/>
            </a:pPr>
            <a:r>
              <a:rPr lang="ja-JP" altLang="en-US" dirty="0" smtClean="0"/>
              <a:t>例えば、行政情報の多くは国や自治体の</a:t>
            </a:r>
            <a:r>
              <a:rPr lang="en-US" altLang="ja-JP" dirty="0" smtClean="0"/>
              <a:t>HP</a:t>
            </a:r>
            <a:r>
              <a:rPr lang="ja-JP" altLang="en-US" dirty="0" smtClean="0"/>
              <a:t>で公開されていて、信頼できる情報として利用できます。（法令・統計・世論調査など）</a:t>
            </a:r>
            <a:endParaRPr lang="en-US" altLang="ja-JP" dirty="0" smtClean="0"/>
          </a:p>
          <a:p>
            <a:pPr marL="342900" indent="-342900" eaLnBrk="0" hangingPunct="0">
              <a:spcBef>
                <a:spcPct val="20000"/>
              </a:spcBef>
              <a:buClr>
                <a:schemeClr val="bg2"/>
              </a:buClr>
              <a:buSzPct val="75000"/>
              <a:buFont typeface="Wingdings" pitchFamily="2" charset="2"/>
              <a:buNone/>
              <a:defRPr/>
            </a:pPr>
            <a:endParaRPr lang="en-US" altLang="ja-JP" sz="3200" kern="0" dirty="0">
              <a:latin typeface="+mn-lt"/>
              <a:ea typeface="+mn-ea"/>
            </a:endParaRPr>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4</a:t>
            </a:fld>
            <a:endParaRPr kumimoji="1" lang="ja-JP" alt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文献の種類①　図書</a:t>
            </a:r>
            <a:endParaRPr kumimoji="1" lang="ja-JP" altLang="en-US" dirty="0"/>
          </a:p>
        </p:txBody>
      </p:sp>
      <p:sp>
        <p:nvSpPr>
          <p:cNvPr id="3" name="コンテンツ プレースホルダ 2"/>
          <p:cNvSpPr>
            <a:spLocks noGrp="1"/>
          </p:cNvSpPr>
          <p:nvPr>
            <p:ph idx="1"/>
          </p:nvPr>
        </p:nvSpPr>
        <p:spPr>
          <a:xfrm>
            <a:off x="457200" y="1600200"/>
            <a:ext cx="8229600" cy="4781128"/>
          </a:xfrm>
        </p:spPr>
        <p:txBody>
          <a:bodyPr>
            <a:normAutofit fontScale="92500" lnSpcReduction="10000"/>
          </a:bodyPr>
          <a:lstStyle/>
          <a:p>
            <a:r>
              <a:rPr kumimoji="1" lang="ja-JP" altLang="en-US" dirty="0" smtClean="0"/>
              <a:t>特徴</a:t>
            </a:r>
            <a:endParaRPr kumimoji="1" lang="en-US" altLang="ja-JP" dirty="0" smtClean="0"/>
          </a:p>
          <a:p>
            <a:pPr lvl="1"/>
            <a:r>
              <a:rPr lang="ja-JP" altLang="en-US" sz="2400" dirty="0" smtClean="0">
                <a:solidFill>
                  <a:srgbClr val="FF0000"/>
                </a:solidFill>
              </a:rPr>
              <a:t>体系的</a:t>
            </a:r>
            <a:r>
              <a:rPr lang="ja-JP" altLang="en-US" sz="2400" dirty="0" smtClean="0"/>
              <a:t>な知識を得るのに適している</a:t>
            </a:r>
          </a:p>
          <a:p>
            <a:pPr lvl="1"/>
            <a:r>
              <a:rPr lang="ja-JP" altLang="en-US" sz="2400" dirty="0" smtClean="0"/>
              <a:t>発行までに時間がかかる</a:t>
            </a:r>
            <a:endParaRPr lang="en-US" altLang="ja-JP" sz="2400" dirty="0" smtClean="0"/>
          </a:p>
          <a:p>
            <a:pPr lvl="3"/>
            <a:endParaRPr lang="ja-JP" altLang="en-US" sz="1600" dirty="0" smtClean="0"/>
          </a:p>
          <a:p>
            <a:r>
              <a:rPr lang="ja-JP" altLang="en-US" dirty="0" smtClean="0"/>
              <a:t>たとえば</a:t>
            </a:r>
            <a:endParaRPr lang="en-US" altLang="ja-JP" dirty="0" smtClean="0"/>
          </a:p>
          <a:p>
            <a:pPr lvl="1"/>
            <a:r>
              <a:rPr lang="ja-JP" altLang="en-US" sz="2200" dirty="0" smtClean="0"/>
              <a:t>太陽光発電のしくみについて詳しく知りたい</a:t>
            </a:r>
          </a:p>
          <a:p>
            <a:pPr lvl="1"/>
            <a:r>
              <a:rPr lang="ja-JP" altLang="en-US" sz="2200" dirty="0" smtClean="0"/>
              <a:t>松本城の歴史について知りたい</a:t>
            </a:r>
            <a:endParaRPr lang="en-US" altLang="ja-JP" sz="2200" dirty="0" smtClean="0"/>
          </a:p>
          <a:p>
            <a:pPr lvl="3"/>
            <a:endParaRPr lang="ja-JP" altLang="en-US" sz="1400" dirty="0" smtClean="0"/>
          </a:p>
          <a:p>
            <a:r>
              <a:rPr kumimoji="1" lang="ja-JP" altLang="en-US" dirty="0" smtClean="0"/>
              <a:t>検索方法</a:t>
            </a:r>
            <a:endParaRPr kumimoji="1" lang="en-US" altLang="ja-JP" dirty="0" smtClean="0"/>
          </a:p>
          <a:p>
            <a:pPr lvl="1"/>
            <a:r>
              <a:rPr lang="ja-JP" altLang="en-US" sz="2200" dirty="0" smtClean="0"/>
              <a:t>信大図書館の所蔵図書：蔵書検索システム</a:t>
            </a:r>
            <a:r>
              <a:rPr lang="en-US" altLang="ja-JP" sz="2200" dirty="0" smtClean="0">
                <a:solidFill>
                  <a:srgbClr val="FF0000"/>
                </a:solidFill>
              </a:rPr>
              <a:t>OPAC</a:t>
            </a:r>
            <a:r>
              <a:rPr lang="ja-JP" altLang="en-US" sz="2200" dirty="0" smtClean="0"/>
              <a:t>で検索する</a:t>
            </a:r>
          </a:p>
          <a:p>
            <a:pPr lvl="1"/>
            <a:r>
              <a:rPr lang="ja-JP" altLang="en-US" sz="2200" dirty="0" smtClean="0"/>
              <a:t>信大図書館以外の所蔵図書</a:t>
            </a:r>
            <a:endParaRPr lang="en-US" altLang="ja-JP" sz="2200" dirty="0" smtClean="0"/>
          </a:p>
          <a:p>
            <a:pPr lvl="2"/>
            <a:r>
              <a:rPr lang="en-US" altLang="ja-JP" sz="1800" dirty="0" err="1" smtClean="0">
                <a:solidFill>
                  <a:srgbClr val="FF0000"/>
                </a:solidFill>
              </a:rPr>
              <a:t>CiNii</a:t>
            </a:r>
            <a:r>
              <a:rPr lang="en-US" altLang="ja-JP" sz="1800" dirty="0" smtClean="0">
                <a:solidFill>
                  <a:srgbClr val="FF0000"/>
                </a:solidFill>
              </a:rPr>
              <a:t> Books</a:t>
            </a:r>
            <a:r>
              <a:rPr lang="ja-JP" altLang="en-US" sz="1800" dirty="0" smtClean="0"/>
              <a:t>（国内の大学図書館の横断検索）</a:t>
            </a:r>
            <a:endParaRPr lang="en-US" altLang="ja-JP" sz="1800" dirty="0" smtClean="0"/>
          </a:p>
          <a:p>
            <a:pPr lvl="2"/>
            <a:r>
              <a:rPr lang="en-US" altLang="ja-JP" sz="1800" dirty="0" smtClean="0">
                <a:solidFill>
                  <a:srgbClr val="FF0000"/>
                </a:solidFill>
              </a:rPr>
              <a:t>NDL</a:t>
            </a:r>
            <a:r>
              <a:rPr lang="ja-JP" altLang="en-US" sz="1800" dirty="0" smtClean="0">
                <a:solidFill>
                  <a:srgbClr val="FF0000"/>
                </a:solidFill>
              </a:rPr>
              <a:t>サーチ</a:t>
            </a:r>
            <a:r>
              <a:rPr lang="ja-JP" altLang="en-US" sz="1800" dirty="0" smtClean="0"/>
              <a:t>（国内の公共図書館の横断検索）で検索する</a:t>
            </a:r>
          </a:p>
          <a:p>
            <a:pPr lvl="1"/>
            <a:endParaRPr kumimoji="1" lang="ja-JP" altLang="en-US" dirty="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5</a:t>
            </a:fld>
            <a:endParaRPr kumimoji="1" lang="ja-JP"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文献の種類②　雑誌論文</a:t>
            </a:r>
            <a:endParaRPr kumimoji="1" lang="ja-JP" altLang="en-US" dirty="0"/>
          </a:p>
        </p:txBody>
      </p:sp>
      <p:sp>
        <p:nvSpPr>
          <p:cNvPr id="3" name="コンテンツ プレースホルダ 2"/>
          <p:cNvSpPr>
            <a:spLocks noGrp="1"/>
          </p:cNvSpPr>
          <p:nvPr>
            <p:ph idx="1"/>
          </p:nvPr>
        </p:nvSpPr>
        <p:spPr>
          <a:xfrm>
            <a:off x="457200" y="1600200"/>
            <a:ext cx="8229600" cy="4781128"/>
          </a:xfrm>
        </p:spPr>
        <p:txBody>
          <a:bodyPr>
            <a:normAutofit fontScale="92500" lnSpcReduction="20000"/>
          </a:bodyPr>
          <a:lstStyle/>
          <a:p>
            <a:r>
              <a:rPr kumimoji="1" lang="ja-JP" altLang="en-US" dirty="0" smtClean="0"/>
              <a:t>特徴</a:t>
            </a:r>
            <a:endParaRPr kumimoji="1" lang="en-US" altLang="ja-JP" dirty="0" smtClean="0"/>
          </a:p>
          <a:p>
            <a:pPr lvl="1"/>
            <a:r>
              <a:rPr lang="ja-JP" altLang="en-US" sz="2400" dirty="0" smtClean="0">
                <a:solidFill>
                  <a:srgbClr val="FF0000"/>
                </a:solidFill>
              </a:rPr>
              <a:t>最新</a:t>
            </a:r>
            <a:r>
              <a:rPr lang="ja-JP" altLang="en-US" sz="2400" dirty="0" smtClean="0"/>
              <a:t>の研究内容を知るのに適している</a:t>
            </a:r>
          </a:p>
          <a:p>
            <a:pPr lvl="1"/>
            <a:r>
              <a:rPr lang="en-US" altLang="ja-JP" sz="2400" dirty="0" smtClean="0"/>
              <a:t>1</a:t>
            </a:r>
            <a:r>
              <a:rPr lang="ja-JP" altLang="en-US" sz="2400" dirty="0" smtClean="0"/>
              <a:t>冊に複数の論文が収録されている</a:t>
            </a:r>
            <a:endParaRPr lang="en-US" altLang="ja-JP" sz="2400" dirty="0" smtClean="0"/>
          </a:p>
          <a:p>
            <a:pPr lvl="3"/>
            <a:endParaRPr lang="ja-JP" altLang="en-US" sz="1600" dirty="0" smtClean="0"/>
          </a:p>
          <a:p>
            <a:r>
              <a:rPr lang="ja-JP" altLang="en-US" b="1" dirty="0" smtClean="0"/>
              <a:t>たとえば</a:t>
            </a:r>
            <a:endParaRPr lang="en-US" altLang="ja-JP" b="1" dirty="0" smtClean="0"/>
          </a:p>
          <a:p>
            <a:pPr lvl="1"/>
            <a:r>
              <a:rPr lang="ja-JP" altLang="en-US" sz="2400" dirty="0" smtClean="0"/>
              <a:t>太陽光発電パネル開発の動向について調べたい。</a:t>
            </a:r>
          </a:p>
          <a:p>
            <a:pPr lvl="1"/>
            <a:r>
              <a:rPr lang="ja-JP" altLang="en-US" sz="2400" dirty="0" smtClean="0"/>
              <a:t>松本城周辺の景観保護政策について調べたい。</a:t>
            </a:r>
            <a:endParaRPr lang="en-US" altLang="ja-JP" sz="2400" dirty="0" smtClean="0"/>
          </a:p>
          <a:p>
            <a:pPr lvl="3"/>
            <a:endParaRPr lang="en-US" altLang="ja-JP" sz="1600" dirty="0" smtClean="0"/>
          </a:p>
          <a:p>
            <a:r>
              <a:rPr lang="ja-JP" altLang="en-US" dirty="0" smtClean="0"/>
              <a:t>検索方法</a:t>
            </a:r>
          </a:p>
          <a:p>
            <a:pPr lvl="1"/>
            <a:r>
              <a:rPr lang="ja-JP" altLang="en-US" sz="2400" dirty="0" smtClean="0"/>
              <a:t>文献検索データベースで検索する。</a:t>
            </a:r>
            <a:endParaRPr lang="en-US" altLang="ja-JP" sz="2400" dirty="0" smtClean="0"/>
          </a:p>
          <a:p>
            <a:pPr lvl="2"/>
            <a:r>
              <a:rPr lang="ja-JP" altLang="en-US" dirty="0" smtClean="0"/>
              <a:t>国内の学術雑誌や大学紀要に掲載された論文：</a:t>
            </a:r>
            <a:r>
              <a:rPr lang="en-US" altLang="ja-JP" dirty="0" err="1" smtClean="0">
                <a:solidFill>
                  <a:srgbClr val="FF0000"/>
                </a:solidFill>
              </a:rPr>
              <a:t>CiNii</a:t>
            </a:r>
            <a:r>
              <a:rPr lang="en-US" altLang="ja-JP" dirty="0" smtClean="0">
                <a:solidFill>
                  <a:srgbClr val="FF0000"/>
                </a:solidFill>
              </a:rPr>
              <a:t> Articles</a:t>
            </a:r>
            <a:r>
              <a:rPr lang="ja-JP" altLang="en-US" dirty="0" err="1" smtClean="0">
                <a:solidFill>
                  <a:srgbClr val="FF0000"/>
                </a:solidFill>
              </a:rPr>
              <a:t>、</a:t>
            </a:r>
            <a:r>
              <a:rPr lang="en-US" altLang="ja-JP" dirty="0" err="1" smtClean="0">
                <a:solidFill>
                  <a:srgbClr val="FF0000"/>
                </a:solidFill>
              </a:rPr>
              <a:t>JdreamⅢ</a:t>
            </a:r>
            <a:r>
              <a:rPr lang="ja-JP" altLang="en-US" dirty="0" smtClean="0"/>
              <a:t>など</a:t>
            </a:r>
            <a:endParaRPr lang="en-US" altLang="ja-JP" dirty="0" smtClean="0"/>
          </a:p>
          <a:p>
            <a:pPr lvl="2"/>
            <a:r>
              <a:rPr lang="ja-JP" altLang="en-US" dirty="0" smtClean="0"/>
              <a:t>海外の学術雑誌等に掲載された英語論文：</a:t>
            </a:r>
            <a:r>
              <a:rPr lang="en-US" altLang="ja-JP" dirty="0" smtClean="0">
                <a:solidFill>
                  <a:srgbClr val="FF0000"/>
                </a:solidFill>
              </a:rPr>
              <a:t>Web of Science</a:t>
            </a:r>
            <a:r>
              <a:rPr lang="ja-JP" altLang="en-US" dirty="0" smtClean="0"/>
              <a:t>など</a:t>
            </a:r>
          </a:p>
          <a:p>
            <a:pPr lvl="1"/>
            <a:endParaRPr lang="en-US" altLang="ja-JP" b="1" dirty="0" smtClean="0"/>
          </a:p>
          <a:p>
            <a:pPr lvl="1"/>
            <a:endParaRPr kumimoji="1" lang="ja-JP" altLang="en-US" dirty="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6</a:t>
            </a:fld>
            <a:endParaRPr kumimoji="1" lang="ja-JP"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smtClean="0"/>
              <a:t>CiNii</a:t>
            </a:r>
            <a:r>
              <a:rPr lang="en-US" altLang="ja-JP" dirty="0" smtClean="0"/>
              <a:t> Articles</a:t>
            </a:r>
            <a:r>
              <a:rPr lang="ja-JP" altLang="en-US" dirty="0" smtClean="0"/>
              <a:t>について</a:t>
            </a:r>
            <a:endParaRPr kumimoji="1" lang="ja-JP" altLang="en-US" dirty="0"/>
          </a:p>
        </p:txBody>
      </p:sp>
      <p:sp>
        <p:nvSpPr>
          <p:cNvPr id="3" name="コンテンツ プレースホルダ 2"/>
          <p:cNvSpPr>
            <a:spLocks noGrp="1"/>
          </p:cNvSpPr>
          <p:nvPr>
            <p:ph idx="1"/>
          </p:nvPr>
        </p:nvSpPr>
        <p:spPr/>
        <p:txBody>
          <a:bodyPr/>
          <a:lstStyle/>
          <a:p>
            <a:pPr>
              <a:buFont typeface="Wingdings" pitchFamily="2" charset="2"/>
              <a:buChar char="u"/>
            </a:pPr>
            <a:r>
              <a:rPr lang="ja-JP" altLang="en-US" dirty="0" smtClean="0"/>
              <a:t>大学紀要や学会誌に掲載された論文を、探すことができる。</a:t>
            </a:r>
            <a:endParaRPr lang="en-US" altLang="ja-JP" dirty="0" smtClean="0"/>
          </a:p>
          <a:p>
            <a:pPr>
              <a:buFont typeface="Wingdings" pitchFamily="2" charset="2"/>
              <a:buChar char="u"/>
            </a:pPr>
            <a:r>
              <a:rPr lang="ja-JP" altLang="en-US" dirty="0" smtClean="0"/>
              <a:t>雑誌によっては、</a:t>
            </a:r>
            <a:r>
              <a:rPr lang="ja-JP" altLang="en-US" dirty="0" smtClean="0">
                <a:solidFill>
                  <a:srgbClr val="FF0000"/>
                </a:solidFill>
              </a:rPr>
              <a:t>論文の本文</a:t>
            </a:r>
            <a:r>
              <a:rPr lang="en-US" altLang="ja-JP" dirty="0" smtClean="0">
                <a:solidFill>
                  <a:srgbClr val="FF0000"/>
                </a:solidFill>
              </a:rPr>
              <a:t>PDF</a:t>
            </a:r>
            <a:r>
              <a:rPr lang="ja-JP" altLang="en-US" dirty="0" smtClean="0"/>
              <a:t>が見れるものもある。</a:t>
            </a:r>
            <a:endParaRPr lang="en-US" altLang="ja-JP" dirty="0" smtClean="0"/>
          </a:p>
          <a:p>
            <a:pPr>
              <a:buFont typeface="Wingdings" pitchFamily="2" charset="2"/>
              <a:buChar char="u"/>
            </a:pPr>
            <a:r>
              <a:rPr lang="en-US" altLang="ja-JP" dirty="0" smtClean="0"/>
              <a:t>ACSU</a:t>
            </a:r>
            <a:r>
              <a:rPr lang="ja-JP" altLang="en-US" dirty="0" smtClean="0"/>
              <a:t>にログインして、</a:t>
            </a:r>
            <a:r>
              <a:rPr lang="en-US" altLang="ja-JP" dirty="0" err="1" smtClean="0"/>
              <a:t>GakuNin</a:t>
            </a:r>
            <a:r>
              <a:rPr lang="ja-JP" altLang="en-US" dirty="0" smtClean="0"/>
              <a:t>経由で接続すれば、大学内からと同じ条件で学外からも利用できる。</a:t>
            </a:r>
            <a:r>
              <a:rPr lang="ja-JP" altLang="en-US" sz="2400" dirty="0" smtClean="0">
                <a:solidFill>
                  <a:srgbClr val="00B050"/>
                </a:solidFill>
              </a:rPr>
              <a:t>≪利用案内の</a:t>
            </a:r>
            <a:r>
              <a:rPr lang="en-US" altLang="ja-JP" sz="2400" dirty="0" smtClean="0">
                <a:solidFill>
                  <a:srgbClr val="00B050"/>
                </a:solidFill>
              </a:rPr>
              <a:t>18</a:t>
            </a:r>
            <a:r>
              <a:rPr lang="ja-JP" altLang="en-US" sz="2400" dirty="0" smtClean="0">
                <a:solidFill>
                  <a:srgbClr val="00B050"/>
                </a:solidFill>
              </a:rPr>
              <a:t>ページ≫</a:t>
            </a:r>
            <a:endParaRPr lang="en-US" altLang="ja-JP" sz="2400" dirty="0" smtClean="0">
              <a:solidFill>
                <a:srgbClr val="00B050"/>
              </a:solidFill>
            </a:endParaRPr>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7</a:t>
            </a:fld>
            <a:endParaRPr kumimoji="1" lang="ja-JP" alt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srcRect l="13017" t="23095" r="12369" b="39952"/>
          <a:stretch>
            <a:fillRect/>
          </a:stretch>
        </p:blipFill>
        <p:spPr bwMode="auto">
          <a:xfrm>
            <a:off x="278523" y="1700808"/>
            <a:ext cx="8586954" cy="3888432"/>
          </a:xfrm>
          <a:prstGeom prst="rect">
            <a:avLst/>
          </a:prstGeom>
          <a:noFill/>
          <a:ln w="9525">
            <a:noFill/>
            <a:miter lim="800000"/>
            <a:headEnd/>
            <a:tailEnd/>
          </a:ln>
        </p:spPr>
      </p:pic>
      <p:sp>
        <p:nvSpPr>
          <p:cNvPr id="15364" name="Rectangle 2"/>
          <p:cNvSpPr>
            <a:spLocks noGrp="1" noChangeArrowheads="1"/>
          </p:cNvSpPr>
          <p:nvPr>
            <p:ph type="title"/>
          </p:nvPr>
        </p:nvSpPr>
        <p:spPr>
          <a:xfrm>
            <a:off x="539750" y="260648"/>
            <a:ext cx="8162925" cy="1311275"/>
          </a:xfrm>
        </p:spPr>
        <p:txBody>
          <a:bodyPr/>
          <a:lstStyle/>
          <a:p>
            <a:r>
              <a:rPr lang="en-US" altLang="ja-JP" dirty="0" err="1" smtClean="0"/>
              <a:t>CiNii</a:t>
            </a:r>
            <a:r>
              <a:rPr lang="en-US" altLang="ja-JP" dirty="0" smtClean="0"/>
              <a:t> Articles</a:t>
            </a:r>
            <a:r>
              <a:rPr lang="ja-JP" altLang="en-US" dirty="0" smtClean="0"/>
              <a:t>の使い方①</a:t>
            </a:r>
          </a:p>
        </p:txBody>
      </p:sp>
      <p:sp>
        <p:nvSpPr>
          <p:cNvPr id="241672" name="AutoShape 8"/>
          <p:cNvSpPr>
            <a:spLocks/>
          </p:cNvSpPr>
          <p:nvPr/>
        </p:nvSpPr>
        <p:spPr bwMode="auto">
          <a:xfrm>
            <a:off x="4288120" y="5180514"/>
            <a:ext cx="2874963" cy="768766"/>
          </a:xfrm>
          <a:prstGeom prst="borderCallout2">
            <a:avLst>
              <a:gd name="adj1" fmla="val 12611"/>
              <a:gd name="adj2" fmla="val -2653"/>
              <a:gd name="adj3" fmla="val 12611"/>
              <a:gd name="adj4" fmla="val -13032"/>
              <a:gd name="adj5" fmla="val -107005"/>
              <a:gd name="adj6" fmla="val -54079"/>
            </a:avLst>
          </a:prstGeom>
          <a:solidFill>
            <a:schemeClr val="accent1"/>
          </a:solidFill>
          <a:ln w="38100" algn="ctr">
            <a:solidFill>
              <a:schemeClr val="tx1"/>
            </a:solidFill>
            <a:miter lim="800000"/>
            <a:headEnd/>
            <a:tailEnd/>
          </a:ln>
        </p:spPr>
        <p:txBody>
          <a:bodyPr/>
          <a:lstStyle/>
          <a:p>
            <a:pPr algn="ctr">
              <a:spcBef>
                <a:spcPct val="50000"/>
              </a:spcBef>
            </a:pPr>
            <a:r>
              <a:rPr lang="ja-JP" altLang="en-US" dirty="0">
                <a:solidFill>
                  <a:schemeClr val="bg1"/>
                </a:solidFill>
              </a:rPr>
              <a:t>調べたい</a:t>
            </a:r>
            <a:r>
              <a:rPr lang="ja-JP" altLang="en-US" dirty="0" smtClean="0">
                <a:solidFill>
                  <a:schemeClr val="bg1"/>
                </a:solidFill>
              </a:rPr>
              <a:t>キーワードを入力して検索する</a:t>
            </a:r>
            <a:endParaRPr lang="ja-JP" altLang="en-US" dirty="0">
              <a:solidFill>
                <a:schemeClr val="bg1"/>
              </a:solidFill>
            </a:endParaRPr>
          </a:p>
          <a:p>
            <a:pPr algn="ctr">
              <a:spcBef>
                <a:spcPct val="20000"/>
              </a:spcBef>
            </a:pPr>
            <a:endParaRPr lang="en-US" altLang="ja-JP" dirty="0"/>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8</a:t>
            </a:fld>
            <a:endParaRPr kumimoji="1" lang="ja-JP" altLang="en-US"/>
          </a:p>
        </p:txBody>
      </p:sp>
      <p:sp>
        <p:nvSpPr>
          <p:cNvPr id="8" name="正方形/長方形 7"/>
          <p:cNvSpPr/>
          <p:nvPr/>
        </p:nvSpPr>
        <p:spPr>
          <a:xfrm>
            <a:off x="395536" y="3717032"/>
            <a:ext cx="6552728" cy="504056"/>
          </a:xfrm>
          <a:prstGeom prst="rect">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Grp="1" noChangeAspect="1" noChangeArrowheads="1"/>
          </p:cNvPicPr>
          <p:nvPr>
            <p:ph idx="1"/>
          </p:nvPr>
        </p:nvPicPr>
        <p:blipFill>
          <a:blip r:embed="rId3" cstate="print"/>
          <a:srcRect l="1555" t="24497" r="23815" b="18227"/>
          <a:stretch>
            <a:fillRect/>
          </a:stretch>
        </p:blipFill>
        <p:spPr bwMode="auto">
          <a:xfrm>
            <a:off x="539552" y="1268760"/>
            <a:ext cx="7488832" cy="5255087"/>
          </a:xfrm>
          <a:prstGeom prst="rect">
            <a:avLst/>
          </a:prstGeom>
          <a:noFill/>
          <a:ln w="9525">
            <a:noFill/>
            <a:miter lim="800000"/>
            <a:headEnd/>
            <a:tailEnd/>
          </a:ln>
        </p:spPr>
      </p:pic>
      <p:sp>
        <p:nvSpPr>
          <p:cNvPr id="16388" name="Rectangle 2"/>
          <p:cNvSpPr>
            <a:spLocks noGrp="1" noChangeArrowheads="1"/>
          </p:cNvSpPr>
          <p:nvPr>
            <p:ph type="title"/>
          </p:nvPr>
        </p:nvSpPr>
        <p:spPr/>
        <p:txBody>
          <a:bodyPr/>
          <a:lstStyle/>
          <a:p>
            <a:r>
              <a:rPr lang="en-US" altLang="ja-JP" dirty="0" err="1" smtClean="0"/>
              <a:t>CiNii</a:t>
            </a:r>
            <a:r>
              <a:rPr lang="en-US" altLang="ja-JP" dirty="0" smtClean="0"/>
              <a:t> Articles</a:t>
            </a:r>
            <a:r>
              <a:rPr lang="ja-JP" altLang="en-US" dirty="0" smtClean="0"/>
              <a:t>の使い方②</a:t>
            </a:r>
          </a:p>
        </p:txBody>
      </p:sp>
      <p:sp>
        <p:nvSpPr>
          <p:cNvPr id="13" name="スライド番号プレースホルダ 12"/>
          <p:cNvSpPr>
            <a:spLocks noGrp="1"/>
          </p:cNvSpPr>
          <p:nvPr>
            <p:ph type="sldNum" sz="quarter" idx="12"/>
          </p:nvPr>
        </p:nvSpPr>
        <p:spPr/>
        <p:txBody>
          <a:bodyPr/>
          <a:lstStyle/>
          <a:p>
            <a:fld id="{D2D8002D-B5B0-4BAC-B1F6-782DDCCE6D9C}" type="slidenum">
              <a:rPr kumimoji="1" lang="ja-JP" altLang="en-US" smtClean="0"/>
              <a:pPr/>
              <a:t>9</a:t>
            </a:fld>
            <a:endParaRPr kumimoji="1" lang="ja-JP" altLang="en-US"/>
          </a:p>
        </p:txBody>
      </p:sp>
      <p:pic>
        <p:nvPicPr>
          <p:cNvPr id="16" name="Picture 3"/>
          <p:cNvPicPr>
            <a:picLocks noChangeAspect="1" noChangeArrowheads="1"/>
          </p:cNvPicPr>
          <p:nvPr/>
        </p:nvPicPr>
        <p:blipFill>
          <a:blip r:embed="rId3" cstate="print"/>
          <a:srcRect l="1555" t="55881" r="48297" b="33131"/>
          <a:stretch>
            <a:fillRect/>
          </a:stretch>
        </p:blipFill>
        <p:spPr bwMode="auto">
          <a:xfrm>
            <a:off x="395536" y="2996952"/>
            <a:ext cx="7548264" cy="1512168"/>
          </a:xfrm>
          <a:prstGeom prst="rect">
            <a:avLst/>
          </a:prstGeom>
          <a:noFill/>
          <a:ln w="9525">
            <a:noFill/>
            <a:miter lim="800000"/>
            <a:headEnd/>
            <a:tailEnd/>
          </a:ln>
        </p:spPr>
      </p:pic>
      <p:sp>
        <p:nvSpPr>
          <p:cNvPr id="258052" name="Text Box 4"/>
          <p:cNvSpPr txBox="1">
            <a:spLocks noChangeArrowheads="1"/>
          </p:cNvSpPr>
          <p:nvPr/>
        </p:nvSpPr>
        <p:spPr bwMode="auto">
          <a:xfrm>
            <a:off x="5580112" y="2132856"/>
            <a:ext cx="3168650" cy="1200329"/>
          </a:xfrm>
          <a:prstGeom prst="rect">
            <a:avLst/>
          </a:prstGeom>
          <a:solidFill>
            <a:schemeClr val="accent1"/>
          </a:solidFill>
          <a:ln w="9525">
            <a:solidFill>
              <a:schemeClr val="tx1"/>
            </a:solidFill>
            <a:miter lim="800000"/>
            <a:headEnd/>
            <a:tailEnd/>
          </a:ln>
        </p:spPr>
        <p:txBody>
          <a:bodyPr wrap="square">
            <a:spAutoFit/>
          </a:bodyPr>
          <a:lstStyle/>
          <a:p>
            <a:pPr>
              <a:spcBef>
                <a:spcPct val="50000"/>
              </a:spcBef>
            </a:pPr>
            <a:r>
              <a:rPr lang="ja-JP" altLang="en-US" dirty="0" smtClean="0">
                <a:solidFill>
                  <a:schemeClr val="bg1"/>
                </a:solidFill>
              </a:rPr>
              <a:t>キーワードに関係する</a:t>
            </a:r>
            <a:r>
              <a:rPr lang="ja-JP" altLang="en-US" dirty="0">
                <a:solidFill>
                  <a:schemeClr val="bg1"/>
                </a:solidFill>
              </a:rPr>
              <a:t>論文の、</a:t>
            </a:r>
            <a:br>
              <a:rPr lang="ja-JP" altLang="en-US" dirty="0">
                <a:solidFill>
                  <a:schemeClr val="bg1"/>
                </a:solidFill>
              </a:rPr>
            </a:br>
            <a:r>
              <a:rPr lang="ja-JP" altLang="en-US" dirty="0" smtClean="0">
                <a:solidFill>
                  <a:schemeClr val="bg1"/>
                </a:solidFill>
              </a:rPr>
              <a:t>一覧が表示され、論文タイトル</a:t>
            </a:r>
            <a:r>
              <a:rPr lang="ja-JP" altLang="en-US" dirty="0">
                <a:solidFill>
                  <a:schemeClr val="bg1"/>
                </a:solidFill>
              </a:rPr>
              <a:t>や雑誌名</a:t>
            </a:r>
            <a:r>
              <a:rPr lang="ja-JP" altLang="en-US" dirty="0" smtClean="0">
                <a:solidFill>
                  <a:schemeClr val="bg1"/>
                </a:solidFill>
              </a:rPr>
              <a:t>、号数</a:t>
            </a:r>
            <a:r>
              <a:rPr lang="ja-JP" altLang="en-US" dirty="0">
                <a:solidFill>
                  <a:schemeClr val="bg1"/>
                </a:solidFill>
              </a:rPr>
              <a:t>やページ数</a:t>
            </a:r>
            <a:r>
              <a:rPr lang="ja-JP" altLang="en-US" dirty="0" smtClean="0">
                <a:solidFill>
                  <a:schemeClr val="bg1"/>
                </a:solidFill>
              </a:rPr>
              <a:t>などが確認できる。</a:t>
            </a:r>
            <a:endParaRPr lang="en-US" altLang="ja-JP" dirty="0" smtClean="0">
              <a:solidFill>
                <a:schemeClr val="bg1"/>
              </a:solidFill>
            </a:endParaRPr>
          </a:p>
        </p:txBody>
      </p:sp>
      <p:sp>
        <p:nvSpPr>
          <p:cNvPr id="18" name="正方形/長方形 17"/>
          <p:cNvSpPr/>
          <p:nvPr/>
        </p:nvSpPr>
        <p:spPr>
          <a:xfrm>
            <a:off x="5508104" y="4005064"/>
            <a:ext cx="2376264" cy="1728192"/>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472</TotalTime>
  <Words>1745</Words>
  <Application>Microsoft Office PowerPoint</Application>
  <PresentationFormat>画面に合わせる (4:3)</PresentationFormat>
  <Paragraphs>168</Paragraphs>
  <Slides>16</Slides>
  <Notes>10</Notes>
  <HiddenSlides>0</HiddenSlides>
  <MMClips>0</MMClips>
  <ScaleCrop>false</ScaleCrop>
  <HeadingPairs>
    <vt:vector size="4" baseType="variant">
      <vt:variant>
        <vt:lpstr>テーマ</vt:lpstr>
      </vt:variant>
      <vt:variant>
        <vt:i4>1</vt:i4>
      </vt:variant>
      <vt:variant>
        <vt:lpstr>スライド タイトル</vt:lpstr>
      </vt:variant>
      <vt:variant>
        <vt:i4>16</vt:i4>
      </vt:variant>
    </vt:vector>
  </HeadingPairs>
  <TitlesOfParts>
    <vt:vector size="17" baseType="lpstr">
      <vt:lpstr>Office テーマ</vt:lpstr>
      <vt:lpstr>文献検索の基本</vt:lpstr>
      <vt:lpstr>文献検索とは？</vt:lpstr>
      <vt:lpstr>時間の経過と情報源</vt:lpstr>
      <vt:lpstr>インターネットの注意点</vt:lpstr>
      <vt:lpstr>文献の種類①　図書</vt:lpstr>
      <vt:lpstr>文献の種類②　雑誌論文</vt:lpstr>
      <vt:lpstr>CiNii Articlesについて</vt:lpstr>
      <vt:lpstr>CiNii Articlesの使い方①</vt:lpstr>
      <vt:lpstr>CiNii Articlesの使い方②</vt:lpstr>
      <vt:lpstr>CiNii Articlesの使い方③</vt:lpstr>
      <vt:lpstr>文献の種類③　新聞記事</vt:lpstr>
      <vt:lpstr>新聞記事の探し方</vt:lpstr>
      <vt:lpstr>検索テクニック</vt:lpstr>
      <vt:lpstr>電子ジャーナルについて</vt:lpstr>
      <vt:lpstr>文献検索の手順</vt:lpstr>
      <vt:lpstr>文献を手に入れたら</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文献検索の基本</dc:title>
  <dc:creator>nalis</dc:creator>
  <cp:lastModifiedBy>nalis</cp:lastModifiedBy>
  <cp:revision>42</cp:revision>
  <dcterms:created xsi:type="dcterms:W3CDTF">2015-03-23T07:07:29Z</dcterms:created>
  <dcterms:modified xsi:type="dcterms:W3CDTF">2015-04-08T03:03:32Z</dcterms:modified>
</cp:coreProperties>
</file>