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3" r:id="rId3"/>
    <p:sldId id="274" r:id="rId4"/>
    <p:sldId id="283" r:id="rId5"/>
    <p:sldId id="275" r:id="rId6"/>
    <p:sldId id="257" r:id="rId7"/>
    <p:sldId id="258" r:id="rId8"/>
    <p:sldId id="262" r:id="rId9"/>
    <p:sldId id="263" r:id="rId10"/>
    <p:sldId id="265" r:id="rId11"/>
    <p:sldId id="268" r:id="rId12"/>
    <p:sldId id="282" r:id="rId13"/>
    <p:sldId id="261" r:id="rId14"/>
    <p:sldId id="266" r:id="rId15"/>
    <p:sldId id="267" r:id="rId16"/>
    <p:sldId id="272" r:id="rId17"/>
    <p:sldId id="276" r:id="rId18"/>
    <p:sldId id="277" r:id="rId19"/>
    <p:sldId id="278" r:id="rId20"/>
    <p:sldId id="279" r:id="rId21"/>
    <p:sldId id="281" r:id="rId22"/>
    <p:sldId id="280"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4E"/>
    <a:srgbClr val="0082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77" autoAdjust="0"/>
  </p:normalViewPr>
  <p:slideViewPr>
    <p:cSldViewPr>
      <p:cViewPr varScale="1">
        <p:scale>
          <a:sx n="95" d="100"/>
          <a:sy n="95" d="100"/>
        </p:scale>
        <p:origin x="198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DE193159-45B3-4BEB-BA71-72D7A523C58A}" type="datetimeFigureOut">
              <a:rPr kumimoji="1" lang="ja-JP" altLang="en-US" smtClean="0"/>
              <a:pPr/>
              <a:t>2018/4/24</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3B93FFD-DBAF-4DB4-AEE1-94884FE14368}" type="slidenum">
              <a:rPr kumimoji="1" lang="ja-JP" altLang="en-US" smtClean="0"/>
              <a:pPr/>
              <a:t>‹#›</a:t>
            </a:fld>
            <a:endParaRPr kumimoji="1" lang="ja-JP" altLang="en-US"/>
          </a:p>
        </p:txBody>
      </p:sp>
    </p:spTree>
    <p:extLst>
      <p:ext uri="{BB962C8B-B14F-4D97-AF65-F5344CB8AC3E}">
        <p14:creationId xmlns:p14="http://schemas.microsoft.com/office/powerpoint/2010/main" val="465005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それでは</a:t>
            </a:r>
            <a:r>
              <a:rPr kumimoji="1" lang="ja-JP" altLang="en-US" sz="1200" kern="1200" dirty="0" smtClean="0">
                <a:solidFill>
                  <a:schemeClr val="tx1"/>
                </a:solidFill>
                <a:effectLst/>
                <a:latin typeface="+mn-lt"/>
                <a:ea typeface="+mn-ea"/>
                <a:cs typeface="+mn-cs"/>
              </a:rPr>
              <a:t>ここからは、</a:t>
            </a:r>
            <a:r>
              <a:rPr kumimoji="1" lang="en-US" altLang="ja-JP" sz="1200" kern="1200" dirty="0" smtClean="0">
                <a:solidFill>
                  <a:schemeClr val="tx1"/>
                </a:solidFill>
                <a:effectLst/>
                <a:latin typeface="+mn-lt"/>
                <a:ea typeface="+mn-ea"/>
                <a:cs typeface="+mn-cs"/>
              </a:rPr>
              <a:t>OPAC</a:t>
            </a:r>
            <a:r>
              <a:rPr kumimoji="1" lang="ja-JP" altLang="ja-JP" sz="1200" kern="1200" dirty="0" smtClean="0">
                <a:solidFill>
                  <a:schemeClr val="tx1"/>
                </a:solidFill>
                <a:effectLst/>
                <a:latin typeface="+mn-lt"/>
                <a:ea typeface="+mn-ea"/>
                <a:cs typeface="+mn-cs"/>
              </a:rPr>
              <a:t>の使い方</a:t>
            </a:r>
            <a:r>
              <a:rPr kumimoji="1" lang="ja-JP" altLang="en-US" sz="1200" kern="1200" dirty="0" smtClean="0">
                <a:solidFill>
                  <a:schemeClr val="tx1"/>
                </a:solidFill>
                <a:effectLst/>
                <a:latin typeface="+mn-lt"/>
                <a:ea typeface="+mn-ea"/>
                <a:cs typeface="+mn-cs"/>
              </a:rPr>
              <a:t>について</a:t>
            </a:r>
            <a:r>
              <a:rPr kumimoji="1" lang="ja-JP" altLang="ja-JP" sz="1200" kern="1200" dirty="0" smtClean="0">
                <a:solidFill>
                  <a:schemeClr val="tx1"/>
                </a:solidFill>
                <a:effectLst/>
                <a:latin typeface="+mn-lt"/>
                <a:ea typeface="+mn-ea"/>
                <a:cs typeface="+mn-cs"/>
              </a:rPr>
              <a:t>実際に操作しながらご説明します。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1</a:t>
            </a:fld>
            <a:endParaRPr kumimoji="1" lang="ja-JP" altLang="en-US"/>
          </a:p>
        </p:txBody>
      </p:sp>
    </p:spTree>
    <p:extLst>
      <p:ext uri="{BB962C8B-B14F-4D97-AF65-F5344CB8AC3E}">
        <p14:creationId xmlns:p14="http://schemas.microsoft.com/office/powerpoint/2010/main" val="1426291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7500" lnSpcReduction="20000"/>
          </a:bodyPr>
          <a:lstStyle/>
          <a:p>
            <a:r>
              <a:rPr kumimoji="1" lang="ja-JP" altLang="en-US" sz="1200" kern="1200" dirty="0" smtClean="0">
                <a:solidFill>
                  <a:schemeClr val="tx1"/>
                </a:solidFill>
                <a:latin typeface="Times New Roman" pitchFamily="18" charset="0"/>
                <a:ea typeface="ＭＳ Ｐ明朝" pitchFamily="18" charset="-128"/>
                <a:cs typeface="+mn-cs"/>
              </a:rPr>
              <a:t>詳細画面が開きました。</a:t>
            </a:r>
            <a:r>
              <a:rPr kumimoji="1" lang="ja-JP" altLang="ja-JP" sz="1200" kern="1200" dirty="0" smtClean="0">
                <a:solidFill>
                  <a:schemeClr val="tx1"/>
                </a:solidFill>
                <a:latin typeface="Times New Roman" pitchFamily="18" charset="0"/>
                <a:ea typeface="ＭＳ Ｐ明朝" pitchFamily="18" charset="-128"/>
                <a:cs typeface="+mn-cs"/>
              </a:rPr>
              <a:t>画面の上部にはその本についての情報が書かれています。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青文字になっている著者名のリンクをクリックすると、その著者が書いた他の本を探すこともできます。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また、「詳細表示」のアイコンをクリックすると、全体のページ数や大きさなどのもっと詳しい情報が表示されます。</a:t>
            </a:r>
          </a:p>
          <a:p>
            <a:r>
              <a:rPr kumimoji="1" lang="ja-JP" altLang="ja-JP" sz="1200" kern="1200" dirty="0" smtClean="0">
                <a:solidFill>
                  <a:schemeClr val="tx1"/>
                </a:solidFill>
                <a:latin typeface="Times New Roman" pitchFamily="18" charset="0"/>
                <a:ea typeface="ＭＳ Ｐ明朝" pitchFamily="18" charset="-128"/>
                <a:cs typeface="+mn-cs"/>
              </a:rPr>
              <a:t>次に、この本が信大のどこにあるかを確認しましょう。画面の下のほうの「所蔵情報」を見てください。</a:t>
            </a:r>
            <a:endParaRPr kumimoji="1" lang="en-US" altLang="ja-JP" sz="1200" kern="1200" dirty="0" smtClean="0">
              <a:solidFill>
                <a:schemeClr val="tx1"/>
              </a:solidFill>
              <a:latin typeface="Times New Roman" pitchFamily="18" charset="0"/>
              <a:ea typeface="ＭＳ Ｐ明朝" pitchFamily="18" charset="-128"/>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「所蔵情報」で必ず確認すべきは、所在・請求記号・状態の</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点です。</a:t>
            </a:r>
            <a:endParaRPr kumimoji="1" lang="ja-JP" altLang="ja-JP" sz="1200" kern="1200" dirty="0" smtClean="0">
              <a:solidFill>
                <a:schemeClr val="tx1"/>
              </a:solidFill>
              <a:effectLst/>
              <a:latin typeface="+mn-lt"/>
              <a:ea typeface="+mn-ea"/>
              <a:cs typeface="+mn-cs"/>
            </a:endParaRPr>
          </a:p>
          <a:p>
            <a:endParaRPr kumimoji="1" lang="en-US" altLang="ja-JP" sz="1200" u="none" kern="1200" dirty="0" smtClean="0">
              <a:solidFill>
                <a:schemeClr val="tx1"/>
              </a:solidFill>
              <a:effectLst/>
              <a:latin typeface="+mn-lt"/>
              <a:ea typeface="+mn-ea"/>
              <a:cs typeface="+mn-cs"/>
            </a:endParaRPr>
          </a:p>
          <a:p>
            <a:r>
              <a:rPr kumimoji="1" lang="ja-JP" altLang="ja-JP" sz="1200" u="none" kern="1200" dirty="0" smtClean="0">
                <a:solidFill>
                  <a:schemeClr val="tx1"/>
                </a:solidFill>
                <a:effectLst/>
                <a:latin typeface="+mn-lt"/>
                <a:ea typeface="+mn-ea"/>
                <a:cs typeface="+mn-cs"/>
              </a:rPr>
              <a:t>まず「所在」欄をチェックしてください。</a:t>
            </a:r>
            <a:r>
              <a:rPr kumimoji="1" lang="en-US" altLang="ja-JP" sz="1200" u="none" kern="1200" dirty="0" smtClean="0">
                <a:solidFill>
                  <a:schemeClr val="tx1"/>
                </a:solidFill>
                <a:effectLst/>
                <a:latin typeface="+mn-lt"/>
                <a:ea typeface="+mn-ea"/>
                <a:cs typeface="+mn-cs"/>
              </a:rPr>
              <a:t>1</a:t>
            </a:r>
            <a:r>
              <a:rPr kumimoji="1" lang="ja-JP" altLang="en-US" sz="1200" u="none" kern="1200" dirty="0" smtClean="0">
                <a:solidFill>
                  <a:schemeClr val="tx1"/>
                </a:solidFill>
                <a:effectLst/>
                <a:latin typeface="+mn-lt"/>
                <a:ea typeface="+mn-ea"/>
                <a:cs typeface="+mn-cs"/>
              </a:rPr>
              <a:t>行目の図書は、「中央図書館　南</a:t>
            </a:r>
            <a:r>
              <a:rPr kumimoji="1" lang="en-US" altLang="ja-JP" sz="1200" u="none" kern="1200" dirty="0" smtClean="0">
                <a:solidFill>
                  <a:schemeClr val="tx1"/>
                </a:solidFill>
                <a:effectLst/>
                <a:latin typeface="+mn-lt"/>
                <a:ea typeface="+mn-ea"/>
                <a:cs typeface="+mn-cs"/>
              </a:rPr>
              <a:t>3</a:t>
            </a:r>
            <a:r>
              <a:rPr kumimoji="1" lang="ja-JP" altLang="en-US" sz="1200" u="none" kern="1200" dirty="0" smtClean="0">
                <a:solidFill>
                  <a:schemeClr val="tx1"/>
                </a:solidFill>
                <a:effectLst/>
                <a:latin typeface="+mn-lt"/>
                <a:ea typeface="+mn-ea"/>
                <a:cs typeface="+mn-cs"/>
              </a:rPr>
              <a:t>階開架」と表示されています。これがこの本が置かれている場所、です。</a:t>
            </a:r>
            <a:endParaRPr kumimoji="1" lang="en-US" altLang="ja-JP" sz="1200" u="non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u="none" kern="1200" dirty="0" smtClean="0">
                <a:solidFill>
                  <a:schemeClr val="tx1"/>
                </a:solidFill>
                <a:effectLst/>
                <a:latin typeface="+mn-lt"/>
                <a:ea typeface="+mn-ea"/>
                <a:cs typeface="+mn-cs"/>
              </a:rPr>
              <a:t>館内での詳しい場所は、所在の青文字をクリックすると表示されます。</a:t>
            </a:r>
          </a:p>
          <a:p>
            <a:r>
              <a:rPr kumimoji="1" lang="ja-JP" altLang="en-US" sz="1200" u="none" kern="1200" dirty="0" smtClean="0">
                <a:solidFill>
                  <a:schemeClr val="tx1"/>
                </a:solidFill>
                <a:effectLst/>
                <a:latin typeface="+mn-lt"/>
                <a:ea typeface="+mn-ea"/>
                <a:cs typeface="+mn-cs"/>
              </a:rPr>
              <a:t>続いて</a:t>
            </a:r>
            <a:r>
              <a:rPr kumimoji="1" lang="ja-JP" altLang="ja-JP" sz="1200" u="none" kern="1200" dirty="0" smtClean="0">
                <a:solidFill>
                  <a:schemeClr val="tx1"/>
                </a:solidFill>
                <a:effectLst/>
                <a:latin typeface="+mn-lt"/>
                <a:ea typeface="+mn-ea"/>
                <a:cs typeface="+mn-cs"/>
              </a:rPr>
              <a:t>「状態」の欄を確認してください。ここが「貸出可」となっている本は</a:t>
            </a:r>
            <a:r>
              <a:rPr kumimoji="1" lang="ja-JP" altLang="en-US" sz="1200" u="none" kern="1200" dirty="0" smtClean="0">
                <a:solidFill>
                  <a:schemeClr val="tx1"/>
                </a:solidFill>
                <a:effectLst/>
                <a:latin typeface="+mn-lt"/>
                <a:ea typeface="+mn-ea"/>
                <a:cs typeface="+mn-cs"/>
              </a:rPr>
              <a:t>、</a:t>
            </a:r>
            <a:r>
              <a:rPr kumimoji="1" lang="ja-JP" altLang="ja-JP" sz="1200" u="none" kern="1200" dirty="0" smtClean="0">
                <a:solidFill>
                  <a:schemeClr val="tx1"/>
                </a:solidFill>
                <a:effectLst/>
                <a:latin typeface="+mn-lt"/>
                <a:ea typeface="+mn-ea"/>
                <a:cs typeface="+mn-cs"/>
              </a:rPr>
              <a:t>今現在図書館の棚にあり</a:t>
            </a:r>
            <a:r>
              <a:rPr kumimoji="1" lang="ja-JP" altLang="en-US" sz="1200" u="none" kern="1200" dirty="0" smtClean="0">
                <a:solidFill>
                  <a:schemeClr val="tx1"/>
                </a:solidFill>
                <a:effectLst/>
                <a:latin typeface="+mn-lt"/>
                <a:ea typeface="+mn-ea"/>
                <a:cs typeface="+mn-cs"/>
              </a:rPr>
              <a:t>ますので</a:t>
            </a:r>
            <a:r>
              <a:rPr kumimoji="1" lang="ja-JP" altLang="ja-JP" sz="1200" u="none" kern="1200" dirty="0" smtClean="0">
                <a:solidFill>
                  <a:schemeClr val="tx1"/>
                </a:solidFill>
                <a:effectLst/>
                <a:latin typeface="+mn-lt"/>
                <a:ea typeface="+mn-ea"/>
                <a:cs typeface="+mn-cs"/>
              </a:rPr>
              <a:t>借りることができます。</a:t>
            </a:r>
            <a:endParaRPr kumimoji="1" lang="en-US" altLang="ja-JP" sz="1200" u="none" kern="1200" dirty="0" smtClean="0">
              <a:solidFill>
                <a:schemeClr val="tx1"/>
              </a:solidFill>
              <a:effectLst/>
              <a:latin typeface="+mn-lt"/>
              <a:ea typeface="+mn-ea"/>
              <a:cs typeface="+mn-cs"/>
            </a:endParaRPr>
          </a:p>
          <a:p>
            <a:r>
              <a:rPr kumimoji="1" lang="ja-JP" altLang="en-US" sz="1200" u="none" kern="1200" dirty="0" smtClean="0">
                <a:solidFill>
                  <a:schemeClr val="tx1"/>
                </a:solidFill>
                <a:effectLst/>
                <a:latin typeface="+mn-lt"/>
                <a:ea typeface="+mn-ea"/>
                <a:cs typeface="+mn-cs"/>
              </a:rPr>
              <a:t>そして「請求記号」を元に、本棚の中を探していきます。探し方は先程お話ししたとおりですので、順番に見ていってください。</a:t>
            </a:r>
            <a:endParaRPr kumimoji="1" lang="en-US" altLang="ja-JP" sz="1200" u="none" kern="1200" dirty="0" smtClean="0">
              <a:solidFill>
                <a:schemeClr val="tx1"/>
              </a:solidFill>
              <a:effectLst/>
              <a:latin typeface="+mn-lt"/>
              <a:ea typeface="+mn-ea"/>
              <a:cs typeface="+mn-cs"/>
            </a:endParaRPr>
          </a:p>
          <a:p>
            <a:endParaRPr kumimoji="1" lang="en-US" altLang="ja-JP" sz="1200" u="none"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さて、「状態」欄について、少しご説明します。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状態が「研究室」となっている本は、図書館ではなく先生が持っている図書です。場合によっては借りることもできますので</a:t>
            </a:r>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職員に相談してください。</a:t>
            </a:r>
          </a:p>
          <a:p>
            <a:r>
              <a:rPr kumimoji="1" lang="ja-JP" altLang="ja-JP" sz="1200" u="none" kern="1200" dirty="0" smtClean="0">
                <a:solidFill>
                  <a:schemeClr val="tx1"/>
                </a:solidFill>
                <a:effectLst/>
                <a:latin typeface="+mn-lt"/>
                <a:ea typeface="+mn-ea"/>
                <a:cs typeface="+mn-cs"/>
              </a:rPr>
              <a:t>状態が「禁帯出」となっている本は、貸出はできません。</a:t>
            </a:r>
            <a:endParaRPr kumimoji="1" lang="en-US" altLang="ja-JP" sz="1200" u="none"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主に、</a:t>
            </a:r>
            <a:r>
              <a:rPr kumimoji="1" lang="ja-JP" altLang="ja-JP" sz="1200" kern="1200" dirty="0" smtClean="0">
                <a:solidFill>
                  <a:schemeClr val="tx1"/>
                </a:solidFill>
                <a:effectLst/>
                <a:latin typeface="+mn-lt"/>
                <a:ea typeface="+mn-ea"/>
                <a:cs typeface="+mn-cs"/>
              </a:rPr>
              <a:t>シラバス</a:t>
            </a:r>
            <a:r>
              <a:rPr kumimoji="1" lang="ja-JP" altLang="en-US" sz="1200" kern="1200" dirty="0" smtClean="0">
                <a:solidFill>
                  <a:schemeClr val="tx1"/>
                </a:solidFill>
                <a:effectLst/>
                <a:latin typeface="+mn-lt"/>
                <a:ea typeface="+mn-ea"/>
                <a:cs typeface="+mn-cs"/>
              </a:rPr>
              <a:t>参考書や辞書・事典などが該当します。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（先程、概要で説明したとおり、）「図書館にくればいつでも利用できるように」そういった扱いになっています。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さて実際は、この</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件目が</a:t>
            </a:r>
            <a:r>
              <a:rPr kumimoji="1" lang="ja-JP" altLang="ja-JP" sz="1200" kern="1200" dirty="0" smtClean="0">
                <a:solidFill>
                  <a:schemeClr val="tx1"/>
                </a:solidFill>
                <a:effectLst/>
                <a:latin typeface="+mn-lt"/>
                <a:ea typeface="+mn-ea"/>
                <a:cs typeface="+mn-cs"/>
              </a:rPr>
              <a:t>「貸出中」</a:t>
            </a:r>
            <a:r>
              <a:rPr kumimoji="1" lang="ja-JP" altLang="en-US" sz="1200" kern="1200" dirty="0" smtClean="0">
                <a:solidFill>
                  <a:schemeClr val="tx1"/>
                </a:solidFill>
                <a:effectLst/>
                <a:latin typeface="+mn-lt"/>
                <a:ea typeface="+mn-ea"/>
                <a:cs typeface="+mn-cs"/>
              </a:rPr>
              <a:t>となっています。つまり、</a:t>
            </a:r>
            <a:r>
              <a:rPr kumimoji="1" lang="ja-JP" altLang="ja-JP" sz="1200" kern="1200" dirty="0" smtClean="0">
                <a:solidFill>
                  <a:schemeClr val="tx1"/>
                </a:solidFill>
                <a:effectLst/>
                <a:latin typeface="+mn-lt"/>
                <a:ea typeface="+mn-ea"/>
                <a:cs typeface="+mn-cs"/>
              </a:rPr>
              <a:t>現在誰かが借りていることがわかります。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右</a:t>
            </a:r>
            <a:r>
              <a:rPr kumimoji="1" lang="ja-JP" altLang="ja-JP" sz="1200" kern="1200" dirty="0" smtClean="0">
                <a:solidFill>
                  <a:schemeClr val="tx1"/>
                </a:solidFill>
                <a:effectLst/>
                <a:latin typeface="+mn-lt"/>
                <a:ea typeface="+mn-ea"/>
                <a:cs typeface="+mn-cs"/>
              </a:rPr>
              <a:t>に書いてある日付が、今借りている人の返却期限です。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この本を読みたい場合、返却されるのを待たなければいけないのですが、何度も</a:t>
            </a:r>
            <a:r>
              <a:rPr kumimoji="1" lang="en-US" altLang="ja-JP" sz="1200" kern="1200" dirty="0" smtClean="0">
                <a:solidFill>
                  <a:schemeClr val="tx1"/>
                </a:solidFill>
                <a:effectLst/>
                <a:latin typeface="+mn-lt"/>
                <a:ea typeface="+mn-ea"/>
                <a:cs typeface="+mn-cs"/>
              </a:rPr>
              <a:t>OPAC</a:t>
            </a:r>
            <a:r>
              <a:rPr kumimoji="1" lang="ja-JP" altLang="ja-JP" sz="1200" kern="1200" dirty="0" smtClean="0">
                <a:solidFill>
                  <a:schemeClr val="tx1"/>
                </a:solidFill>
                <a:effectLst/>
                <a:latin typeface="+mn-lt"/>
                <a:ea typeface="+mn-ea"/>
                <a:cs typeface="+mn-cs"/>
              </a:rPr>
              <a:t>や図書館の棚を確認するのは大変ですね。</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そういったときは、「</a:t>
            </a:r>
            <a:r>
              <a:rPr kumimoji="1" lang="ja-JP" altLang="ja-JP" sz="1200" kern="1200" dirty="0" smtClean="0">
                <a:solidFill>
                  <a:schemeClr val="tx1"/>
                </a:solidFill>
                <a:effectLst/>
                <a:latin typeface="+mn-lt"/>
                <a:ea typeface="+mn-ea"/>
                <a:cs typeface="+mn-cs"/>
              </a:rPr>
              <a:t>予約</a:t>
            </a:r>
            <a:r>
              <a:rPr kumimoji="1" lang="ja-JP" altLang="en-US" sz="1200" kern="1200" dirty="0" smtClean="0">
                <a:solidFill>
                  <a:schemeClr val="tx1"/>
                </a:solidFill>
                <a:effectLst/>
                <a:latin typeface="+mn-lt"/>
                <a:ea typeface="+mn-ea"/>
                <a:cs typeface="+mn-cs"/>
              </a:rPr>
              <a:t>」をかけることができます。</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その本が返却された時に図書館から</a:t>
            </a:r>
            <a:r>
              <a:rPr kumimoji="1" lang="ja-JP" altLang="en-US" sz="1200" kern="1200" dirty="0" smtClean="0">
                <a:solidFill>
                  <a:schemeClr val="tx1"/>
                </a:solidFill>
                <a:effectLst/>
                <a:latin typeface="+mn-lt"/>
                <a:ea typeface="+mn-ea"/>
                <a:cs typeface="+mn-cs"/>
              </a:rPr>
              <a:t>メールが届きますので、カウンターに声をかけてください。</a:t>
            </a:r>
            <a:endParaRPr kumimoji="1" lang="ja-JP"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さらに、「所在」欄について。</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下の行を見ていきますと、</a:t>
            </a:r>
            <a:r>
              <a:rPr kumimoji="1" lang="ja-JP" altLang="ja-JP" sz="1200" kern="1200" dirty="0" smtClean="0">
                <a:solidFill>
                  <a:schemeClr val="tx1"/>
                </a:solidFill>
                <a:effectLst/>
                <a:latin typeface="+mn-lt"/>
                <a:ea typeface="+mn-ea"/>
                <a:cs typeface="+mn-cs"/>
              </a:rPr>
              <a:t>この本は</a:t>
            </a:r>
            <a:r>
              <a:rPr kumimoji="1" lang="ja-JP" altLang="en-US" sz="1200" kern="1200" dirty="0" smtClean="0">
                <a:solidFill>
                  <a:schemeClr val="tx1"/>
                </a:solidFill>
                <a:effectLst/>
                <a:latin typeface="+mn-lt"/>
                <a:ea typeface="+mn-ea"/>
                <a:cs typeface="+mn-cs"/>
              </a:rPr>
              <a:t>教育・</a:t>
            </a:r>
            <a:r>
              <a:rPr kumimoji="1" lang="ja-JP" altLang="ja-JP" sz="1200" kern="1200" dirty="0" smtClean="0">
                <a:solidFill>
                  <a:schemeClr val="tx1"/>
                </a:solidFill>
                <a:effectLst/>
                <a:latin typeface="+mn-lt"/>
                <a:ea typeface="+mn-ea"/>
                <a:cs typeface="+mn-cs"/>
              </a:rPr>
              <a:t>工学部</a:t>
            </a:r>
            <a:r>
              <a:rPr kumimoji="1" lang="ja-JP" altLang="en-US" sz="1200" kern="1200" dirty="0" smtClean="0">
                <a:solidFill>
                  <a:schemeClr val="tx1"/>
                </a:solidFill>
                <a:effectLst/>
                <a:latin typeface="+mn-lt"/>
                <a:ea typeface="+mn-ea"/>
                <a:cs typeface="+mn-cs"/>
              </a:rPr>
              <a:t>・農学部の</a:t>
            </a:r>
            <a:r>
              <a:rPr kumimoji="1" lang="ja-JP" altLang="ja-JP" sz="1200" kern="1200" dirty="0" smtClean="0">
                <a:solidFill>
                  <a:schemeClr val="tx1"/>
                </a:solidFill>
                <a:effectLst/>
                <a:latin typeface="+mn-lt"/>
                <a:ea typeface="+mn-ea"/>
                <a:cs typeface="+mn-cs"/>
              </a:rPr>
              <a:t>図書館に</a:t>
            </a:r>
            <a:r>
              <a:rPr kumimoji="1" lang="ja-JP" altLang="en-US" sz="1200" kern="1200" dirty="0" smtClean="0">
                <a:solidFill>
                  <a:schemeClr val="tx1"/>
                </a:solidFill>
                <a:effectLst/>
                <a:latin typeface="+mn-lt"/>
                <a:ea typeface="+mn-ea"/>
                <a:cs typeface="+mn-cs"/>
              </a:rPr>
              <a:t>も</a:t>
            </a:r>
            <a:r>
              <a:rPr kumimoji="1" lang="ja-JP" altLang="ja-JP" sz="1200" kern="1200" dirty="0" smtClean="0">
                <a:solidFill>
                  <a:schemeClr val="tx1"/>
                </a:solidFill>
                <a:effectLst/>
                <a:latin typeface="+mn-lt"/>
                <a:ea typeface="+mn-ea"/>
                <a:cs typeface="+mn-cs"/>
              </a:rPr>
              <a:t>あることが分かります。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そして</a:t>
            </a:r>
            <a:r>
              <a:rPr kumimoji="1" lang="ja-JP" altLang="ja-JP" sz="1200" kern="1200" dirty="0" smtClean="0">
                <a:solidFill>
                  <a:schemeClr val="tx1"/>
                </a:solidFill>
                <a:effectLst/>
                <a:latin typeface="+mn-lt"/>
                <a:ea typeface="+mn-ea"/>
                <a:cs typeface="+mn-cs"/>
              </a:rPr>
              <a:t>状態</a:t>
            </a:r>
            <a:r>
              <a:rPr kumimoji="1" lang="ja-JP" altLang="en-US" sz="1200" kern="1200" dirty="0" smtClean="0">
                <a:solidFill>
                  <a:schemeClr val="tx1"/>
                </a:solidFill>
                <a:effectLst/>
                <a:latin typeface="+mn-lt"/>
                <a:ea typeface="+mn-ea"/>
                <a:cs typeface="+mn-cs"/>
              </a:rPr>
              <a:t>は</a:t>
            </a:r>
            <a:r>
              <a:rPr kumimoji="1" lang="ja-JP" altLang="ja-JP" sz="1200" kern="1200" dirty="0" smtClean="0">
                <a:solidFill>
                  <a:schemeClr val="tx1"/>
                </a:solidFill>
                <a:effectLst/>
                <a:latin typeface="+mn-lt"/>
                <a:ea typeface="+mn-ea"/>
                <a:cs typeface="+mn-cs"/>
              </a:rPr>
              <a:t>「貸出可」となっています</a:t>
            </a:r>
            <a:r>
              <a:rPr kumimoji="1" lang="ja-JP" altLang="en-US" sz="1200" kern="1200" dirty="0" smtClean="0">
                <a:solidFill>
                  <a:schemeClr val="tx1"/>
                </a:solidFill>
                <a:effectLst/>
                <a:latin typeface="+mn-lt"/>
                <a:ea typeface="+mn-ea"/>
                <a:cs typeface="+mn-cs"/>
              </a:rPr>
              <a:t>。このような本は、学部図書館から</a:t>
            </a:r>
            <a:r>
              <a:rPr kumimoji="1" lang="ja-JP" altLang="ja-JP" sz="1200" kern="1200" dirty="0" smtClean="0">
                <a:solidFill>
                  <a:schemeClr val="tx1"/>
                </a:solidFill>
                <a:effectLst/>
                <a:latin typeface="+mn-lt"/>
                <a:ea typeface="+mn-ea"/>
                <a:cs typeface="+mn-cs"/>
              </a:rPr>
              <a:t>取寄せて借りることができます。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予約・取寄は、右端の「予約・取寄」アイコンから</a:t>
            </a:r>
            <a:r>
              <a:rPr kumimoji="1" lang="en-US" altLang="ja-JP" sz="1200" kern="1200" dirty="0" smtClean="0">
                <a:solidFill>
                  <a:schemeClr val="tx1"/>
                </a:solidFill>
                <a:effectLst/>
                <a:latin typeface="+mn-lt"/>
                <a:ea typeface="+mn-ea"/>
                <a:cs typeface="+mn-cs"/>
              </a:rPr>
              <a:t>ACSU</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ID/</a:t>
            </a:r>
            <a:r>
              <a:rPr kumimoji="1" lang="ja-JP" altLang="ja-JP" sz="1200" kern="1200" dirty="0" smtClean="0">
                <a:solidFill>
                  <a:schemeClr val="tx1"/>
                </a:solidFill>
                <a:effectLst/>
                <a:latin typeface="+mn-lt"/>
                <a:ea typeface="+mn-ea"/>
                <a:cs typeface="+mn-cs"/>
              </a:rPr>
              <a:t>パスワードで申込みができます。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ただし、</a:t>
            </a:r>
            <a:r>
              <a:rPr kumimoji="1" lang="ja-JP" altLang="ja-JP" sz="1200" kern="1200" dirty="0" smtClean="0">
                <a:solidFill>
                  <a:schemeClr val="tx1"/>
                </a:solidFill>
                <a:effectLst/>
                <a:latin typeface="+mn-lt"/>
                <a:ea typeface="+mn-ea"/>
                <a:cs typeface="+mn-cs"/>
              </a:rPr>
              <a:t>中央図書館に貸出可能な本がある場合には、予約・取寄せはできません。医学部図書館の本は同じ松本キャンパス内ですので、自分に借りに行ってください。</a:t>
            </a:r>
          </a:p>
          <a:p>
            <a:r>
              <a:rPr kumimoji="1" lang="ja-JP" altLang="en-US" sz="1200" kern="1200" dirty="0" smtClean="0">
                <a:solidFill>
                  <a:schemeClr val="tx1"/>
                </a:solidFill>
                <a:latin typeface="Times New Roman" pitchFamily="18" charset="0"/>
                <a:ea typeface="ＭＳ Ｐ明朝" pitchFamily="18" charset="-128"/>
                <a:cs typeface="+mn-cs"/>
              </a:rPr>
              <a:t>▼</a:t>
            </a:r>
            <a:endParaRPr kumimoji="1" lang="ja-JP" altLang="ja-JP" sz="1200" kern="1200" dirty="0" smtClean="0">
              <a:solidFill>
                <a:schemeClr val="tx1"/>
              </a:solidFill>
              <a:latin typeface="Times New Roman" pitchFamily="18" charset="0"/>
              <a:ea typeface="ＭＳ Ｐ明朝" pitchFamily="18" charset="-128"/>
              <a:cs typeface="+mn-cs"/>
            </a:endParaRPr>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10</a:t>
            </a:fld>
            <a:endParaRPr lang="en-US" altLang="ja-JP"/>
          </a:p>
        </p:txBody>
      </p:sp>
    </p:spTree>
    <p:extLst>
      <p:ext uri="{BB962C8B-B14F-4D97-AF65-F5344CB8AC3E}">
        <p14:creationId xmlns:p14="http://schemas.microsoft.com/office/powerpoint/2010/main" val="114753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Times New Roman" pitchFamily="18" charset="0"/>
                <a:ea typeface="ＭＳ Ｐ明朝" pitchFamily="18" charset="-128"/>
                <a:cs typeface="+mn-cs"/>
              </a:rPr>
              <a:t>この予約と他学部図書館からの取寄せは、同じ手順でできます。検索結果画面の一番右側にある、「予約・取寄」のボタンをクリックすると、◆</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en-US" altLang="ja-JP" sz="1200" kern="1200" dirty="0" smtClean="0">
                <a:solidFill>
                  <a:schemeClr val="tx1"/>
                </a:solidFill>
                <a:latin typeface="Times New Roman" pitchFamily="18" charset="0"/>
                <a:ea typeface="ＭＳ Ｐ明朝" pitchFamily="18" charset="-128"/>
                <a:cs typeface="+mn-cs"/>
              </a:rPr>
              <a:t>ACSU</a:t>
            </a:r>
            <a:r>
              <a:rPr kumimoji="1" lang="ja-JP" altLang="ja-JP" sz="1200" kern="1200" dirty="0" smtClean="0">
                <a:solidFill>
                  <a:schemeClr val="tx1"/>
                </a:solidFill>
                <a:latin typeface="Times New Roman" pitchFamily="18" charset="0"/>
                <a:ea typeface="ＭＳ Ｐ明朝" pitchFamily="18" charset="-128"/>
                <a:cs typeface="+mn-cs"/>
              </a:rPr>
              <a:t>の</a:t>
            </a:r>
            <a:r>
              <a:rPr kumimoji="1" lang="en-US" altLang="ja-JP" sz="1200" kern="1200" dirty="0" smtClean="0">
                <a:solidFill>
                  <a:schemeClr val="tx1"/>
                </a:solidFill>
                <a:latin typeface="Times New Roman" pitchFamily="18" charset="0"/>
                <a:ea typeface="ＭＳ Ｐ明朝" pitchFamily="18" charset="-128"/>
                <a:cs typeface="+mn-cs"/>
              </a:rPr>
              <a:t>ID</a:t>
            </a:r>
            <a:r>
              <a:rPr kumimoji="1" lang="ja-JP" altLang="ja-JP" sz="1200" kern="1200" dirty="0" smtClean="0">
                <a:solidFill>
                  <a:schemeClr val="tx1"/>
                </a:solidFill>
                <a:latin typeface="Times New Roman" pitchFamily="18" charset="0"/>
                <a:ea typeface="ＭＳ Ｐ明朝" pitchFamily="18" charset="-128"/>
                <a:cs typeface="+mn-cs"/>
              </a:rPr>
              <a:t>とパスワードを入力する画面が開きます。◆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en-US" altLang="ja-JP" sz="1200" kern="1200" dirty="0" smtClean="0">
                <a:solidFill>
                  <a:schemeClr val="tx1"/>
                </a:solidFill>
                <a:latin typeface="Times New Roman" pitchFamily="18" charset="0"/>
                <a:ea typeface="ＭＳ Ｐ明朝" pitchFamily="18" charset="-128"/>
                <a:cs typeface="+mn-cs"/>
              </a:rPr>
              <a:t>ID</a:t>
            </a:r>
            <a:r>
              <a:rPr kumimoji="1" lang="ja-JP" altLang="ja-JP" sz="1200" kern="1200" dirty="0" smtClean="0">
                <a:solidFill>
                  <a:schemeClr val="tx1"/>
                </a:solidFill>
                <a:latin typeface="Times New Roman" pitchFamily="18" charset="0"/>
                <a:ea typeface="ＭＳ Ｐ明朝" pitchFamily="18" charset="-128"/>
                <a:cs typeface="+mn-cs"/>
              </a:rPr>
              <a:t>とパスワードを入力してログインすると、確認画面が出ます。本のタイトルに間違いがないようなら、左下の「取寄せを行なう」のボタンをクリックしてください。◆</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これで申し込みは完了です。本が返却されたら、他学部図書館から本が届いたら、メールで連絡をします。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カウンターに取置きをしているので、カウンターの職員へ「予約の本を取りに来ました」と伝えてください。取置きの期間は</a:t>
            </a:r>
            <a:r>
              <a:rPr kumimoji="1" lang="en-US" altLang="ja-JP" sz="1200" kern="1200" dirty="0" smtClean="0">
                <a:solidFill>
                  <a:schemeClr val="tx1"/>
                </a:solidFill>
                <a:latin typeface="Times New Roman" pitchFamily="18" charset="0"/>
                <a:ea typeface="ＭＳ Ｐ明朝" pitchFamily="18" charset="-128"/>
                <a:cs typeface="+mn-cs"/>
              </a:rPr>
              <a:t>1</a:t>
            </a:r>
            <a:r>
              <a:rPr kumimoji="1" lang="ja-JP" altLang="ja-JP" sz="1200" kern="1200" dirty="0" smtClean="0">
                <a:solidFill>
                  <a:schemeClr val="tx1"/>
                </a:solidFill>
                <a:latin typeface="Times New Roman" pitchFamily="18" charset="0"/>
                <a:ea typeface="ＭＳ Ｐ明朝" pitchFamily="18" charset="-128"/>
                <a:cs typeface="+mn-cs"/>
              </a:rPr>
              <a:t>週間なので、メールが届いたら早めに来てください。</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11</a:t>
            </a:fld>
            <a:endParaRPr lang="en-US" altLang="ja-JP"/>
          </a:p>
        </p:txBody>
      </p:sp>
    </p:spTree>
    <p:extLst>
      <p:ext uri="{BB962C8B-B14F-4D97-AF65-F5344CB8AC3E}">
        <p14:creationId xmlns:p14="http://schemas.microsoft.com/office/powerpoint/2010/main" val="4173957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それでは、画面の上にある「信州大学 附属図書館</a:t>
            </a:r>
            <a:r>
              <a:rPr kumimoji="1" lang="en-US" altLang="ja-JP" dirty="0" smtClean="0"/>
              <a:t>OPAC</a:t>
            </a:r>
            <a:r>
              <a:rPr kumimoji="1" lang="ja-JP" altLang="en-US" dirty="0" smtClean="0"/>
              <a:t>」という部分をクリックしてください。</a:t>
            </a:r>
            <a:endParaRPr kumimoji="1" lang="en-US" altLang="ja-JP" dirty="0" smtClean="0"/>
          </a:p>
          <a:p>
            <a:r>
              <a:rPr kumimoji="1" lang="ja-JP" altLang="en-US" dirty="0" smtClean="0"/>
              <a:t>最初のキーワード入力画面に戻ります。</a:t>
            </a:r>
            <a:endParaRPr kumimoji="1" lang="en-US" altLang="ja-JP" dirty="0" smtClean="0"/>
          </a:p>
          <a:p>
            <a:r>
              <a:rPr kumimoji="1" lang="ja-JP" altLang="en-US" dirty="0" smtClean="0"/>
              <a:t>続いて、「雑誌」の探しかたについて、説明いたします。</a:t>
            </a:r>
            <a:endParaRPr kumimoji="1" lang="en-US" altLang="ja-JP" dirty="0" smtClean="0"/>
          </a:p>
          <a:p>
            <a:r>
              <a:rPr kumimoji="1" lang="ja-JP" altLang="en-US" dirty="0" smtClean="0"/>
              <a:t>「ニュートン」というキーワードで検索してみてください。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12</a:t>
            </a:fld>
            <a:endParaRPr kumimoji="1" lang="ja-JP" altLang="en-US"/>
          </a:p>
        </p:txBody>
      </p:sp>
    </p:spTree>
    <p:extLst>
      <p:ext uri="{BB962C8B-B14F-4D97-AF65-F5344CB8AC3E}">
        <p14:creationId xmlns:p14="http://schemas.microsoft.com/office/powerpoint/2010/main" val="1942356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さて検索したらたくさんヒットしすぎてしまって、ほしいものが見つけづらい</a:t>
            </a:r>
            <a:r>
              <a:rPr kumimoji="1" lang="en-US" altLang="ja-JP" dirty="0" smtClean="0"/>
              <a:t>…</a:t>
            </a:r>
            <a:r>
              <a:rPr kumimoji="1" lang="ja-JP" altLang="en-US" dirty="0" err="1" smtClean="0"/>
              <a:t>。</a:t>
            </a:r>
            <a:endParaRPr kumimoji="1" lang="en-US" altLang="ja-JP" dirty="0" smtClean="0"/>
          </a:p>
          <a:p>
            <a:r>
              <a:rPr kumimoji="1" lang="ja-JP" altLang="en-US" dirty="0" smtClean="0"/>
              <a:t>そんなときは、「絞り込み」が有効です。画面左側の情報でそれぞれ絞り込むことができますし、並べ替えも可能です。</a:t>
            </a:r>
            <a:endParaRPr kumimoji="1" lang="en-US" altLang="ja-JP" dirty="0" smtClean="0"/>
          </a:p>
          <a:p>
            <a:r>
              <a:rPr kumimoji="1" lang="ja-JP" altLang="en-US" dirty="0" smtClean="0"/>
              <a:t>通常は出版年の新しい順に並んでいます。</a:t>
            </a:r>
            <a:endParaRPr kumimoji="1" lang="en-US" altLang="ja-JP" dirty="0" smtClean="0"/>
          </a:p>
          <a:p>
            <a:r>
              <a:rPr kumimoji="1" lang="ja-JP" altLang="en-US" dirty="0" smtClean="0"/>
              <a:t>左側の項目の意味は画面右上を見てください。</a:t>
            </a:r>
            <a:endParaRPr kumimoji="1" lang="en-US" altLang="ja-JP" dirty="0" smtClean="0"/>
          </a:p>
          <a:p>
            <a:r>
              <a:rPr kumimoji="1" lang="ja-JP" altLang="en-US" dirty="0" smtClean="0"/>
              <a:t>ここでは雑誌のニュートンを検索したいので、左側の「フォーマット」から「雑誌」を選択してください。</a:t>
            </a:r>
            <a:endParaRPr kumimoji="1" lang="en-US" altLang="ja-JP" dirty="0" smtClean="0"/>
          </a:p>
          <a:p>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13</a:t>
            </a:fld>
            <a:endParaRPr kumimoji="1" lang="ja-JP" altLang="en-US"/>
          </a:p>
        </p:txBody>
      </p:sp>
    </p:spTree>
    <p:extLst>
      <p:ext uri="{BB962C8B-B14F-4D97-AF65-F5344CB8AC3E}">
        <p14:creationId xmlns:p14="http://schemas.microsoft.com/office/powerpoint/2010/main" val="225184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検索結果</a:t>
            </a:r>
            <a:r>
              <a:rPr kumimoji="1" lang="en-US" altLang="ja-JP" dirty="0" smtClean="0"/>
              <a:t>563</a:t>
            </a:r>
            <a:r>
              <a:rPr kumimoji="1" lang="ja-JP" altLang="en-US" dirty="0" smtClean="0"/>
              <a:t>件から一気に</a:t>
            </a:r>
            <a:r>
              <a:rPr kumimoji="1" lang="en-US" altLang="ja-JP" dirty="0" smtClean="0"/>
              <a:t>2</a:t>
            </a:r>
            <a:r>
              <a:rPr kumimoji="1" lang="ja-JP" altLang="en-US" dirty="0" smtClean="0"/>
              <a:t>件まで減りました。探している「ニュートン」という雑誌は、</a:t>
            </a:r>
            <a:r>
              <a:rPr kumimoji="1" lang="en-US" altLang="ja-JP" dirty="0" smtClean="0"/>
              <a:t>2</a:t>
            </a:r>
            <a:r>
              <a:rPr kumimoji="1" lang="ja-JP" altLang="en-US" dirty="0" smtClean="0"/>
              <a:t>件目に表示されています。</a:t>
            </a:r>
            <a:endParaRPr kumimoji="1" lang="en-US" altLang="ja-JP" dirty="0" smtClean="0"/>
          </a:p>
          <a:p>
            <a:r>
              <a:rPr kumimoji="1" lang="ja-JP" altLang="en-US" dirty="0" smtClean="0"/>
              <a:t>図書と同じように、タイトルをクリックしてください。</a:t>
            </a:r>
            <a:endParaRPr kumimoji="1" lang="en-US" altLang="ja-JP" dirty="0" smtClean="0"/>
          </a:p>
          <a:p>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14</a:t>
            </a:fld>
            <a:endParaRPr kumimoji="1" lang="ja-JP" altLang="en-US"/>
          </a:p>
        </p:txBody>
      </p:sp>
    </p:spTree>
    <p:extLst>
      <p:ext uri="{BB962C8B-B14F-4D97-AF65-F5344CB8AC3E}">
        <p14:creationId xmlns:p14="http://schemas.microsoft.com/office/powerpoint/2010/main" val="414497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これが雑誌の詳細画面です。図書と書いてあることは似ていますが、少し違うのがわかりますでしょうか？</a:t>
            </a:r>
            <a:endParaRPr kumimoji="1" lang="en-US" altLang="ja-JP" dirty="0" smtClean="0"/>
          </a:p>
          <a:p>
            <a:r>
              <a:rPr kumimoji="1" lang="ja-JP" altLang="en-US" dirty="0" smtClean="0"/>
              <a:t>特に重要なのは「所蔵情報」の違いです。</a:t>
            </a:r>
            <a:endParaRPr kumimoji="1" lang="en-US" altLang="ja-JP" dirty="0" smtClean="0"/>
          </a:p>
          <a:p>
            <a:r>
              <a:rPr kumimoji="1" lang="ja-JP" altLang="en-US" dirty="0" smtClean="0"/>
              <a:t>雑誌は同じタイトルで定期的に発行されていて、</a:t>
            </a:r>
            <a:r>
              <a:rPr kumimoji="1" lang="en-US" altLang="ja-JP" dirty="0" smtClean="0"/>
              <a:t>1</a:t>
            </a:r>
            <a:r>
              <a:rPr kumimoji="1" lang="ja-JP" altLang="en-US" dirty="0" smtClean="0"/>
              <a:t>冊の中に複数の記事・論文が掲載されています。</a:t>
            </a:r>
            <a:endParaRPr kumimoji="1" lang="en-US" altLang="ja-JP" dirty="0" smtClean="0"/>
          </a:p>
          <a:p>
            <a:r>
              <a:rPr kumimoji="1" lang="ja-JP" altLang="en-US" dirty="0" smtClean="0"/>
              <a:t>「自分の探している記事が収録されている巻号」があるかどうか、が重要になります。</a:t>
            </a:r>
            <a:endParaRPr kumimoji="1" lang="en-US" altLang="ja-JP" dirty="0" smtClean="0"/>
          </a:p>
          <a:p>
            <a:r>
              <a:rPr kumimoji="1" lang="ja-JP" altLang="en-US" dirty="0" smtClean="0"/>
              <a:t>この「ニュートン」の場合「北</a:t>
            </a:r>
            <a:r>
              <a:rPr kumimoji="1" lang="en-US" altLang="ja-JP" dirty="0" smtClean="0"/>
              <a:t>2</a:t>
            </a:r>
            <a:r>
              <a:rPr kumimoji="1" lang="ja-JP" altLang="en-US" dirty="0" smtClean="0"/>
              <a:t>階和雑誌」にあるものと「南</a:t>
            </a:r>
            <a:r>
              <a:rPr kumimoji="1" lang="en-US" altLang="ja-JP" dirty="0" smtClean="0"/>
              <a:t>2</a:t>
            </a:r>
            <a:r>
              <a:rPr kumimoji="1" lang="ja-JP" altLang="en-US" dirty="0" smtClean="0"/>
              <a:t>階新着雑誌」とに分かれていますが、おおむね</a:t>
            </a:r>
            <a:r>
              <a:rPr kumimoji="1" lang="en-US" altLang="ja-JP" dirty="0" smtClean="0"/>
              <a:t>9</a:t>
            </a:r>
            <a:r>
              <a:rPr kumimoji="1" lang="ja-JP" altLang="en-US" dirty="0" smtClean="0"/>
              <a:t>巻から</a:t>
            </a:r>
            <a:r>
              <a:rPr kumimoji="1" lang="en-US" altLang="ja-JP" dirty="0" smtClean="0"/>
              <a:t>38</a:t>
            </a:r>
            <a:r>
              <a:rPr kumimoji="1" lang="ja-JP" altLang="en-US" dirty="0" smtClean="0"/>
              <a:t>巻</a:t>
            </a:r>
            <a:r>
              <a:rPr kumimoji="1" lang="en-US" altLang="ja-JP" dirty="0" smtClean="0"/>
              <a:t>4</a:t>
            </a:r>
            <a:r>
              <a:rPr kumimoji="1" lang="ja-JP" altLang="en-US" dirty="0" smtClean="0"/>
              <a:t>号まで、中央図書館で所蔵しています。</a:t>
            </a:r>
            <a:endParaRPr kumimoji="1" lang="en-US" altLang="ja-JP" dirty="0" smtClean="0"/>
          </a:p>
          <a:p>
            <a:r>
              <a:rPr kumimoji="1" lang="en-US" altLang="ja-JP" dirty="0" smtClean="0"/>
              <a:t>8</a:t>
            </a:r>
            <a:r>
              <a:rPr kumimoji="1" lang="ja-JP" altLang="en-US" dirty="0" smtClean="0"/>
              <a:t>巻以前は中央図書館にはありませんが、農学部図書館にはもう少し古いものもあるようです。</a:t>
            </a:r>
            <a:endParaRPr kumimoji="1" lang="en-US" altLang="ja-JP" dirty="0" smtClean="0"/>
          </a:p>
          <a:p>
            <a:r>
              <a:rPr kumimoji="1" lang="ja-JP" altLang="en-US" dirty="0" smtClean="0"/>
              <a:t>これが必要なときはカウンターにご相談下さい。必要な記事のコピーを取り寄せることができます。</a:t>
            </a:r>
            <a:endParaRPr kumimoji="1" lang="en-US" altLang="ja-JP" dirty="0" smtClean="0"/>
          </a:p>
          <a:p>
            <a:endParaRPr kumimoji="1" lang="en-US" altLang="ja-JP" dirty="0" smtClean="0"/>
          </a:p>
          <a:p>
            <a:r>
              <a:rPr kumimoji="1" lang="ja-JP" altLang="en-US" dirty="0" smtClean="0"/>
              <a:t>そしてこれより古い巻、たとえば創刊号は残念ながら信大にはありません。</a:t>
            </a:r>
            <a:endParaRPr kumimoji="1" lang="en-US" altLang="ja-JP" dirty="0" smtClean="0"/>
          </a:p>
          <a:p>
            <a:r>
              <a:rPr kumimoji="1" lang="ja-JP" altLang="en-US" dirty="0" smtClean="0"/>
              <a:t>他の大学や図書館を探す必要がありますので、かならずこの「所蔵巻号」を確認して下さい。</a:t>
            </a:r>
            <a:endParaRPr kumimoji="1" lang="en-US" altLang="ja-JP" dirty="0" smtClean="0"/>
          </a:p>
          <a:p>
            <a:r>
              <a:rPr kumimoji="1" lang="ja-JP" altLang="en-US" dirty="0" smtClean="0"/>
              <a:t>▼</a:t>
            </a:r>
            <a:endParaRPr kumimoji="1"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15</a:t>
            </a:fld>
            <a:endParaRPr kumimoji="1" lang="ja-JP" altLang="en-US"/>
          </a:p>
        </p:txBody>
      </p:sp>
    </p:spTree>
    <p:extLst>
      <p:ext uri="{BB962C8B-B14F-4D97-AF65-F5344CB8AC3E}">
        <p14:creationId xmlns:p14="http://schemas.microsoft.com/office/powerpoint/2010/main" val="1927799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latin typeface="Times New Roman" pitchFamily="18" charset="0"/>
                <a:ea typeface="ＭＳ Ｐ明朝" pitchFamily="18" charset="-128"/>
                <a:cs typeface="+mn-cs"/>
              </a:rPr>
              <a:t>【</a:t>
            </a:r>
            <a:r>
              <a:rPr kumimoji="1" lang="ja-JP" altLang="en-US" sz="1200" kern="1200" dirty="0" smtClean="0">
                <a:solidFill>
                  <a:schemeClr val="tx1"/>
                </a:solidFill>
                <a:latin typeface="Times New Roman" pitchFamily="18" charset="0"/>
                <a:ea typeface="ＭＳ Ｐ明朝" pitchFamily="18" charset="-128"/>
                <a:cs typeface="+mn-cs"/>
              </a:rPr>
              <a:t>時間が押している場合は、省略</a:t>
            </a:r>
            <a:r>
              <a:rPr kumimoji="1" lang="en-US" altLang="ja-JP" sz="1200" kern="1200" dirty="0" smtClean="0">
                <a:solidFill>
                  <a:schemeClr val="tx1"/>
                </a:solidFill>
                <a:latin typeface="Times New Roman" pitchFamily="18" charset="0"/>
                <a:ea typeface="ＭＳ Ｐ明朝" pitchFamily="18" charset="-128"/>
                <a:cs typeface="+mn-cs"/>
              </a:rPr>
              <a:t>】</a:t>
            </a:r>
          </a:p>
          <a:p>
            <a:r>
              <a:rPr kumimoji="1" lang="ja-JP" altLang="ja-JP" sz="1200" kern="1200" dirty="0" smtClean="0">
                <a:solidFill>
                  <a:schemeClr val="tx1"/>
                </a:solidFill>
                <a:latin typeface="Times New Roman" pitchFamily="18" charset="0"/>
                <a:ea typeface="ＭＳ Ｐ明朝" pitchFamily="18" charset="-128"/>
                <a:cs typeface="+mn-cs"/>
              </a:rPr>
              <a:t>さて、それでは、画面の上のほうにある「詳細検索」という文字をクリックしてください。</a:t>
            </a:r>
          </a:p>
          <a:p>
            <a:r>
              <a:rPr kumimoji="1" lang="en-US" altLang="ja-JP" sz="1200" kern="1200" dirty="0" smtClean="0">
                <a:solidFill>
                  <a:schemeClr val="tx1"/>
                </a:solidFill>
                <a:latin typeface="Times New Roman" pitchFamily="18" charset="0"/>
                <a:ea typeface="ＭＳ Ｐ明朝" pitchFamily="18" charset="-128"/>
                <a:cs typeface="+mn-cs"/>
              </a:rPr>
              <a:t> </a:t>
            </a:r>
            <a:r>
              <a:rPr kumimoji="1" lang="ja-JP" altLang="ja-JP" sz="1200" kern="1200" dirty="0" smtClean="0">
                <a:solidFill>
                  <a:schemeClr val="tx1"/>
                </a:solidFill>
                <a:latin typeface="Times New Roman" pitchFamily="18" charset="0"/>
                <a:ea typeface="ＭＳ Ｐ明朝" pitchFamily="18" charset="-128"/>
                <a:cs typeface="+mn-cs"/>
              </a:rPr>
              <a:t>《操作待ち》　「詳細検索」をクリックして、詳細検索画面を表示させる</a:t>
            </a:r>
          </a:p>
          <a:p>
            <a:r>
              <a:rPr kumimoji="1" lang="en-US" altLang="ja-JP" sz="1200" kern="1200" dirty="0" smtClean="0">
                <a:solidFill>
                  <a:schemeClr val="tx1"/>
                </a:solidFill>
                <a:latin typeface="Times New Roman" pitchFamily="18" charset="0"/>
                <a:ea typeface="ＭＳ Ｐ明朝" pitchFamily="18" charset="-128"/>
                <a:cs typeface="+mn-cs"/>
              </a:rPr>
              <a:t> </a:t>
            </a:r>
            <a:endParaRPr kumimoji="1" lang="ja-JP"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画面上部の「簡易検索」でさきほどの最初の画面に、「詳細検索」でこの画面になります。◆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「詳細検索」では、タイトルや著者名、出版社名で検索することができるので、探している図書がはっきりしている場合にはこちらが便利です。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著者名は、姓だけ、名だけでも大丈夫ですが、</a:t>
            </a:r>
            <a:r>
              <a:rPr kumimoji="1" lang="ja-JP" altLang="ja-JP" sz="1200" u="wavy" kern="1200" dirty="0" smtClean="0">
                <a:solidFill>
                  <a:schemeClr val="tx1"/>
                </a:solidFill>
                <a:latin typeface="Times New Roman" pitchFamily="18" charset="0"/>
                <a:ea typeface="ＭＳ Ｐ明朝" pitchFamily="18" charset="-128"/>
                <a:cs typeface="+mn-cs"/>
              </a:rPr>
              <a:t>姓名を両方入れるときは、姓と名の間にスペースを入れるとより多くヒットします</a:t>
            </a:r>
            <a:r>
              <a:rPr kumimoji="1" lang="ja-JP" altLang="ja-JP" sz="1200" kern="1200" dirty="0" smtClean="0">
                <a:solidFill>
                  <a:schemeClr val="tx1"/>
                </a:solidFill>
                <a:latin typeface="Times New Roman" pitchFamily="18" charset="0"/>
                <a:ea typeface="ＭＳ Ｐ明朝" pitchFamily="18" charset="-128"/>
                <a:cs typeface="+mn-cs"/>
              </a:rPr>
              <a:t>。</a:t>
            </a:r>
            <a:r>
              <a:rPr kumimoji="1" lang="en-US" altLang="ja-JP" sz="1200" kern="1200" dirty="0" smtClean="0">
                <a:solidFill>
                  <a:schemeClr val="tx1"/>
                </a:solidFill>
                <a:latin typeface="Times New Roman" pitchFamily="18" charset="0"/>
                <a:ea typeface="ＭＳ Ｐ明朝" pitchFamily="18" charset="-128"/>
                <a:cs typeface="+mn-cs"/>
              </a:rPr>
              <a:t> </a:t>
            </a:r>
            <a:r>
              <a:rPr kumimoji="1" lang="ja-JP" altLang="ja-JP" sz="1200" kern="1200" dirty="0" smtClean="0">
                <a:solidFill>
                  <a:schemeClr val="tx1"/>
                </a:solidFill>
                <a:latin typeface="Times New Roman" pitchFamily="18" charset="0"/>
                <a:ea typeface="ＭＳ Ｐ明朝" pitchFamily="18" charset="-128"/>
                <a:cs typeface="+mn-cs"/>
              </a:rPr>
              <a:t>◆</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入力ボックスの上に、いくつかラジオボタンがあります。図書・雑誌とか、和書・洋書など、検索する資料の種類を絞り込みできます。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ここで、雑誌にチェックを入れて</a:t>
            </a:r>
            <a:r>
              <a:rPr kumimoji="1" lang="ja-JP" altLang="en-US" sz="1200" kern="1200" dirty="0" smtClean="0">
                <a:solidFill>
                  <a:schemeClr val="tx1"/>
                </a:solidFill>
                <a:latin typeface="Times New Roman" pitchFamily="18" charset="0"/>
                <a:ea typeface="ＭＳ Ｐ明朝" pitchFamily="18" charset="-128"/>
                <a:cs typeface="+mn-cs"/>
              </a:rPr>
              <a:t>先程の</a:t>
            </a:r>
            <a:r>
              <a:rPr kumimoji="1" lang="ja-JP" altLang="ja-JP" sz="1200" kern="1200" dirty="0" smtClean="0">
                <a:solidFill>
                  <a:schemeClr val="tx1"/>
                </a:solidFill>
                <a:latin typeface="Times New Roman" pitchFamily="18" charset="0"/>
                <a:ea typeface="ＭＳ Ｐ明朝" pitchFamily="18" charset="-128"/>
                <a:cs typeface="+mn-cs"/>
              </a:rPr>
              <a:t>「</a:t>
            </a:r>
            <a:r>
              <a:rPr kumimoji="1" lang="ja-JP" altLang="en-US" sz="1200" kern="1200" dirty="0" smtClean="0">
                <a:solidFill>
                  <a:schemeClr val="tx1"/>
                </a:solidFill>
                <a:latin typeface="Times New Roman" pitchFamily="18" charset="0"/>
                <a:ea typeface="ＭＳ Ｐ明朝" pitchFamily="18" charset="-128"/>
                <a:cs typeface="+mn-cs"/>
              </a:rPr>
              <a:t>ニュートン</a:t>
            </a:r>
            <a:r>
              <a:rPr kumimoji="1" lang="ja-JP" altLang="ja-JP" sz="1200" kern="1200" dirty="0" smtClean="0">
                <a:solidFill>
                  <a:schemeClr val="tx1"/>
                </a:solidFill>
                <a:latin typeface="Times New Roman" pitchFamily="18" charset="0"/>
                <a:ea typeface="ＭＳ Ｐ明朝" pitchFamily="18" charset="-128"/>
                <a:cs typeface="+mn-cs"/>
              </a:rPr>
              <a:t>」と検索すれば、最初から雑誌の検索結果だけを表示することができます。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他にも、中央図書館に所蔵されている本だけを検索することなどができます。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16</a:t>
            </a:fld>
            <a:endParaRPr lang="en-US" altLang="ja-JP"/>
          </a:p>
        </p:txBody>
      </p:sp>
    </p:spTree>
    <p:extLst>
      <p:ext uri="{BB962C8B-B14F-4D97-AF65-F5344CB8AC3E}">
        <p14:creationId xmlns:p14="http://schemas.microsoft.com/office/powerpoint/2010/main" val="4033110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latin typeface="Times New Roman" pitchFamily="18" charset="0"/>
                <a:ea typeface="ＭＳ Ｐ明朝" pitchFamily="18" charset="-128"/>
                <a:cs typeface="+mn-cs"/>
              </a:rPr>
              <a:t>次に、「図書館ポータル</a:t>
            </a:r>
            <a:r>
              <a:rPr kumimoji="1" lang="en-US" altLang="ja-JP" sz="1200" kern="1200" dirty="0" err="1" smtClean="0">
                <a:solidFill>
                  <a:schemeClr val="tx1"/>
                </a:solidFill>
                <a:latin typeface="Times New Roman" pitchFamily="18" charset="0"/>
                <a:ea typeface="ＭＳ Ｐ明朝" pitchFamily="18" charset="-128"/>
                <a:cs typeface="+mn-cs"/>
              </a:rPr>
              <a:t>MyLibrary</a:t>
            </a:r>
            <a:r>
              <a:rPr kumimoji="1" lang="ja-JP" altLang="ja-JP" sz="1200" kern="1200" dirty="0" smtClean="0">
                <a:solidFill>
                  <a:schemeClr val="tx1"/>
                </a:solidFill>
                <a:latin typeface="Times New Roman" pitchFamily="18" charset="0"/>
                <a:ea typeface="ＭＳ Ｐ明朝" pitchFamily="18" charset="-128"/>
                <a:cs typeface="+mn-cs"/>
              </a:rPr>
              <a:t>」の使い方を説明します。</a:t>
            </a:r>
            <a:r>
              <a:rPr kumimoji="1" lang="en-US" altLang="ja-JP" sz="1200" kern="1200" dirty="0" smtClean="0">
                <a:solidFill>
                  <a:schemeClr val="tx1"/>
                </a:solidFill>
                <a:latin typeface="Times New Roman" pitchFamily="18" charset="0"/>
                <a:ea typeface="ＭＳ Ｐ明朝" pitchFamily="18" charset="-128"/>
                <a:cs typeface="+mn-cs"/>
              </a:rPr>
              <a:t>My Library</a:t>
            </a:r>
            <a:r>
              <a:rPr kumimoji="1" lang="ja-JP" altLang="ja-JP" sz="1200" kern="1200" dirty="0" smtClean="0">
                <a:solidFill>
                  <a:schemeClr val="tx1"/>
                </a:solidFill>
                <a:latin typeface="Times New Roman" pitchFamily="18" charset="0"/>
                <a:ea typeface="ＭＳ Ｐ明朝" pitchFamily="18" charset="-128"/>
                <a:cs typeface="+mn-cs"/>
              </a:rPr>
              <a:t>とは、</a:t>
            </a:r>
            <a:r>
              <a:rPr kumimoji="1" lang="en-US" altLang="ja-JP" sz="1200" kern="1200" dirty="0" smtClean="0">
                <a:solidFill>
                  <a:schemeClr val="tx1"/>
                </a:solidFill>
                <a:latin typeface="Times New Roman" pitchFamily="18" charset="0"/>
                <a:ea typeface="ＭＳ Ｐ明朝" pitchFamily="18" charset="-128"/>
                <a:cs typeface="+mn-cs"/>
              </a:rPr>
              <a:t>ACSU</a:t>
            </a:r>
            <a:r>
              <a:rPr kumimoji="1" lang="ja-JP" altLang="en-US" sz="1200" kern="1200" dirty="0" smtClean="0">
                <a:solidFill>
                  <a:schemeClr val="tx1"/>
                </a:solidFill>
                <a:latin typeface="Times New Roman" pitchFamily="18" charset="0"/>
                <a:ea typeface="ＭＳ Ｐ明朝" pitchFamily="18" charset="-128"/>
                <a:cs typeface="+mn-cs"/>
              </a:rPr>
              <a:t>の</a:t>
            </a:r>
            <a:r>
              <a:rPr kumimoji="1" lang="en-US" altLang="ja-JP" sz="1200" kern="1200" dirty="0" smtClean="0">
                <a:solidFill>
                  <a:schemeClr val="tx1"/>
                </a:solidFill>
                <a:latin typeface="Times New Roman" pitchFamily="18" charset="0"/>
                <a:ea typeface="ＭＳ Ｐ明朝" pitchFamily="18" charset="-128"/>
                <a:cs typeface="+mn-cs"/>
              </a:rPr>
              <a:t>ID</a:t>
            </a:r>
            <a:r>
              <a:rPr kumimoji="1" lang="ja-JP" altLang="en-US" sz="1200" kern="1200" dirty="0" smtClean="0">
                <a:solidFill>
                  <a:schemeClr val="tx1"/>
                </a:solidFill>
                <a:latin typeface="Times New Roman" pitchFamily="18" charset="0"/>
                <a:ea typeface="ＭＳ Ｐ明朝" pitchFamily="18" charset="-128"/>
                <a:cs typeface="+mn-cs"/>
              </a:rPr>
              <a:t>で利用できる、</a:t>
            </a:r>
            <a:r>
              <a:rPr kumimoji="1" lang="ja-JP" altLang="ja-JP" sz="1200" kern="1200" dirty="0" smtClean="0">
                <a:solidFill>
                  <a:schemeClr val="tx1"/>
                </a:solidFill>
                <a:latin typeface="Times New Roman" pitchFamily="18" charset="0"/>
                <a:ea typeface="ＭＳ Ｐ明朝" pitchFamily="18" charset="-128"/>
                <a:cs typeface="+mn-cs"/>
              </a:rPr>
              <a:t>図書館サービスの</a:t>
            </a:r>
            <a:r>
              <a:rPr kumimoji="1" lang="ja-JP" altLang="en-US" sz="1200" kern="1200" dirty="0" smtClean="0">
                <a:solidFill>
                  <a:schemeClr val="tx1"/>
                </a:solidFill>
                <a:latin typeface="Times New Roman" pitchFamily="18" charset="0"/>
                <a:ea typeface="ＭＳ Ｐ明朝" pitchFamily="18" charset="-128"/>
                <a:cs typeface="+mn-cs"/>
              </a:rPr>
              <a:t>個人</a:t>
            </a:r>
            <a:r>
              <a:rPr kumimoji="1" lang="ja-JP" altLang="ja-JP" sz="1200" kern="1200" dirty="0" smtClean="0">
                <a:solidFill>
                  <a:schemeClr val="tx1"/>
                </a:solidFill>
                <a:latin typeface="Times New Roman" pitchFamily="18" charset="0"/>
                <a:ea typeface="ＭＳ Ｐ明朝" pitchFamily="18" charset="-128"/>
                <a:cs typeface="+mn-cs"/>
              </a:rPr>
              <a:t>サイトです。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貸出・予約の状況の確認や、貸出期間の延長がオンラインでできます。いろいろなことが出来ますので、覚えておくと大変便利です。</a:t>
            </a:r>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17</a:t>
            </a:fld>
            <a:endParaRPr kumimoji="1" lang="ja-JP" altLang="en-US"/>
          </a:p>
        </p:txBody>
      </p:sp>
    </p:spTree>
    <p:extLst>
      <p:ext uri="{BB962C8B-B14F-4D97-AF65-F5344CB8AC3E}">
        <p14:creationId xmlns:p14="http://schemas.microsoft.com/office/powerpoint/2010/main" val="3660752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latin typeface="Times New Roman" pitchFamily="18" charset="0"/>
                <a:ea typeface="ＭＳ Ｐ明朝" pitchFamily="18" charset="-128"/>
                <a:cs typeface="+mn-cs"/>
              </a:rPr>
              <a:t> </a:t>
            </a:r>
            <a:r>
              <a:rPr kumimoji="1" lang="ja-JP" altLang="ja-JP" sz="1200" kern="1200" dirty="0" smtClean="0">
                <a:solidFill>
                  <a:schemeClr val="tx1"/>
                </a:solidFill>
                <a:latin typeface="Times New Roman" pitchFamily="18" charset="0"/>
                <a:ea typeface="ＭＳ Ｐ明朝" pitchFamily="18" charset="-128"/>
                <a:cs typeface="+mn-cs"/>
              </a:rPr>
              <a:t>まず、</a:t>
            </a:r>
            <a:r>
              <a:rPr kumimoji="1" lang="en-US" altLang="ja-JP" sz="1200" kern="1200" dirty="0" smtClean="0">
                <a:solidFill>
                  <a:schemeClr val="tx1"/>
                </a:solidFill>
                <a:latin typeface="Times New Roman" pitchFamily="18" charset="0"/>
                <a:ea typeface="ＭＳ Ｐ明朝" pitchFamily="18" charset="-128"/>
                <a:cs typeface="+mn-cs"/>
              </a:rPr>
              <a:t>OPAC</a:t>
            </a:r>
            <a:r>
              <a:rPr kumimoji="1" lang="ja-JP" altLang="ja-JP" sz="1200" kern="1200" dirty="0" smtClean="0">
                <a:solidFill>
                  <a:schemeClr val="tx1"/>
                </a:solidFill>
                <a:latin typeface="Times New Roman" pitchFamily="18" charset="0"/>
                <a:ea typeface="ＭＳ Ｐ明朝" pitchFamily="18" charset="-128"/>
                <a:cs typeface="+mn-cs"/>
              </a:rPr>
              <a:t>上部の</a:t>
            </a:r>
            <a:r>
              <a:rPr kumimoji="1" lang="ja-JP" altLang="en-US" sz="1200" kern="1200" dirty="0" smtClean="0">
                <a:solidFill>
                  <a:schemeClr val="tx1"/>
                </a:solidFill>
                <a:latin typeface="Times New Roman" pitchFamily="18" charset="0"/>
                <a:ea typeface="ＭＳ Ｐ明朝" pitchFamily="18" charset="-128"/>
                <a:cs typeface="+mn-cs"/>
              </a:rPr>
              <a:t>右上</a:t>
            </a:r>
            <a:r>
              <a:rPr kumimoji="1" lang="ja-JP" altLang="ja-JP" sz="1200" kern="1200" dirty="0" smtClean="0">
                <a:solidFill>
                  <a:schemeClr val="tx1"/>
                </a:solidFill>
                <a:latin typeface="Times New Roman" pitchFamily="18" charset="0"/>
                <a:ea typeface="ＭＳ Ｐ明朝" pitchFamily="18" charset="-128"/>
                <a:cs typeface="+mn-cs"/>
              </a:rPr>
              <a:t>に「</a:t>
            </a:r>
            <a:r>
              <a:rPr kumimoji="1" lang="en-US" altLang="ja-JP" sz="1200" kern="1200" dirty="0" err="1" smtClean="0">
                <a:solidFill>
                  <a:schemeClr val="tx1"/>
                </a:solidFill>
                <a:latin typeface="Times New Roman" pitchFamily="18" charset="0"/>
                <a:ea typeface="ＭＳ Ｐ明朝" pitchFamily="18" charset="-128"/>
                <a:cs typeface="+mn-cs"/>
              </a:rPr>
              <a:t>MyLibrary</a:t>
            </a:r>
            <a:r>
              <a:rPr kumimoji="1" lang="ja-JP" altLang="ja-JP" sz="1200" kern="1200" dirty="0" smtClean="0">
                <a:solidFill>
                  <a:schemeClr val="tx1"/>
                </a:solidFill>
                <a:latin typeface="Times New Roman" pitchFamily="18" charset="0"/>
                <a:ea typeface="ＭＳ Ｐ明朝" pitchFamily="18" charset="-128"/>
                <a:cs typeface="+mn-cs"/>
              </a:rPr>
              <a:t>」というのがありますので、その文字をクリックしてください。</a:t>
            </a:r>
            <a:r>
              <a:rPr kumimoji="1" lang="en-US" altLang="ja-JP" sz="1200" kern="1200" dirty="0" smtClean="0">
                <a:solidFill>
                  <a:schemeClr val="tx1"/>
                </a:solidFill>
                <a:latin typeface="Times New Roman" pitchFamily="18" charset="0"/>
                <a:ea typeface="ＭＳ Ｐ明朝" pitchFamily="18" charset="-128"/>
                <a:cs typeface="+mn-cs"/>
              </a:rPr>
              <a:t>ACSU</a:t>
            </a:r>
            <a:r>
              <a:rPr kumimoji="1" lang="ja-JP" altLang="ja-JP" sz="1200" kern="1200" dirty="0" smtClean="0">
                <a:solidFill>
                  <a:schemeClr val="tx1"/>
                </a:solidFill>
                <a:latin typeface="Times New Roman" pitchFamily="18" charset="0"/>
                <a:ea typeface="ＭＳ Ｐ明朝" pitchFamily="18" charset="-128"/>
                <a:cs typeface="+mn-cs"/>
              </a:rPr>
              <a:t>の</a:t>
            </a:r>
            <a:r>
              <a:rPr kumimoji="1" lang="en-US" altLang="ja-JP" sz="1200" kern="1200" dirty="0" smtClean="0">
                <a:solidFill>
                  <a:schemeClr val="tx1"/>
                </a:solidFill>
                <a:latin typeface="Times New Roman" pitchFamily="18" charset="0"/>
                <a:ea typeface="ＭＳ Ｐ明朝" pitchFamily="18" charset="-128"/>
                <a:cs typeface="+mn-cs"/>
              </a:rPr>
              <a:t>ID</a:t>
            </a:r>
            <a:r>
              <a:rPr kumimoji="1" lang="ja-JP" altLang="ja-JP" sz="1200" kern="1200" dirty="0" smtClean="0">
                <a:solidFill>
                  <a:schemeClr val="tx1"/>
                </a:solidFill>
                <a:latin typeface="Times New Roman" pitchFamily="18" charset="0"/>
                <a:ea typeface="ＭＳ Ｐ明朝" pitchFamily="18" charset="-128"/>
                <a:cs typeface="+mn-cs"/>
              </a:rPr>
              <a:t>とパスワードを入力する画面が開くので、入力してログインします。◆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en-US" altLang="ja-JP" sz="1200" kern="1200" dirty="0" smtClean="0">
                <a:solidFill>
                  <a:schemeClr val="tx1"/>
                </a:solidFill>
                <a:latin typeface="Times New Roman" pitchFamily="18" charset="0"/>
                <a:ea typeface="ＭＳ Ｐ明朝" pitchFamily="18" charset="-128"/>
                <a:cs typeface="+mn-cs"/>
              </a:rPr>
              <a:t>ACSU</a:t>
            </a:r>
            <a:r>
              <a:rPr kumimoji="1" lang="ja-JP" altLang="ja-JP" sz="1200" kern="1200" dirty="0" smtClean="0">
                <a:solidFill>
                  <a:schemeClr val="tx1"/>
                </a:solidFill>
                <a:latin typeface="Times New Roman" pitchFamily="18" charset="0"/>
                <a:ea typeface="ＭＳ Ｐ明朝" pitchFamily="18" charset="-128"/>
                <a:cs typeface="+mn-cs"/>
              </a:rPr>
              <a:t>にログインすると、左側のメニューにも出てきます</a:t>
            </a:r>
            <a:r>
              <a:rPr kumimoji="1" lang="ja-JP" altLang="en-US" sz="1200" kern="1200" dirty="0" smtClean="0">
                <a:solidFill>
                  <a:schemeClr val="tx1"/>
                </a:solidFill>
                <a:latin typeface="Times New Roman" pitchFamily="18" charset="0"/>
                <a:ea typeface="ＭＳ Ｐ明朝" pitchFamily="18" charset="-128"/>
                <a:cs typeface="+mn-cs"/>
              </a:rPr>
              <a:t>し、先程の附属図書館ホームページにもログインボタンがあります。</a:t>
            </a:r>
            <a:endParaRPr kumimoji="1" lang="ja-JP" altLang="ja-JP" sz="1200" kern="1200" dirty="0" smtClean="0">
              <a:solidFill>
                <a:schemeClr val="tx1"/>
              </a:solidFill>
              <a:latin typeface="Times New Roman" pitchFamily="18" charset="0"/>
              <a:ea typeface="ＭＳ Ｐ明朝" pitchFamily="18" charset="-128"/>
              <a:cs typeface="+mn-cs"/>
            </a:endParaRPr>
          </a:p>
          <a:p>
            <a:r>
              <a:rPr kumimoji="1" lang="en-US" altLang="ja-JP" sz="1200" kern="1200" dirty="0" smtClean="0">
                <a:solidFill>
                  <a:schemeClr val="tx1"/>
                </a:solidFill>
                <a:latin typeface="Times New Roman" pitchFamily="18" charset="0"/>
                <a:ea typeface="ＭＳ Ｐ明朝" pitchFamily="18" charset="-128"/>
                <a:cs typeface="+mn-cs"/>
              </a:rPr>
              <a:t> </a:t>
            </a:r>
            <a:endParaRPr kumimoji="1" lang="ja-JP"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≪時間があったら、ログインしてみる≫</a:t>
            </a:r>
            <a:r>
              <a:rPr kumimoji="1" lang="en-US" altLang="ja-JP" sz="1200" kern="1200" dirty="0" smtClean="0">
                <a:solidFill>
                  <a:schemeClr val="tx1"/>
                </a:solidFill>
                <a:latin typeface="Times New Roman" pitchFamily="18" charset="0"/>
                <a:ea typeface="ＭＳ Ｐ明朝" pitchFamily="18" charset="-128"/>
                <a:cs typeface="+mn-cs"/>
              </a:rPr>
              <a:t>ACSU</a:t>
            </a:r>
            <a:r>
              <a:rPr kumimoji="1" lang="ja-JP" altLang="ja-JP" sz="1200" kern="1200" dirty="0" smtClean="0">
                <a:solidFill>
                  <a:schemeClr val="tx1"/>
                </a:solidFill>
                <a:latin typeface="Times New Roman" pitchFamily="18" charset="0"/>
                <a:ea typeface="ＭＳ Ｐ明朝" pitchFamily="18" charset="-128"/>
                <a:cs typeface="+mn-cs"/>
              </a:rPr>
              <a:t>の</a:t>
            </a:r>
            <a:r>
              <a:rPr kumimoji="1" lang="en-US" altLang="ja-JP" sz="1200" kern="1200" dirty="0" smtClean="0">
                <a:solidFill>
                  <a:schemeClr val="tx1"/>
                </a:solidFill>
                <a:latin typeface="Times New Roman" pitchFamily="18" charset="0"/>
                <a:ea typeface="ＭＳ Ｐ明朝" pitchFamily="18" charset="-128"/>
                <a:cs typeface="+mn-cs"/>
              </a:rPr>
              <a:t>ID</a:t>
            </a:r>
            <a:r>
              <a:rPr kumimoji="1" lang="ja-JP" altLang="ja-JP" sz="1200" kern="1200" dirty="0" smtClean="0">
                <a:solidFill>
                  <a:schemeClr val="tx1"/>
                </a:solidFill>
                <a:latin typeface="Times New Roman" pitchFamily="18" charset="0"/>
                <a:ea typeface="ＭＳ Ｐ明朝" pitchFamily="18" charset="-128"/>
                <a:cs typeface="+mn-cs"/>
              </a:rPr>
              <a:t>・パスワードが分かればログインしてください。</a:t>
            </a:r>
          </a:p>
          <a:p>
            <a:r>
              <a:rPr kumimoji="1" lang="ja-JP" altLang="ja-JP" sz="1200" kern="1200" dirty="0" smtClean="0">
                <a:solidFill>
                  <a:schemeClr val="tx1"/>
                </a:solidFill>
                <a:latin typeface="Times New Roman" pitchFamily="18" charset="0"/>
                <a:ea typeface="ＭＳ Ｐ明朝" pitchFamily="18" charset="-128"/>
                <a:cs typeface="+mn-cs"/>
              </a:rPr>
              <a:t>≪分からなければ、デモ　</a:t>
            </a:r>
            <a:r>
              <a:rPr kumimoji="1" lang="en-US" altLang="ja-JP" sz="1200" kern="1200" dirty="0" smtClean="0">
                <a:solidFill>
                  <a:schemeClr val="tx1"/>
                </a:solidFill>
                <a:latin typeface="Times New Roman" pitchFamily="18" charset="0"/>
                <a:ea typeface="ＭＳ Ｐ明朝" pitchFamily="18" charset="-128"/>
                <a:cs typeface="+mn-cs"/>
              </a:rPr>
              <a:t>ID :00101612</a:t>
            </a:r>
            <a:r>
              <a:rPr kumimoji="1" lang="ja-JP" altLang="ja-JP" sz="1200" kern="1200" dirty="0" smtClean="0">
                <a:solidFill>
                  <a:schemeClr val="tx1"/>
                </a:solidFill>
                <a:latin typeface="Times New Roman" pitchFamily="18" charset="0"/>
                <a:ea typeface="ＭＳ Ｐ明朝" pitchFamily="18" charset="-128"/>
                <a:cs typeface="+mn-cs"/>
              </a:rPr>
              <a:t>　</a:t>
            </a:r>
            <a:r>
              <a:rPr kumimoji="1" lang="en-US" altLang="ja-JP" sz="1200" kern="1200" dirty="0" smtClean="0">
                <a:solidFill>
                  <a:schemeClr val="tx1"/>
                </a:solidFill>
                <a:latin typeface="Times New Roman" pitchFamily="18" charset="0"/>
                <a:ea typeface="ＭＳ Ｐ明朝" pitchFamily="18" charset="-128"/>
                <a:cs typeface="+mn-cs"/>
              </a:rPr>
              <a:t>PSW:00101612</a:t>
            </a:r>
            <a:r>
              <a:rPr kumimoji="1" lang="ja-JP" altLang="ja-JP" sz="1200" kern="1200" dirty="0" smtClean="0">
                <a:solidFill>
                  <a:schemeClr val="tx1"/>
                </a:solidFill>
                <a:latin typeface="Times New Roman" pitchFamily="18" charset="0"/>
                <a:ea typeface="ＭＳ Ｐ明朝" pitchFamily="18" charset="-128"/>
                <a:cs typeface="+mn-cs"/>
              </a:rPr>
              <a:t>　でログインしても良い≫</a:t>
            </a:r>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18</a:t>
            </a:fld>
            <a:endParaRPr lang="en-US" altLang="ja-JP"/>
          </a:p>
        </p:txBody>
      </p:sp>
    </p:spTree>
    <p:extLst>
      <p:ext uri="{BB962C8B-B14F-4D97-AF65-F5344CB8AC3E}">
        <p14:creationId xmlns:p14="http://schemas.microsoft.com/office/powerpoint/2010/main" val="679122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Times New Roman" pitchFamily="18" charset="0"/>
                <a:ea typeface="ＭＳ Ｐ明朝" pitchFamily="18" charset="-128"/>
                <a:cs typeface="+mn-cs"/>
              </a:rPr>
              <a:t>これが</a:t>
            </a:r>
            <a:r>
              <a:rPr kumimoji="1" lang="en-US" altLang="ja-JP" sz="1200" kern="1200" dirty="0" err="1" smtClean="0">
                <a:solidFill>
                  <a:schemeClr val="tx1"/>
                </a:solidFill>
                <a:latin typeface="Times New Roman" pitchFamily="18" charset="0"/>
                <a:ea typeface="ＭＳ Ｐ明朝" pitchFamily="18" charset="-128"/>
                <a:cs typeface="+mn-cs"/>
              </a:rPr>
              <a:t>MyLibrary</a:t>
            </a:r>
            <a:r>
              <a:rPr kumimoji="1" lang="ja-JP" altLang="ja-JP" sz="1200" kern="1200" dirty="0" smtClean="0">
                <a:solidFill>
                  <a:schemeClr val="tx1"/>
                </a:solidFill>
                <a:latin typeface="Times New Roman" pitchFamily="18" charset="0"/>
                <a:ea typeface="ＭＳ Ｐ明朝" pitchFamily="18" charset="-128"/>
                <a:cs typeface="+mn-cs"/>
              </a:rPr>
              <a:t>の画面です。</a:t>
            </a:r>
            <a:r>
              <a:rPr kumimoji="1" lang="en-US" altLang="ja-JP" sz="1200" kern="1200" dirty="0" smtClean="0">
                <a:solidFill>
                  <a:schemeClr val="tx1"/>
                </a:solidFill>
                <a:latin typeface="Times New Roman" pitchFamily="18" charset="0"/>
                <a:ea typeface="ＭＳ Ｐ明朝" pitchFamily="18" charset="-128"/>
                <a:cs typeface="+mn-cs"/>
              </a:rPr>
              <a:t>My Library</a:t>
            </a:r>
            <a:r>
              <a:rPr kumimoji="1" lang="ja-JP" altLang="ja-JP" sz="1200" kern="1200" dirty="0" smtClean="0">
                <a:solidFill>
                  <a:schemeClr val="tx1"/>
                </a:solidFill>
                <a:latin typeface="Times New Roman" pitchFamily="18" charset="0"/>
                <a:ea typeface="ＭＳ Ｐ明朝" pitchFamily="18" charset="-128"/>
                <a:cs typeface="+mn-cs"/>
              </a:rPr>
              <a:t>では、自分の予約・貸出状況の確認や、貸出中の資料の更新手続き、図書館に置いてほしい本のリクエストなどさまざまなことができます。</a:t>
            </a:r>
            <a:endParaRPr kumimoji="1" lang="en-US" altLang="ja-JP" sz="1200" kern="1200" dirty="0" smtClean="0">
              <a:solidFill>
                <a:schemeClr val="tx1"/>
              </a:solidFill>
              <a:latin typeface="Times New Roman" pitchFamily="18"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Times New Roman" pitchFamily="18" charset="0"/>
                <a:ea typeface="ＭＳ Ｐ明朝" pitchFamily="18" charset="-128"/>
                <a:cs typeface="+mn-cs"/>
              </a:rPr>
              <a:t>お知らせ画面に表示されているメールアドレスに、予約や取寄せの連絡が届きます。また、本が届いている時や本を延滞している時は、そのことが書かれます。◆</a:t>
            </a:r>
            <a:endParaRPr kumimoji="1" lang="en-US" altLang="ja-JP" sz="1200" kern="1200" dirty="0" smtClean="0">
              <a:solidFill>
                <a:schemeClr val="tx1"/>
              </a:solidFill>
              <a:latin typeface="Times New Roman" pitchFamily="18"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Times New Roman" pitchFamily="18" charset="0"/>
                <a:ea typeface="ＭＳ Ｐ明朝" pitchFamily="18" charset="-128"/>
                <a:cs typeface="+mn-cs"/>
              </a:rPr>
              <a:t>貸出状況の確認や</a:t>
            </a:r>
            <a:r>
              <a:rPr kumimoji="1" lang="ja-JP" altLang="en-US" sz="1200" kern="1200" dirty="0" smtClean="0">
                <a:solidFill>
                  <a:schemeClr val="tx1"/>
                </a:solidFill>
                <a:latin typeface="Times New Roman" pitchFamily="18" charset="0"/>
                <a:ea typeface="ＭＳ Ｐ明朝" pitchFamily="18" charset="-128"/>
                <a:cs typeface="+mn-cs"/>
              </a:rPr>
              <a:t>貸出期間の延長</a:t>
            </a:r>
            <a:r>
              <a:rPr kumimoji="1" lang="ja-JP" altLang="ja-JP" sz="1200" kern="1200" dirty="0" smtClean="0">
                <a:solidFill>
                  <a:schemeClr val="tx1"/>
                </a:solidFill>
                <a:latin typeface="Times New Roman" pitchFamily="18" charset="0"/>
                <a:ea typeface="ＭＳ Ｐ明朝" pitchFamily="18" charset="-128"/>
                <a:cs typeface="+mn-cs"/>
              </a:rPr>
              <a:t>をしたい時には、</a:t>
            </a:r>
            <a:r>
              <a:rPr kumimoji="1" lang="en-US" altLang="ja-JP" sz="1200" kern="1200" dirty="0" smtClean="0">
                <a:solidFill>
                  <a:schemeClr val="tx1"/>
                </a:solidFill>
                <a:latin typeface="Times New Roman" pitchFamily="18" charset="0"/>
                <a:ea typeface="ＭＳ Ｐ明朝" pitchFamily="18" charset="-128"/>
                <a:cs typeface="+mn-cs"/>
              </a:rPr>
              <a:t>WEB</a:t>
            </a:r>
            <a:r>
              <a:rPr kumimoji="1" lang="ja-JP" altLang="en-US" sz="1200" kern="1200" dirty="0" smtClean="0">
                <a:solidFill>
                  <a:schemeClr val="tx1"/>
                </a:solidFill>
                <a:latin typeface="Times New Roman" pitchFamily="18" charset="0"/>
                <a:ea typeface="ＭＳ Ｐ明朝" pitchFamily="18" charset="-128"/>
                <a:cs typeface="+mn-cs"/>
              </a:rPr>
              <a:t>サービスの</a:t>
            </a:r>
            <a:r>
              <a:rPr kumimoji="1" lang="ja-JP" altLang="ja-JP" sz="1200" kern="1200" dirty="0" smtClean="0">
                <a:solidFill>
                  <a:schemeClr val="tx1"/>
                </a:solidFill>
                <a:latin typeface="Times New Roman" pitchFamily="18" charset="0"/>
                <a:ea typeface="ＭＳ Ｐ明朝" pitchFamily="18" charset="-128"/>
                <a:cs typeface="+mn-cs"/>
              </a:rPr>
              <a:t>メニュー</a:t>
            </a:r>
            <a:r>
              <a:rPr kumimoji="1" lang="ja-JP" altLang="en-US" sz="1200" kern="1200" dirty="0" smtClean="0">
                <a:solidFill>
                  <a:schemeClr val="tx1"/>
                </a:solidFill>
                <a:latin typeface="Times New Roman" pitchFamily="18" charset="0"/>
                <a:ea typeface="ＭＳ Ｐ明朝" pitchFamily="18" charset="-128"/>
                <a:cs typeface="+mn-cs"/>
              </a:rPr>
              <a:t>から</a:t>
            </a:r>
            <a:r>
              <a:rPr kumimoji="1" lang="ja-JP" altLang="ja-JP" sz="1200" kern="1200" dirty="0" smtClean="0">
                <a:solidFill>
                  <a:schemeClr val="tx1"/>
                </a:solidFill>
                <a:latin typeface="Times New Roman" pitchFamily="18" charset="0"/>
                <a:ea typeface="ＭＳ Ｐ明朝" pitchFamily="18" charset="-128"/>
                <a:cs typeface="+mn-cs"/>
              </a:rPr>
              <a:t>「貸出状況確認」をクリックしてください。</a:t>
            </a:r>
            <a:r>
              <a:rPr kumimoji="1" lang="ja-JP" altLang="en-US" sz="1200" kern="1200" dirty="0" smtClean="0">
                <a:solidFill>
                  <a:schemeClr val="tx1"/>
                </a:solidFill>
                <a:latin typeface="Times New Roman" pitchFamily="18" charset="0"/>
                <a:ea typeface="ＭＳ Ｐ明朝" pitchFamily="18" charset="-128"/>
                <a:cs typeface="+mn-cs"/>
              </a:rPr>
              <a:t>予約の状況はその下の「予約状況確認」でできます。</a:t>
            </a:r>
            <a:endParaRPr kumimoji="1" lang="ja-JP" altLang="ja-JP" sz="1200" kern="1200" dirty="0" smtClean="0">
              <a:solidFill>
                <a:schemeClr val="tx1"/>
              </a:solidFill>
              <a:latin typeface="Times New Roman" pitchFamily="18" charset="0"/>
              <a:ea typeface="ＭＳ Ｐ明朝" pitchFamily="18" charset="-128"/>
              <a:cs typeface="+mn-cs"/>
            </a:endParaRPr>
          </a:p>
          <a:p>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fld id="{2E90892D-617E-4D5B-9DE4-0B1DCCC7BB1B}" type="slidenum">
              <a:rPr kumimoji="1" lang="ja-JP" altLang="en-US" smtClean="0"/>
              <a:pPr/>
              <a:t>19</a:t>
            </a:fld>
            <a:endParaRPr kumimoji="1" lang="ja-JP" altLang="en-US"/>
          </a:p>
        </p:txBody>
      </p:sp>
    </p:spTree>
    <p:extLst>
      <p:ext uri="{BB962C8B-B14F-4D97-AF65-F5344CB8AC3E}">
        <p14:creationId xmlns:p14="http://schemas.microsoft.com/office/powerpoint/2010/main" val="3935163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まずは、パソコンの電源を入れてください。最初に</a:t>
            </a:r>
            <a:r>
              <a:rPr kumimoji="1" lang="en-US" altLang="ja-JP" sz="1200" kern="1200" dirty="0" smtClean="0">
                <a:solidFill>
                  <a:schemeClr val="tx1"/>
                </a:solidFill>
                <a:effectLst/>
                <a:latin typeface="+mn-lt"/>
                <a:ea typeface="+mn-ea"/>
                <a:cs typeface="+mn-cs"/>
              </a:rPr>
              <a:t>ACSU</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ID</a:t>
            </a:r>
            <a:r>
              <a:rPr kumimoji="1" lang="ja-JP" altLang="ja-JP" sz="1200" kern="1200" dirty="0" smtClean="0">
                <a:solidFill>
                  <a:schemeClr val="tx1"/>
                </a:solidFill>
                <a:effectLst/>
                <a:latin typeface="+mn-lt"/>
                <a:ea typeface="+mn-ea"/>
                <a:cs typeface="+mn-cs"/>
              </a:rPr>
              <a:t>とパスワードでログインをする</a:t>
            </a:r>
            <a:r>
              <a:rPr kumimoji="1" lang="ja-JP" altLang="en-US" sz="1200" kern="1200" dirty="0" smtClean="0">
                <a:solidFill>
                  <a:schemeClr val="tx1"/>
                </a:solidFill>
                <a:effectLst/>
                <a:latin typeface="+mn-lt"/>
                <a:ea typeface="+mn-ea"/>
                <a:cs typeface="+mn-cs"/>
              </a:rPr>
              <a:t>必要があります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自分の</a:t>
            </a:r>
            <a:r>
              <a:rPr kumimoji="1" lang="en-US" altLang="ja-JP" sz="1200" kern="1200" dirty="0" smtClean="0">
                <a:solidFill>
                  <a:schemeClr val="tx1"/>
                </a:solidFill>
                <a:effectLst/>
                <a:latin typeface="+mn-lt"/>
                <a:ea typeface="+mn-ea"/>
                <a:cs typeface="+mn-cs"/>
              </a:rPr>
              <a:t>ID</a:t>
            </a:r>
            <a:r>
              <a:rPr kumimoji="1" lang="ja-JP" altLang="ja-JP" sz="1200" kern="1200" dirty="0" smtClean="0">
                <a:solidFill>
                  <a:schemeClr val="tx1"/>
                </a:solidFill>
                <a:effectLst/>
                <a:latin typeface="+mn-lt"/>
                <a:ea typeface="+mn-ea"/>
                <a:cs typeface="+mn-cs"/>
              </a:rPr>
              <a:t>とパスワードがわからない方は、手を挙げてください。</a:t>
            </a:r>
          </a:p>
          <a:p>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2</a:t>
            </a:fld>
            <a:endParaRPr kumimoji="1" lang="ja-JP" altLang="en-US"/>
          </a:p>
        </p:txBody>
      </p:sp>
    </p:spTree>
    <p:extLst>
      <p:ext uri="{BB962C8B-B14F-4D97-AF65-F5344CB8AC3E}">
        <p14:creationId xmlns:p14="http://schemas.microsoft.com/office/powerpoint/2010/main" val="138634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Times New Roman" pitchFamily="18" charset="0"/>
                <a:ea typeface="ＭＳ Ｐ明朝" pitchFamily="18" charset="-128"/>
                <a:cs typeface="+mn-cs"/>
              </a:rPr>
              <a:t>「貸出状況確認」を開くと、</a:t>
            </a:r>
            <a:r>
              <a:rPr kumimoji="1" lang="ja-JP" altLang="ja-JP" sz="1200" kern="1200" dirty="0" smtClean="0">
                <a:solidFill>
                  <a:schemeClr val="tx1"/>
                </a:solidFill>
                <a:latin typeface="Times New Roman" pitchFamily="18" charset="0"/>
                <a:ea typeface="ＭＳ Ｐ明朝" pitchFamily="18" charset="-128"/>
                <a:cs typeface="+mn-cs"/>
              </a:rPr>
              <a:t>自分が今借りている本のタイトルや返却期限が確認できます。◆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この画面で</a:t>
            </a:r>
            <a:r>
              <a:rPr kumimoji="1" lang="ja-JP" altLang="en-US" sz="1200" kern="1200" dirty="0" smtClean="0">
                <a:solidFill>
                  <a:schemeClr val="tx1"/>
                </a:solidFill>
                <a:latin typeface="Times New Roman" pitchFamily="18" charset="0"/>
                <a:ea typeface="ＭＳ Ｐ明朝" pitchFamily="18" charset="-128"/>
                <a:cs typeface="+mn-cs"/>
              </a:rPr>
              <a:t>、今借りている本の貸出期間の延長</a:t>
            </a:r>
            <a:r>
              <a:rPr kumimoji="1" lang="ja-JP" altLang="ja-JP" sz="1200" kern="1200" dirty="0" smtClean="0">
                <a:solidFill>
                  <a:schemeClr val="tx1"/>
                </a:solidFill>
                <a:latin typeface="Times New Roman" pitchFamily="18" charset="0"/>
                <a:ea typeface="ＭＳ Ｐ明朝" pitchFamily="18" charset="-128"/>
                <a:cs typeface="+mn-cs"/>
              </a:rPr>
              <a:t>もできます。</a:t>
            </a:r>
            <a:r>
              <a:rPr kumimoji="1" lang="ja-JP" altLang="en-US" sz="1200" kern="1200" dirty="0" smtClean="0">
                <a:solidFill>
                  <a:schemeClr val="tx1"/>
                </a:solidFill>
                <a:latin typeface="Times New Roman" pitchFamily="18" charset="0"/>
                <a:ea typeface="ＭＳ Ｐ明朝" pitchFamily="18" charset="-128"/>
                <a:cs typeface="+mn-cs"/>
              </a:rPr>
              <a:t>延長したい本にチェックを入れて、「貸出延長」のボタンを押してください。</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ja-JP" sz="1200" kern="1200" dirty="0" smtClean="0">
                <a:solidFill>
                  <a:schemeClr val="tx1"/>
                </a:solidFill>
                <a:latin typeface="Times New Roman" pitchFamily="18" charset="0"/>
                <a:ea typeface="ＭＳ Ｐ明朝" pitchFamily="18" charset="-128"/>
                <a:cs typeface="+mn-cs"/>
              </a:rPr>
              <a:t>ただし、次に予約の人がいるときや、返却期限から遅れている場合は更新できません。</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20</a:t>
            </a:fld>
            <a:endParaRPr lang="en-US" altLang="ja-JP"/>
          </a:p>
        </p:txBody>
      </p:sp>
    </p:spTree>
    <p:extLst>
      <p:ext uri="{BB962C8B-B14F-4D97-AF65-F5344CB8AC3E}">
        <p14:creationId xmlns:p14="http://schemas.microsoft.com/office/powerpoint/2010/main" val="1309788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Times New Roman" pitchFamily="18" charset="0"/>
                <a:ea typeface="ＭＳ Ｐ明朝" pitchFamily="18" charset="-128"/>
                <a:cs typeface="+mn-cs"/>
              </a:rPr>
              <a:t>グループ学習室の予約は「施設予約」から行います。開いたら、「新規施設予約」をクリックしてください。◆</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en-US" sz="1200" kern="1200" dirty="0" smtClean="0">
                <a:solidFill>
                  <a:schemeClr val="tx1"/>
                </a:solidFill>
                <a:latin typeface="Times New Roman" pitchFamily="18" charset="0"/>
                <a:ea typeface="ＭＳ Ｐ明朝" pitchFamily="18" charset="-128"/>
                <a:cs typeface="+mn-cs"/>
              </a:rPr>
              <a:t>予約したい日を入力し、「検索」のボタンをクリックするとこのような画面が開きます。◆</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en-US" sz="1200" kern="1200" dirty="0" smtClean="0">
                <a:solidFill>
                  <a:schemeClr val="tx1"/>
                </a:solidFill>
                <a:latin typeface="Times New Roman" pitchFamily="18" charset="0"/>
                <a:ea typeface="ＭＳ Ｐ明朝" pitchFamily="18" charset="-128"/>
                <a:cs typeface="+mn-cs"/>
              </a:rPr>
              <a:t>入力事項を記入したら、一番下の「入力内容確認」を押すと確認画面が出ますので、よければ確定してください。◆</a:t>
            </a:r>
            <a:endParaRPr kumimoji="1" lang="en-US" altLang="ja-JP" sz="1200" kern="1200" dirty="0" smtClean="0">
              <a:solidFill>
                <a:schemeClr val="tx1"/>
              </a:solidFill>
              <a:latin typeface="Times New Roman" pitchFamily="18" charset="0"/>
              <a:ea typeface="ＭＳ Ｐ明朝" pitchFamily="18" charset="-128"/>
              <a:cs typeface="+mn-cs"/>
            </a:endParaRPr>
          </a:p>
          <a:p>
            <a:r>
              <a:rPr kumimoji="1" lang="ja-JP" altLang="en-US" sz="1200" kern="1200" dirty="0" smtClean="0">
                <a:solidFill>
                  <a:schemeClr val="tx1"/>
                </a:solidFill>
                <a:latin typeface="Times New Roman" pitchFamily="18" charset="0"/>
                <a:ea typeface="ＭＳ Ｐ明朝" pitchFamily="18" charset="-128"/>
                <a:cs typeface="+mn-cs"/>
              </a:rPr>
              <a:t>キャンセルも「施設予約」の画面からできますので、利用しないことになったら必ず予約取消をしてください。</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21</a:t>
            </a:fld>
            <a:endParaRPr lang="en-US" altLang="ja-JP"/>
          </a:p>
        </p:txBody>
      </p:sp>
    </p:spTree>
    <p:extLst>
      <p:ext uri="{BB962C8B-B14F-4D97-AF65-F5344CB8AC3E}">
        <p14:creationId xmlns:p14="http://schemas.microsoft.com/office/powerpoint/2010/main" val="970139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22</a:t>
            </a:fld>
            <a:endParaRPr kumimoji="1" lang="ja-JP" altLang="en-US"/>
          </a:p>
        </p:txBody>
      </p:sp>
    </p:spTree>
    <p:extLst>
      <p:ext uri="{BB962C8B-B14F-4D97-AF65-F5344CB8AC3E}">
        <p14:creationId xmlns:p14="http://schemas.microsoft.com/office/powerpoint/2010/main" val="182118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ログインが終わり、このようなデスクトップが表示されましたら、左下のアイコンからブラウザ（</a:t>
            </a:r>
            <a:r>
              <a:rPr kumimoji="1" lang="en-US" altLang="ja-JP" dirty="0" smtClean="0"/>
              <a:t>Internet Explorer</a:t>
            </a:r>
            <a:r>
              <a:rPr kumimoji="1" lang="ja-JP" altLang="en-US" dirty="0" smtClean="0"/>
              <a:t>）を起動してください。</a:t>
            </a:r>
            <a:endParaRPr kumimoji="1" lang="en-US" altLang="ja-JP" dirty="0" smtClean="0"/>
          </a:p>
          <a:p>
            <a:r>
              <a:rPr kumimoji="1" lang="en-US" altLang="ja-JP" dirty="0" smtClean="0"/>
              <a:t>ACSU</a:t>
            </a:r>
            <a:r>
              <a:rPr kumimoji="1" lang="ja-JP" altLang="en-US" dirty="0" smtClean="0"/>
              <a:t>のログイン画面が表示されますので、ログインしておいてください。</a:t>
            </a:r>
            <a:endParaRPr kumimoji="1" lang="en-US" altLang="ja-JP" dirty="0" smtClean="0"/>
          </a:p>
          <a:p>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3</a:t>
            </a:fld>
            <a:endParaRPr kumimoji="1" lang="ja-JP" altLang="en-US"/>
          </a:p>
        </p:txBody>
      </p:sp>
    </p:spTree>
    <p:extLst>
      <p:ext uri="{BB962C8B-B14F-4D97-AF65-F5344CB8AC3E}">
        <p14:creationId xmlns:p14="http://schemas.microsoft.com/office/powerpoint/2010/main" val="2182305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4</a:t>
            </a:fld>
            <a:endParaRPr kumimoji="1" lang="ja-JP" altLang="en-US"/>
          </a:p>
        </p:txBody>
      </p:sp>
    </p:spTree>
    <p:extLst>
      <p:ext uri="{BB962C8B-B14F-4D97-AF65-F5344CB8AC3E}">
        <p14:creationId xmlns:p14="http://schemas.microsoft.com/office/powerpoint/2010/main" val="195326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（みなさんの準備が整うまでの間、この）パソコンコーナーについて簡単に説明いたします。</a:t>
            </a:r>
            <a:endParaRPr kumimoji="1" lang="en-US" altLang="ja-JP" dirty="0" smtClean="0"/>
          </a:p>
          <a:p>
            <a:r>
              <a:rPr kumimoji="1" lang="ja-JP" altLang="en-US" dirty="0" smtClean="0"/>
              <a:t>このコーナーには</a:t>
            </a:r>
            <a:r>
              <a:rPr kumimoji="1" lang="en-US" altLang="ja-JP" dirty="0" smtClean="0"/>
              <a:t>30</a:t>
            </a:r>
            <a:r>
              <a:rPr kumimoji="1" lang="ja-JP" altLang="en-US" dirty="0" smtClean="0"/>
              <a:t>台、「教育用</a:t>
            </a:r>
            <a:r>
              <a:rPr kumimoji="1" lang="en-US" altLang="ja-JP" dirty="0" smtClean="0"/>
              <a:t>PC</a:t>
            </a:r>
            <a:r>
              <a:rPr kumimoji="1" lang="ja-JP" altLang="en-US" dirty="0" smtClean="0"/>
              <a:t>」を設置しています。全学教育機構</a:t>
            </a:r>
            <a:r>
              <a:rPr kumimoji="1" lang="en-US" altLang="ja-JP" dirty="0" smtClean="0"/>
              <a:t>10</a:t>
            </a:r>
            <a:r>
              <a:rPr kumimoji="1" lang="ja-JP" altLang="en-US" dirty="0" smtClean="0"/>
              <a:t>番教室や、学部の</a:t>
            </a:r>
            <a:r>
              <a:rPr kumimoji="1" lang="en-US" altLang="ja-JP" dirty="0" smtClean="0"/>
              <a:t>PC</a:t>
            </a:r>
            <a:r>
              <a:rPr kumimoji="1" lang="ja-JP" altLang="en-US" dirty="0" smtClean="0"/>
              <a:t>室などにあるパソコンと同じものです。</a:t>
            </a:r>
            <a:endParaRPr kumimoji="1" lang="en-US" altLang="ja-JP" dirty="0" smtClean="0"/>
          </a:p>
          <a:p>
            <a:r>
              <a:rPr kumimoji="1" lang="ja-JP" altLang="en-US" dirty="0" smtClean="0"/>
              <a:t>各種データベースの利用や、電子ブック・電子ジャーナルの閲覧のほか、</a:t>
            </a:r>
            <a:r>
              <a:rPr kumimoji="1" lang="en-US" altLang="ja-JP" dirty="0" smtClean="0"/>
              <a:t>Word</a:t>
            </a:r>
            <a:r>
              <a:rPr kumimoji="1" lang="ja-JP" altLang="en-US" dirty="0" smtClean="0"/>
              <a:t>や</a:t>
            </a:r>
            <a:r>
              <a:rPr kumimoji="1" lang="en-US" altLang="ja-JP" dirty="0" smtClean="0"/>
              <a:t>Excel</a:t>
            </a:r>
            <a:r>
              <a:rPr kumimoji="1" lang="ja-JP" altLang="en-US" dirty="0" smtClean="0"/>
              <a:t>が使えますので図書館の資料を参照しながらレポートを書く、といった使い方もできます。</a:t>
            </a:r>
            <a:endParaRPr kumimoji="1" lang="en-US" altLang="ja-JP" dirty="0" smtClean="0"/>
          </a:p>
          <a:p>
            <a:r>
              <a:rPr kumimoji="1" lang="ja-JP" altLang="en-US" dirty="0" smtClean="0"/>
              <a:t>使う際は、（このように）</a:t>
            </a:r>
            <a:r>
              <a:rPr kumimoji="1" lang="en-US" altLang="ja-JP" dirty="0" smtClean="0"/>
              <a:t>ACSU</a:t>
            </a:r>
            <a:r>
              <a:rPr kumimoji="1" lang="ja-JP" altLang="en-US" dirty="0" smtClean="0"/>
              <a:t>の</a:t>
            </a:r>
            <a:r>
              <a:rPr kumimoji="1" lang="en-US" altLang="ja-JP" dirty="0" smtClean="0"/>
              <a:t>ID</a:t>
            </a:r>
            <a:r>
              <a:rPr kumimoji="1" lang="ja-JP" altLang="en-US" dirty="0" smtClean="0"/>
              <a:t>とパスワードでログインする必要があります。</a:t>
            </a:r>
            <a:endParaRPr kumimoji="1" lang="en-US" altLang="ja-JP" dirty="0" smtClean="0"/>
          </a:p>
          <a:p>
            <a:r>
              <a:rPr kumimoji="1" lang="ja-JP" altLang="en-US" dirty="0" smtClean="0"/>
              <a:t>このパソコン自体は多くの人が使うものですので、使い終わったらシャットダウンしないと、他の方がそのまま使えてしまいます。</a:t>
            </a:r>
            <a:endParaRPr kumimoji="1" lang="en-US" altLang="ja-JP" dirty="0" smtClean="0"/>
          </a:p>
          <a:p>
            <a:r>
              <a:rPr kumimoji="1" lang="ja-JP" altLang="en-US" dirty="0" smtClean="0"/>
              <a:t>また、電源を切るとデータは自動的に削除されます。書きかけのレポートなどは、</a:t>
            </a:r>
            <a:r>
              <a:rPr kumimoji="1" lang="en-US" altLang="ja-JP" dirty="0" smtClean="0"/>
              <a:t>USB</a:t>
            </a:r>
            <a:r>
              <a:rPr kumimoji="1" lang="ja-JP" altLang="en-US" dirty="0" smtClean="0"/>
              <a:t>メモリに保存するよう注意してください。</a:t>
            </a:r>
            <a:endParaRPr kumimoji="1" lang="en-US" altLang="ja-JP" dirty="0" smtClean="0"/>
          </a:p>
          <a:p>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5</a:t>
            </a:fld>
            <a:endParaRPr kumimoji="1" lang="ja-JP" altLang="en-US"/>
          </a:p>
        </p:txBody>
      </p:sp>
    </p:spTree>
    <p:extLst>
      <p:ext uri="{BB962C8B-B14F-4D97-AF65-F5344CB8AC3E}">
        <p14:creationId xmlns:p14="http://schemas.microsoft.com/office/powerpoint/2010/main" val="137792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では改めて、ここからは蔵書検索</a:t>
            </a:r>
            <a:r>
              <a:rPr kumimoji="1" lang="en-US" altLang="ja-JP" dirty="0" smtClean="0"/>
              <a:t>OPAC</a:t>
            </a:r>
            <a:r>
              <a:rPr kumimoji="1" lang="ja-JP" altLang="en-US" dirty="0" smtClean="0"/>
              <a:t>について説明いたします。</a:t>
            </a:r>
            <a:endParaRPr kumimoji="1" lang="en-US" altLang="ja-JP" dirty="0" smtClean="0"/>
          </a:p>
          <a:p>
            <a:r>
              <a:rPr kumimoji="1" lang="ja-JP" altLang="en-US" dirty="0" smtClean="0"/>
              <a:t>「</a:t>
            </a:r>
            <a:r>
              <a:rPr kumimoji="1" lang="en-US" altLang="ja-JP" dirty="0" smtClean="0"/>
              <a:t>OPAC</a:t>
            </a:r>
            <a:r>
              <a:rPr kumimoji="1" lang="ja-JP" altLang="en-US" dirty="0" smtClean="0"/>
              <a:t>」とは、信州大学附属図書館が持っている図書や雑誌、利用できる電子ブックなどを検索するためのデータベースです。</a:t>
            </a:r>
            <a:endParaRPr kumimoji="1" lang="en-US" altLang="ja-JP" dirty="0" smtClean="0"/>
          </a:p>
          <a:p>
            <a:r>
              <a:rPr kumimoji="1" lang="ja-JP" altLang="en-US" dirty="0" smtClean="0"/>
              <a:t>図書館専用の検索エンジン、</a:t>
            </a:r>
            <a:r>
              <a:rPr kumimoji="1" lang="en-US" altLang="ja-JP" dirty="0" smtClean="0"/>
              <a:t>Google</a:t>
            </a:r>
            <a:r>
              <a:rPr kumimoji="1" lang="ja-JP" altLang="en-US" dirty="0" err="1" smtClean="0"/>
              <a:t>のような</a:t>
            </a:r>
            <a:r>
              <a:rPr kumimoji="1" lang="ja-JP" altLang="en-US" dirty="0" smtClean="0"/>
              <a:t>ものとイメージしてください。</a:t>
            </a:r>
            <a:endParaRPr kumimoji="1" lang="en-US" altLang="ja-JP" dirty="0" smtClean="0"/>
          </a:p>
          <a:p>
            <a:r>
              <a:rPr kumimoji="1" lang="ja-JP" altLang="en-US" dirty="0" smtClean="0"/>
              <a:t>この中央図書館内の資料だけでなく、各学部図書館も一度に検索できますし、インターネットが使えれば大学の外－自宅や、スマホで屋外から、でも</a:t>
            </a:r>
            <a:endParaRPr kumimoji="1" lang="en-US" altLang="ja-JP" dirty="0" smtClean="0"/>
          </a:p>
          <a:p>
            <a:r>
              <a:rPr kumimoji="1" lang="ja-JP" altLang="en-US" dirty="0" smtClean="0"/>
              <a:t>利用できます。</a:t>
            </a:r>
            <a:endParaRPr kumimoji="1" lang="en-US" altLang="ja-JP" dirty="0" smtClean="0"/>
          </a:p>
          <a:p>
            <a:r>
              <a:rPr kumimoji="1" lang="ja-JP" altLang="en-US" dirty="0" smtClean="0"/>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6</a:t>
            </a:fld>
            <a:endParaRPr kumimoji="1" lang="ja-JP" altLang="en-US"/>
          </a:p>
        </p:txBody>
      </p:sp>
    </p:spTree>
    <p:extLst>
      <p:ext uri="{BB962C8B-B14F-4D97-AF65-F5344CB8AC3E}">
        <p14:creationId xmlns:p14="http://schemas.microsoft.com/office/powerpoint/2010/main" val="4146664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ACSU</a:t>
            </a:r>
            <a:r>
              <a:rPr kumimoji="1" lang="ja-JP" altLang="en-US" dirty="0" smtClean="0"/>
              <a:t>メニューのリンク＞信州大学のホームページ＞右側の附属図書館、とたどってください。</a:t>
            </a:r>
            <a:endParaRPr kumimoji="1" lang="en-US" altLang="ja-JP" dirty="0" smtClean="0"/>
          </a:p>
          <a:p>
            <a:r>
              <a:rPr kumimoji="1" lang="ja-JP" altLang="en-US" dirty="0" smtClean="0"/>
              <a:t>図書館</a:t>
            </a:r>
            <a:r>
              <a:rPr kumimoji="1" lang="en-US" altLang="ja-JP" dirty="0" smtClean="0"/>
              <a:t>Web</a:t>
            </a:r>
            <a:r>
              <a:rPr kumimoji="1" lang="ja-JP" altLang="en-US" dirty="0" smtClean="0"/>
              <a:t>サイトの右側に、「蔵書検索（</a:t>
            </a:r>
            <a:r>
              <a:rPr kumimoji="1" lang="en-US" altLang="ja-JP" dirty="0" smtClean="0"/>
              <a:t>OPAC</a:t>
            </a:r>
            <a:r>
              <a:rPr kumimoji="1" lang="ja-JP" altLang="en-US" dirty="0" smtClean="0"/>
              <a:t>）」と表示されている部分があります。</a:t>
            </a:r>
            <a:endParaRPr kumimoji="1" lang="en-US" altLang="ja-JP" dirty="0" smtClean="0"/>
          </a:p>
          <a:p>
            <a:r>
              <a:rPr kumimoji="1" lang="ja-JP" altLang="en-US" dirty="0" smtClean="0"/>
              <a:t>ここをクリックしてください。</a:t>
            </a:r>
            <a:endParaRPr kumimoji="1" lang="en-US" altLang="ja-JP" dirty="0" smtClean="0"/>
          </a:p>
          <a:p>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3B93FFD-DBAF-4DB4-AEE1-94884FE14368}" type="slidenum">
              <a:rPr kumimoji="1" lang="ja-JP" altLang="en-US" smtClean="0"/>
              <a:pPr/>
              <a:t>7</a:t>
            </a:fld>
            <a:endParaRPr kumimoji="1" lang="ja-JP" altLang="en-US"/>
          </a:p>
        </p:txBody>
      </p:sp>
    </p:spTree>
    <p:extLst>
      <p:ext uri="{BB962C8B-B14F-4D97-AF65-F5344CB8AC3E}">
        <p14:creationId xmlns:p14="http://schemas.microsoft.com/office/powerpoint/2010/main" val="1804805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Times New Roman" pitchFamily="18" charset="0"/>
                <a:ea typeface="ＭＳ Ｐ明朝" pitchFamily="18" charset="-128"/>
                <a:cs typeface="+mn-cs"/>
              </a:rPr>
              <a:t>これが</a:t>
            </a:r>
            <a:r>
              <a:rPr kumimoji="1" lang="en-US" altLang="ja-JP" sz="1200" kern="1200" dirty="0" smtClean="0">
                <a:solidFill>
                  <a:schemeClr val="tx1"/>
                </a:solidFill>
                <a:latin typeface="Times New Roman" pitchFamily="18" charset="0"/>
                <a:ea typeface="ＭＳ Ｐ明朝" pitchFamily="18" charset="-128"/>
                <a:cs typeface="+mn-cs"/>
              </a:rPr>
              <a:t>OPAC</a:t>
            </a:r>
            <a:r>
              <a:rPr kumimoji="1" lang="ja-JP" altLang="ja-JP" sz="1200" kern="1200" dirty="0" smtClean="0">
                <a:solidFill>
                  <a:schemeClr val="tx1"/>
                </a:solidFill>
                <a:latin typeface="Times New Roman" pitchFamily="18" charset="0"/>
                <a:ea typeface="ＭＳ Ｐ明朝" pitchFamily="18" charset="-128"/>
                <a:cs typeface="+mn-cs"/>
              </a:rPr>
              <a:t>の画面です。それでは、さっそく検索してみましょう。</a:t>
            </a:r>
          </a:p>
          <a:p>
            <a:r>
              <a:rPr kumimoji="1" lang="ja-JP" altLang="ja-JP" sz="1200" kern="1200" dirty="0" smtClean="0">
                <a:solidFill>
                  <a:schemeClr val="tx1"/>
                </a:solidFill>
                <a:latin typeface="Times New Roman" pitchFamily="18" charset="0"/>
                <a:ea typeface="ＭＳ Ｐ明朝" pitchFamily="18" charset="-128"/>
                <a:cs typeface="+mn-cs"/>
              </a:rPr>
              <a:t>「フリーワード」欄に、◆「</a:t>
            </a:r>
            <a:r>
              <a:rPr kumimoji="1" lang="ja-JP" altLang="en-US" sz="1200" kern="1200" dirty="0" smtClean="0">
                <a:solidFill>
                  <a:schemeClr val="tx1"/>
                </a:solidFill>
                <a:latin typeface="Times New Roman" pitchFamily="18" charset="0"/>
                <a:ea typeface="ＭＳ Ｐ明朝" pitchFamily="18" charset="-128"/>
                <a:cs typeface="+mn-cs"/>
              </a:rPr>
              <a:t>レポート</a:t>
            </a:r>
            <a:r>
              <a:rPr kumimoji="1" lang="ja-JP" altLang="ja-JP" sz="1200" kern="1200" dirty="0" smtClean="0">
                <a:solidFill>
                  <a:schemeClr val="tx1"/>
                </a:solidFill>
                <a:latin typeface="Times New Roman" pitchFamily="18" charset="0"/>
                <a:ea typeface="ＭＳ Ｐ明朝" pitchFamily="18" charset="-128"/>
                <a:cs typeface="+mn-cs"/>
              </a:rPr>
              <a:t>」スペースを空けて「</a:t>
            </a:r>
            <a:r>
              <a:rPr kumimoji="1" lang="ja-JP" altLang="en-US" sz="1200" kern="1200" dirty="0" smtClean="0">
                <a:solidFill>
                  <a:schemeClr val="tx1"/>
                </a:solidFill>
                <a:latin typeface="Times New Roman" pitchFamily="18" charset="0"/>
                <a:ea typeface="ＭＳ Ｐ明朝" pitchFamily="18" charset="-128"/>
                <a:cs typeface="+mn-cs"/>
              </a:rPr>
              <a:t>基本</a:t>
            </a:r>
            <a:r>
              <a:rPr kumimoji="1" lang="ja-JP" altLang="ja-JP" sz="1200" kern="1200" dirty="0" smtClean="0">
                <a:solidFill>
                  <a:schemeClr val="tx1"/>
                </a:solidFill>
                <a:latin typeface="Times New Roman" pitchFamily="18" charset="0"/>
                <a:ea typeface="ＭＳ Ｐ明朝" pitchFamily="18" charset="-128"/>
                <a:cs typeface="+mn-cs"/>
              </a:rPr>
              <a:t>」と入力し、◆検索ボタンを押してください。</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kern="1200" dirty="0" smtClean="0">
              <a:solidFill>
                <a:schemeClr val="tx1"/>
              </a:solidFill>
              <a:latin typeface="Times New Roman" pitchFamily="18" charset="0"/>
              <a:ea typeface="ＭＳ Ｐ明朝" pitchFamily="18"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ja-JP" sz="1200" kern="1200" dirty="0" smtClean="0">
                <a:solidFill>
                  <a:schemeClr val="tx1"/>
                </a:solidFill>
                <a:latin typeface="Times New Roman" pitchFamily="18" charset="0"/>
                <a:ea typeface="ＭＳ Ｐ明朝" pitchFamily="18" charset="-128"/>
                <a:cs typeface="+mn-cs"/>
              </a:rPr>
              <a:t>《操作待ち》フリーワード欄に「</a:t>
            </a:r>
            <a:r>
              <a:rPr kumimoji="1" lang="ja-JP" altLang="en-US" sz="1200" kern="1200" dirty="0" smtClean="0">
                <a:solidFill>
                  <a:schemeClr val="tx1"/>
                </a:solidFill>
                <a:latin typeface="Times New Roman" pitchFamily="18" charset="0"/>
                <a:ea typeface="ＭＳ Ｐ明朝" pitchFamily="18" charset="-128"/>
                <a:cs typeface="+mn-cs"/>
              </a:rPr>
              <a:t>レポート＿基本</a:t>
            </a:r>
            <a:r>
              <a:rPr kumimoji="1" lang="ja-JP" altLang="ja-JP" sz="1200" kern="1200" dirty="0" smtClean="0">
                <a:solidFill>
                  <a:schemeClr val="tx1"/>
                </a:solidFill>
                <a:latin typeface="Times New Roman" pitchFamily="18" charset="0"/>
                <a:ea typeface="ＭＳ Ｐ明朝" pitchFamily="18" charset="-128"/>
                <a:cs typeface="+mn-cs"/>
              </a:rPr>
              <a:t>」と入力して検索を実行する</a:t>
            </a:r>
          </a:p>
          <a:p>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8</a:t>
            </a:fld>
            <a:endParaRPr lang="en-US" altLang="ja-JP"/>
          </a:p>
        </p:txBody>
      </p:sp>
    </p:spTree>
    <p:extLst>
      <p:ext uri="{BB962C8B-B14F-4D97-AF65-F5344CB8AC3E}">
        <p14:creationId xmlns:p14="http://schemas.microsoft.com/office/powerpoint/2010/main" val="281798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「レポート」「基本」という</a:t>
            </a:r>
            <a:r>
              <a:rPr kumimoji="1" lang="en-US" altLang="ja-JP" dirty="0" smtClean="0"/>
              <a:t>2</a:t>
            </a:r>
            <a:r>
              <a:rPr kumimoji="1" lang="ja-JP" altLang="en-US" dirty="0" err="1" smtClean="0"/>
              <a:t>つの</a:t>
            </a:r>
            <a:r>
              <a:rPr kumimoji="1" lang="ja-JP" altLang="en-US" dirty="0" smtClean="0"/>
              <a:t>キーワードを含む資料の一覧が表示されます。ここでは</a:t>
            </a:r>
            <a:r>
              <a:rPr kumimoji="1" lang="en-US" altLang="ja-JP" dirty="0" smtClean="0"/>
              <a:t>24</a:t>
            </a:r>
            <a:r>
              <a:rPr kumimoji="1" lang="ja-JP" altLang="en-US" dirty="0" smtClean="0"/>
              <a:t>件あるようですね。</a:t>
            </a:r>
            <a:endParaRPr kumimoji="1" lang="en-US" altLang="ja-JP" dirty="0" smtClean="0"/>
          </a:p>
          <a:p>
            <a:r>
              <a:rPr kumimoji="1" lang="ja-JP" altLang="en-US" dirty="0" smtClean="0"/>
              <a:t>この中から、詳細を確認したいタイトルをクリックします。</a:t>
            </a:r>
            <a:endParaRPr kumimoji="1" lang="en-US" altLang="ja-JP" dirty="0" smtClean="0"/>
          </a:p>
          <a:p>
            <a:r>
              <a:rPr kumimoji="1" lang="ja-JP" altLang="en-US" dirty="0" smtClean="0"/>
              <a:t>ここでは、</a:t>
            </a:r>
            <a:r>
              <a:rPr kumimoji="1" lang="en-US" altLang="ja-JP" dirty="0" smtClean="0"/>
              <a:t>3</a:t>
            </a:r>
            <a:r>
              <a:rPr kumimoji="1" lang="ja-JP" altLang="en-US" dirty="0" smtClean="0"/>
              <a:t>番目に表示されている、「論文・レポートの基本」を表示したいと思います。</a:t>
            </a:r>
            <a:endParaRPr kumimoji="1" lang="en-US" altLang="ja-JP" dirty="0" smtClean="0"/>
          </a:p>
          <a:p>
            <a:r>
              <a:rPr kumimoji="1" lang="ja-JP" altLang="en-US" dirty="0" smtClean="0"/>
              <a:t>▼</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97F60DE6-720F-4FAD-B7CE-1B8507987A52}" type="slidenum">
              <a:rPr lang="en-US" altLang="ja-JP" smtClean="0"/>
              <a:pPr>
                <a:defRPr/>
              </a:pPr>
              <a:t>9</a:t>
            </a:fld>
            <a:endParaRPr lang="en-US" altLang="ja-JP"/>
          </a:p>
        </p:txBody>
      </p:sp>
    </p:spTree>
    <p:extLst>
      <p:ext uri="{BB962C8B-B14F-4D97-AF65-F5344CB8AC3E}">
        <p14:creationId xmlns:p14="http://schemas.microsoft.com/office/powerpoint/2010/main" val="3968152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ED38A5A-7CE1-4A2E-A511-D00BA414D068}" type="datetime1">
              <a:rPr kumimoji="1" lang="ja-JP" altLang="en-US" smtClean="0"/>
              <a:pPr/>
              <a:t>2018/4/24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D38B7860-1DD3-4305-ACAA-74E2970C36B8}" type="datetime1">
              <a:rPr kumimoji="1" lang="ja-JP" altLang="en-US" smtClean="0"/>
              <a:pPr/>
              <a:t>2018/4/24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CBD866-99A8-4869-A396-1C7C5BC924F8}" type="datetime1">
              <a:rPr kumimoji="1" lang="ja-JP" altLang="en-US" smtClean="0"/>
              <a:pPr/>
              <a:t>2018/4/24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28A2B9A-5E3E-4C05-9D14-D5C208E47E09}" type="datetime1">
              <a:rPr kumimoji="1" lang="ja-JP" altLang="en-US" smtClean="0"/>
              <a:pPr/>
              <a:t>2018/4/24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ABF59BB-56A1-4569-9C28-29F4C61B1475}" type="datetime1">
              <a:rPr kumimoji="1" lang="ja-JP" altLang="en-US" smtClean="0"/>
              <a:pPr/>
              <a:t>2018/4/24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AF6B406-A8A0-4695-9012-6935B6AAD648}" type="datetime1">
              <a:rPr kumimoji="1" lang="ja-JP" altLang="en-US" smtClean="0"/>
              <a:pPr/>
              <a:t>2018/4/24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B821D8D-5C25-41B5-968E-3C4A7089F0FA}" type="datetime1">
              <a:rPr kumimoji="1" lang="ja-JP" altLang="en-US" smtClean="0"/>
              <a:pPr/>
              <a:t>2018/4/24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A04BD55-0416-410A-9CD6-096C35B29C9B}" type="datetime1">
              <a:rPr kumimoji="1" lang="ja-JP" altLang="en-US" smtClean="0"/>
              <a:pPr/>
              <a:t>2018/4/24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7868F937-6A13-43D8-B657-F7B99709668A}" type="datetime1">
              <a:rPr kumimoji="1" lang="ja-JP" altLang="en-US" smtClean="0"/>
              <a:pPr/>
              <a:t>2018/4/24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FCAB73C-BC22-4D15-A9F8-DB44E2DC6BB0}" type="datetime1">
              <a:rPr kumimoji="1" lang="ja-JP" altLang="en-US" smtClean="0"/>
              <a:pPr/>
              <a:t>2018/4/24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8D9F5EB-8B41-409F-A29E-75DE8112B45B}" type="datetime1">
              <a:rPr kumimoji="1" lang="ja-JP" altLang="en-US" smtClean="0"/>
              <a:pPr/>
              <a:t>2018/4/24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39CEF5E-26A6-4302-A87A-3283CCEDE93D}"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D6A1A-C525-447E-A3AD-E046E016AE27}" type="datetime1">
              <a:rPr kumimoji="1" lang="ja-JP" altLang="en-US" smtClean="0"/>
              <a:pPr/>
              <a:t>2018/4/24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CEF5E-26A6-4302-A87A-3283CCEDE93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OPAC</a:t>
            </a:r>
            <a:r>
              <a:rPr kumimoji="1" lang="ja-JP" altLang="en-US" dirty="0" smtClean="0"/>
              <a:t>検索実習</a:t>
            </a:r>
            <a:endParaRPr kumimoji="1" lang="ja-JP" altLang="en-US" dirty="0"/>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b="6421"/>
          <a:stretch/>
        </p:blipFill>
        <p:spPr>
          <a:xfrm>
            <a:off x="1187625" y="1340767"/>
            <a:ext cx="6805736" cy="5476391"/>
          </a:xfrm>
          <a:prstGeom prst="rect">
            <a:avLst/>
          </a:prstGeom>
        </p:spPr>
      </p:pic>
      <p:sp>
        <p:nvSpPr>
          <p:cNvPr id="2" name="タイトル 1"/>
          <p:cNvSpPr>
            <a:spLocks noGrp="1"/>
          </p:cNvSpPr>
          <p:nvPr>
            <p:ph type="title"/>
          </p:nvPr>
        </p:nvSpPr>
        <p:spPr>
          <a:xfrm>
            <a:off x="457200" y="-99392"/>
            <a:ext cx="8229600" cy="1143000"/>
          </a:xfrm>
        </p:spPr>
        <p:txBody>
          <a:bodyPr/>
          <a:lstStyle/>
          <a:p>
            <a:r>
              <a:rPr kumimoji="1" lang="ja-JP" altLang="en-US" dirty="0" smtClean="0"/>
              <a:t>図書を探す③</a:t>
            </a:r>
            <a:endParaRPr kumimoji="1" lang="ja-JP" altLang="en-US" dirty="0"/>
          </a:p>
        </p:txBody>
      </p:sp>
      <p:sp>
        <p:nvSpPr>
          <p:cNvPr id="3" name="コンテンツ プレースホルダ 2"/>
          <p:cNvSpPr>
            <a:spLocks noGrp="1"/>
          </p:cNvSpPr>
          <p:nvPr>
            <p:ph idx="1"/>
          </p:nvPr>
        </p:nvSpPr>
        <p:spPr>
          <a:xfrm>
            <a:off x="680739" y="950203"/>
            <a:ext cx="7782521" cy="360040"/>
          </a:xfrm>
        </p:spPr>
        <p:txBody>
          <a:bodyPr>
            <a:normAutofit fontScale="85000" lnSpcReduction="20000"/>
          </a:bodyPr>
          <a:lstStyle/>
          <a:p>
            <a:pPr>
              <a:buFont typeface="Wingdings" pitchFamily="2" charset="2"/>
              <a:buChar char="u"/>
            </a:pPr>
            <a:r>
              <a:rPr kumimoji="1" lang="ja-JP" altLang="en-US" sz="2400" dirty="0" smtClean="0"/>
              <a:t>タイトルをクリックすると詳細画面が開き、所在などが確認できます。</a:t>
            </a:r>
            <a:endParaRPr kumimoji="1" lang="ja-JP" altLang="en-US" sz="2400" dirty="0"/>
          </a:p>
        </p:txBody>
      </p:sp>
      <p:sp>
        <p:nvSpPr>
          <p:cNvPr id="7" name="スライド番号プレースホルダ 6"/>
          <p:cNvSpPr>
            <a:spLocks noGrp="1"/>
          </p:cNvSpPr>
          <p:nvPr>
            <p:ph type="sldNum" sz="quarter" idx="12"/>
          </p:nvPr>
        </p:nvSpPr>
        <p:spPr/>
        <p:txBody>
          <a:bodyPr/>
          <a:lstStyle/>
          <a:p>
            <a:fld id="{439CEF5E-26A6-4302-A87A-3283CCEDE93D}" type="slidenum">
              <a:rPr kumimoji="1" lang="ja-JP" altLang="en-US" smtClean="0"/>
              <a:pPr/>
              <a:t>10</a:t>
            </a:fld>
            <a:endParaRPr kumimoji="1" lang="ja-JP" altLang="en-US"/>
          </a:p>
        </p:txBody>
      </p:sp>
      <p:sp>
        <p:nvSpPr>
          <p:cNvPr id="5" name="四角形吹き出し 4"/>
          <p:cNvSpPr/>
          <p:nvPr/>
        </p:nvSpPr>
        <p:spPr>
          <a:xfrm>
            <a:off x="5004048" y="1556792"/>
            <a:ext cx="2880320" cy="413247"/>
          </a:xfrm>
          <a:prstGeom prst="wedgeRectCallout">
            <a:avLst>
              <a:gd name="adj1" fmla="val -58231"/>
              <a:gd name="adj2" fmla="val -50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本</a:t>
            </a:r>
            <a:r>
              <a:rPr lang="ja-JP" altLang="en-US" dirty="0" smtClean="0"/>
              <a:t>のタイトル</a:t>
            </a:r>
            <a:endParaRPr kumimoji="1" lang="ja-JP" altLang="en-US" dirty="0"/>
          </a:p>
        </p:txBody>
      </p:sp>
      <p:sp>
        <p:nvSpPr>
          <p:cNvPr id="6" name="四角形吹き出し 5"/>
          <p:cNvSpPr/>
          <p:nvPr/>
        </p:nvSpPr>
        <p:spPr>
          <a:xfrm>
            <a:off x="5001769" y="3016924"/>
            <a:ext cx="2884877" cy="432048"/>
          </a:xfrm>
          <a:prstGeom prst="wedgeRectCallout">
            <a:avLst>
              <a:gd name="adj1" fmla="val -60239"/>
              <a:gd name="adj2" fmla="val 59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どこに本が置いてあるか</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663059" y="1818760"/>
            <a:ext cx="2299585" cy="707886"/>
          </a:xfrm>
          <a:prstGeom prst="rect">
            <a:avLst/>
          </a:prstGeom>
          <a:noFill/>
        </p:spPr>
        <p:txBody>
          <a:bodyPr wrap="square" rtlCol="0">
            <a:spAutoFit/>
          </a:bodyPr>
          <a:lstStyle/>
          <a:p>
            <a:pPr algn="ctr">
              <a:lnSpc>
                <a:spcPts val="2400"/>
              </a:lnSpc>
            </a:pPr>
            <a:r>
              <a:rPr kumimoji="1" lang="ja-JP" altLang="en-US" dirty="0" smtClean="0"/>
              <a:t>「</a:t>
            </a:r>
            <a:r>
              <a:rPr lang="ja-JP" altLang="en-US" dirty="0"/>
              <a:t>所蔵</a:t>
            </a:r>
            <a:r>
              <a:rPr kumimoji="1" lang="ja-JP" altLang="en-US" dirty="0" smtClean="0"/>
              <a:t>情報」右にある</a:t>
            </a:r>
            <a:endParaRPr kumimoji="1" lang="en-US" altLang="ja-JP" dirty="0" smtClean="0"/>
          </a:p>
          <a:p>
            <a:pPr algn="ctr">
              <a:lnSpc>
                <a:spcPts val="2400"/>
              </a:lnSpc>
            </a:pPr>
            <a:r>
              <a:rPr lang="ja-JP" altLang="en-US" dirty="0"/>
              <a:t>　</a:t>
            </a:r>
            <a:r>
              <a:rPr lang="ja-JP" altLang="en-US" dirty="0" smtClean="0"/>
              <a:t>　　　　　　</a:t>
            </a:r>
            <a:r>
              <a:rPr kumimoji="1" lang="ja-JP" altLang="en-US" dirty="0" smtClean="0"/>
              <a:t>をクリック</a:t>
            </a:r>
            <a:endParaRPr kumimoji="1" lang="ja-JP" altLang="en-US" dirty="0"/>
          </a:p>
        </p:txBody>
      </p:sp>
      <p:sp>
        <p:nvSpPr>
          <p:cNvPr id="2" name="タイトル 1"/>
          <p:cNvSpPr>
            <a:spLocks noGrp="1"/>
          </p:cNvSpPr>
          <p:nvPr>
            <p:ph type="title"/>
          </p:nvPr>
        </p:nvSpPr>
        <p:spPr>
          <a:xfrm>
            <a:off x="457200" y="125760"/>
            <a:ext cx="8229600" cy="1143000"/>
          </a:xfrm>
        </p:spPr>
        <p:txBody>
          <a:bodyPr>
            <a:normAutofit/>
          </a:bodyPr>
          <a:lstStyle/>
          <a:p>
            <a:r>
              <a:rPr lang="ja-JP" altLang="en-US" dirty="0" smtClean="0"/>
              <a:t>図書の予約・取寄</a:t>
            </a:r>
            <a:endParaRPr kumimoji="1" lang="ja-JP" altLang="en-US" dirty="0"/>
          </a:p>
        </p:txBody>
      </p:sp>
      <p:sp>
        <p:nvSpPr>
          <p:cNvPr id="3" name="コンテンツ プレースホルダ 2"/>
          <p:cNvSpPr>
            <a:spLocks noGrp="1"/>
          </p:cNvSpPr>
          <p:nvPr>
            <p:ph idx="1"/>
          </p:nvPr>
        </p:nvSpPr>
        <p:spPr>
          <a:xfrm>
            <a:off x="457200" y="1285468"/>
            <a:ext cx="8229600" cy="492209"/>
          </a:xfrm>
        </p:spPr>
        <p:txBody>
          <a:bodyPr>
            <a:noAutofit/>
          </a:bodyPr>
          <a:lstStyle/>
          <a:p>
            <a:pPr>
              <a:buFont typeface="Wingdings" pitchFamily="2" charset="2"/>
              <a:buChar char="u"/>
            </a:pPr>
            <a:r>
              <a:rPr kumimoji="1" lang="ja-JP" altLang="en-US" sz="2800" dirty="0" smtClean="0"/>
              <a:t>予約＆他キャンパス図書館からの取寄</a:t>
            </a:r>
            <a:endParaRPr kumimoji="1" lang="ja-JP" altLang="en-US" sz="2800" dirty="0"/>
          </a:p>
        </p:txBody>
      </p:sp>
      <p:sp>
        <p:nvSpPr>
          <p:cNvPr id="4" name="スライド番号プレースホルダ 3"/>
          <p:cNvSpPr>
            <a:spLocks noGrp="1"/>
          </p:cNvSpPr>
          <p:nvPr>
            <p:ph type="sldNum" sz="quarter" idx="12"/>
          </p:nvPr>
        </p:nvSpPr>
        <p:spPr/>
        <p:txBody>
          <a:bodyPr/>
          <a:lstStyle/>
          <a:p>
            <a:pPr>
              <a:defRPr/>
            </a:pPr>
            <a:fld id="{8E67E52E-64F1-4060-9A85-63BE823825C7}" type="slidenum">
              <a:rPr lang="en-US" altLang="ja-JP" smtClean="0"/>
              <a:pPr>
                <a:defRPr/>
              </a:pPr>
              <a:t>11</a:t>
            </a:fld>
            <a:endParaRPr lang="en-US" altLang="ja-JP"/>
          </a:p>
        </p:txBody>
      </p:sp>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t="13116"/>
          <a:stretch/>
        </p:blipFill>
        <p:spPr>
          <a:xfrm>
            <a:off x="782378" y="2156214"/>
            <a:ext cx="1078570" cy="379907"/>
          </a:xfrm>
          <a:prstGeom prst="rect">
            <a:avLst/>
          </a:prstGeom>
        </p:spPr>
      </p:pic>
      <p:sp>
        <p:nvSpPr>
          <p:cNvPr id="15" name="角丸四角形 14"/>
          <p:cNvSpPr/>
          <p:nvPr/>
        </p:nvSpPr>
        <p:spPr>
          <a:xfrm>
            <a:off x="709849" y="1812494"/>
            <a:ext cx="2184076" cy="75241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rotWithShape="1">
          <a:blip r:embed="rId4">
            <a:extLst>
              <a:ext uri="{28A0092B-C50C-407E-A947-70E740481C1C}">
                <a14:useLocalDpi xmlns:a14="http://schemas.microsoft.com/office/drawing/2010/main" val="0"/>
              </a:ext>
            </a:extLst>
          </a:blip>
          <a:srcRect b="8298"/>
          <a:stretch/>
        </p:blipFill>
        <p:spPr>
          <a:xfrm>
            <a:off x="955032" y="3054790"/>
            <a:ext cx="1886213" cy="1880386"/>
          </a:xfrm>
          <a:prstGeom prst="rect">
            <a:avLst/>
          </a:prstGeom>
        </p:spPr>
      </p:pic>
      <p:sp>
        <p:nvSpPr>
          <p:cNvPr id="19" name="テキスト ボックス 18"/>
          <p:cNvSpPr txBox="1"/>
          <p:nvPr/>
        </p:nvSpPr>
        <p:spPr>
          <a:xfrm>
            <a:off x="2680103" y="3873347"/>
            <a:ext cx="1512168" cy="923330"/>
          </a:xfrm>
          <a:prstGeom prst="rect">
            <a:avLst/>
          </a:prstGeom>
          <a:noFill/>
        </p:spPr>
        <p:txBody>
          <a:bodyPr wrap="square" rtlCol="0">
            <a:spAutoFit/>
          </a:bodyPr>
          <a:lstStyle/>
          <a:p>
            <a:r>
              <a:rPr kumimoji="1" lang="en-US" altLang="ja-JP" dirty="0" smtClean="0"/>
              <a:t>ACSU</a:t>
            </a:r>
            <a:r>
              <a:rPr kumimoji="1" lang="ja-JP" altLang="en-US" dirty="0" smtClean="0"/>
              <a:t>の</a:t>
            </a:r>
            <a:r>
              <a:rPr kumimoji="1" lang="en-US" altLang="ja-JP" dirty="0" smtClean="0"/>
              <a:t>ID</a:t>
            </a:r>
            <a:r>
              <a:rPr kumimoji="1" lang="ja-JP" altLang="en-US" dirty="0" smtClean="0"/>
              <a:t>とパスワードでログイン</a:t>
            </a:r>
            <a:endParaRPr kumimoji="1" lang="ja-JP" altLang="en-US" dirty="0"/>
          </a:p>
        </p:txBody>
      </p:sp>
      <p:sp>
        <p:nvSpPr>
          <p:cNvPr id="20" name="角丸四角形 19"/>
          <p:cNvSpPr/>
          <p:nvPr/>
        </p:nvSpPr>
        <p:spPr>
          <a:xfrm>
            <a:off x="671562" y="2945401"/>
            <a:ext cx="3396382" cy="2055790"/>
          </a:xfrm>
          <a:prstGeom prst="roundRect">
            <a:avLst>
              <a:gd name="adj" fmla="val 8001"/>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1190472" y="5949884"/>
            <a:ext cx="4104456" cy="646331"/>
          </a:xfrm>
          <a:prstGeom prst="rect">
            <a:avLst/>
          </a:prstGeom>
          <a:noFill/>
        </p:spPr>
        <p:txBody>
          <a:bodyPr wrap="square" rtlCol="0">
            <a:spAutoFit/>
          </a:bodyPr>
          <a:lstStyle/>
          <a:p>
            <a:pPr algn="ctr"/>
            <a:r>
              <a:rPr kumimoji="1" lang="ja-JP" altLang="en-US" dirty="0" smtClean="0"/>
              <a:t>受取館はそのままで「検索」ボタンを押し、</a:t>
            </a:r>
            <a:endParaRPr kumimoji="1" lang="en-US" altLang="ja-JP" dirty="0" smtClean="0"/>
          </a:p>
          <a:p>
            <a:pPr algn="ctr"/>
            <a:r>
              <a:rPr lang="ja-JP" altLang="en-US" dirty="0"/>
              <a:t>次</a:t>
            </a:r>
            <a:r>
              <a:rPr lang="ja-JP" altLang="en-US" dirty="0" smtClean="0"/>
              <a:t>の</a:t>
            </a:r>
            <a:r>
              <a:rPr lang="ja-JP" altLang="en-US" dirty="0"/>
              <a:t>画面</a:t>
            </a:r>
            <a:r>
              <a:rPr lang="ja-JP" altLang="en-US" dirty="0" smtClean="0"/>
              <a:t>で「申し込み」をクリック</a:t>
            </a:r>
            <a:endParaRPr kumimoji="1" lang="en-US" altLang="ja-JP" dirty="0"/>
          </a:p>
        </p:txBody>
      </p:sp>
      <p:pic>
        <p:nvPicPr>
          <p:cNvPr id="27" name="図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223" y="5473568"/>
            <a:ext cx="5048955" cy="476316"/>
          </a:xfrm>
          <a:prstGeom prst="rect">
            <a:avLst/>
          </a:prstGeom>
        </p:spPr>
      </p:pic>
      <p:sp>
        <p:nvSpPr>
          <p:cNvPr id="23" name="角丸四角形 22"/>
          <p:cNvSpPr/>
          <p:nvPr/>
        </p:nvSpPr>
        <p:spPr>
          <a:xfrm>
            <a:off x="685728" y="5396841"/>
            <a:ext cx="5081450" cy="1324634"/>
          </a:xfrm>
          <a:prstGeom prst="roundRect">
            <a:avLst>
              <a:gd name="adj" fmla="val 11788"/>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下矢印 24"/>
          <p:cNvSpPr/>
          <p:nvPr/>
        </p:nvSpPr>
        <p:spPr>
          <a:xfrm>
            <a:off x="1629752" y="5067993"/>
            <a:ext cx="234428" cy="262833"/>
          </a:xfrm>
          <a:prstGeom prst="down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316598" y="4069417"/>
            <a:ext cx="3207730" cy="923330"/>
          </a:xfrm>
          <a:prstGeom prst="rect">
            <a:avLst/>
          </a:prstGeom>
          <a:noFill/>
        </p:spPr>
        <p:txBody>
          <a:bodyPr wrap="square" rtlCol="0">
            <a:spAutoFit/>
          </a:bodyPr>
          <a:lstStyle/>
          <a:p>
            <a:r>
              <a:rPr kumimoji="1" lang="ja-JP" altLang="en-US" dirty="0" smtClean="0"/>
              <a:t>本が届いたら、</a:t>
            </a:r>
            <a:r>
              <a:rPr kumimoji="1" lang="en-US" altLang="ja-JP" dirty="0" smtClean="0"/>
              <a:t>ACSU</a:t>
            </a:r>
            <a:r>
              <a:rPr kumimoji="1" lang="ja-JP" altLang="en-US" dirty="0" smtClean="0"/>
              <a:t>のアドレスに</a:t>
            </a:r>
            <a:r>
              <a:rPr lang="ja-JP" altLang="en-US" dirty="0" smtClean="0"/>
              <a:t>メールが届き</a:t>
            </a:r>
            <a:r>
              <a:rPr kumimoji="1" lang="ja-JP" altLang="en-US" dirty="0" smtClean="0"/>
              <a:t>ます。</a:t>
            </a:r>
            <a:endParaRPr kumimoji="1" lang="en-US" altLang="ja-JP" dirty="0" smtClean="0"/>
          </a:p>
          <a:p>
            <a:r>
              <a:rPr lang="ja-JP" altLang="en-US" dirty="0" smtClean="0"/>
              <a:t>こまめにチェックしてください。</a:t>
            </a:r>
            <a:endParaRPr kumimoji="1" lang="ja-JP" altLang="en-US" dirty="0"/>
          </a:p>
        </p:txBody>
      </p:sp>
      <p:sp>
        <p:nvSpPr>
          <p:cNvPr id="5" name="テキスト ボックス 4"/>
          <p:cNvSpPr txBox="1"/>
          <p:nvPr/>
        </p:nvSpPr>
        <p:spPr>
          <a:xfrm>
            <a:off x="4316598" y="2155325"/>
            <a:ext cx="3923248" cy="1200329"/>
          </a:xfrm>
          <a:prstGeom prst="rect">
            <a:avLst/>
          </a:prstGeom>
          <a:noFill/>
        </p:spPr>
        <p:txBody>
          <a:bodyPr wrap="square" rtlCol="0">
            <a:spAutoFit/>
          </a:bodyPr>
          <a:lstStyle/>
          <a:p>
            <a:r>
              <a:rPr lang="ja-JP" altLang="en-US" sz="2400" dirty="0" smtClean="0"/>
              <a:t>・誰かが借りている本＝予約</a:t>
            </a:r>
            <a:endParaRPr lang="en-US" altLang="ja-JP" sz="2400" dirty="0" smtClean="0"/>
          </a:p>
          <a:p>
            <a:r>
              <a:rPr kumimoji="1" lang="ja-JP" altLang="en-US" sz="2400" dirty="0" smtClean="0"/>
              <a:t>・ほかの図書館の本  ＝取寄</a:t>
            </a:r>
            <a:r>
              <a:rPr lang="ja-JP" altLang="en-US" sz="2400" dirty="0"/>
              <a:t>　</a:t>
            </a:r>
            <a:r>
              <a:rPr lang="ja-JP" altLang="en-US" sz="2400" dirty="0" smtClean="0"/>
              <a:t>　</a:t>
            </a:r>
            <a:endParaRPr lang="en-US" altLang="ja-JP" sz="2400" dirty="0" smtClean="0"/>
          </a:p>
          <a:p>
            <a:r>
              <a:rPr lang="ja-JP" altLang="en-US" sz="2400" dirty="0">
                <a:solidFill>
                  <a:srgbClr val="FF0000"/>
                </a:solidFill>
              </a:rPr>
              <a:t>　</a:t>
            </a:r>
            <a:r>
              <a:rPr lang="ja-JP" altLang="en-US" sz="2400" dirty="0" smtClean="0">
                <a:solidFill>
                  <a:srgbClr val="FF0000"/>
                </a:solidFill>
              </a:rPr>
              <a:t>　やり方は同じです！</a:t>
            </a:r>
            <a:endParaRPr kumimoji="1" lang="ja-JP" altLang="en-US" sz="2400" dirty="0">
              <a:solidFill>
                <a:srgbClr val="FF0000"/>
              </a:solidFill>
            </a:endParaRPr>
          </a:p>
        </p:txBody>
      </p:sp>
      <p:sp>
        <p:nvSpPr>
          <p:cNvPr id="18" name="下矢印 17"/>
          <p:cNvSpPr/>
          <p:nvPr/>
        </p:nvSpPr>
        <p:spPr>
          <a:xfrm>
            <a:off x="1629752" y="2625236"/>
            <a:ext cx="234428" cy="262833"/>
          </a:xfrm>
          <a:prstGeom prst="downArrow">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439CEF5E-26A6-4302-A87A-3283CCEDE93D}" type="slidenum">
              <a:rPr kumimoji="1" lang="ja-JP" altLang="en-US" smtClean="0"/>
              <a:pPr/>
              <a:t>12</a:t>
            </a:fld>
            <a:endParaRPr kumimoji="1" lang="ja-JP" altLang="en-US"/>
          </a:p>
        </p:txBody>
      </p:sp>
      <p:sp>
        <p:nvSpPr>
          <p:cNvPr id="8" name="タイトル 1"/>
          <p:cNvSpPr txBox="1">
            <a:spLocks/>
          </p:cNvSpPr>
          <p:nvPr/>
        </p:nvSpPr>
        <p:spPr>
          <a:xfrm>
            <a:off x="457200"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mtClean="0"/>
              <a:t>雑誌を探す①</a:t>
            </a:r>
            <a:endParaRPr lang="ja-JP" altLang="en-US" dirty="0"/>
          </a:p>
        </p:txBody>
      </p:sp>
      <p:pic>
        <p:nvPicPr>
          <p:cNvPr id="9"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92" y="1628800"/>
            <a:ext cx="9227583" cy="3520932"/>
          </a:xfrm>
          <a:prstGeom prst="rect">
            <a:avLst/>
          </a:prstGeom>
        </p:spPr>
      </p:pic>
      <p:sp>
        <p:nvSpPr>
          <p:cNvPr id="10" name="テキスト ボックス 9"/>
          <p:cNvSpPr txBox="1"/>
          <p:nvPr/>
        </p:nvSpPr>
        <p:spPr>
          <a:xfrm>
            <a:off x="323528" y="3140968"/>
            <a:ext cx="1152128" cy="369332"/>
          </a:xfrm>
          <a:prstGeom prst="rect">
            <a:avLst/>
          </a:prstGeom>
          <a:noFill/>
        </p:spPr>
        <p:txBody>
          <a:bodyPr wrap="square" rtlCol="0">
            <a:spAutoFit/>
          </a:bodyPr>
          <a:lstStyle/>
          <a:p>
            <a:r>
              <a:rPr kumimoji="1" lang="ja-JP" altLang="en-US" dirty="0" smtClean="0">
                <a:solidFill>
                  <a:srgbClr val="C00000"/>
                </a:solidFill>
              </a:rPr>
              <a:t>ニュートン</a:t>
            </a:r>
            <a:endParaRPr kumimoji="1" lang="ja-JP" altLang="en-US" dirty="0">
              <a:solidFill>
                <a:srgbClr val="C00000"/>
              </a:solidFill>
            </a:endParaRPr>
          </a:p>
        </p:txBody>
      </p:sp>
    </p:spTree>
    <p:extLst>
      <p:ext uri="{BB962C8B-B14F-4D97-AF65-F5344CB8AC3E}">
        <p14:creationId xmlns:p14="http://schemas.microsoft.com/office/powerpoint/2010/main" val="2361175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extLst>
              <a:ext uri="{28A0092B-C50C-407E-A947-70E740481C1C}">
                <a14:useLocalDpi xmlns:a14="http://schemas.microsoft.com/office/drawing/2010/main" val="0"/>
              </a:ext>
            </a:extLst>
          </a:blip>
          <a:srcRect b="14899"/>
          <a:stretch/>
        </p:blipFill>
        <p:spPr>
          <a:xfrm>
            <a:off x="218334" y="1233060"/>
            <a:ext cx="8647698" cy="5580316"/>
          </a:xfrm>
          <a:prstGeom prst="rect">
            <a:avLst/>
          </a:prstGeom>
        </p:spPr>
      </p:pic>
      <p:sp>
        <p:nvSpPr>
          <p:cNvPr id="2" name="タイトル 1"/>
          <p:cNvSpPr>
            <a:spLocks noGrp="1"/>
          </p:cNvSpPr>
          <p:nvPr>
            <p:ph type="title"/>
          </p:nvPr>
        </p:nvSpPr>
        <p:spPr>
          <a:xfrm>
            <a:off x="446409" y="18052"/>
            <a:ext cx="8229600" cy="1143000"/>
          </a:xfrm>
        </p:spPr>
        <p:txBody>
          <a:bodyPr/>
          <a:lstStyle/>
          <a:p>
            <a:r>
              <a:rPr lang="ja-JP" altLang="en-US" dirty="0" smtClean="0"/>
              <a:t>雑誌を探す②</a:t>
            </a:r>
            <a:r>
              <a:rPr lang="ja-JP" altLang="en-US" sz="3600" dirty="0" smtClean="0"/>
              <a:t>結果のしぼり込み</a:t>
            </a:r>
            <a:endParaRPr kumimoji="1" lang="ja-JP" altLang="en-US" dirty="0"/>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13</a:t>
            </a:fld>
            <a:endParaRPr kumimoji="1" lang="ja-JP" altLang="en-US"/>
          </a:p>
        </p:txBody>
      </p:sp>
      <p:sp>
        <p:nvSpPr>
          <p:cNvPr id="16" name="角丸四角形 15"/>
          <p:cNvSpPr/>
          <p:nvPr/>
        </p:nvSpPr>
        <p:spPr>
          <a:xfrm>
            <a:off x="246230" y="1233060"/>
            <a:ext cx="2126901" cy="5488415"/>
          </a:xfrm>
          <a:prstGeom prst="roundRect">
            <a:avLst>
              <a:gd name="adj" fmla="val 12045"/>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角丸四角形 17"/>
          <p:cNvSpPr/>
          <p:nvPr/>
        </p:nvSpPr>
        <p:spPr>
          <a:xfrm>
            <a:off x="6126030" y="3860207"/>
            <a:ext cx="1224136" cy="1786965"/>
          </a:xfrm>
          <a:prstGeom prst="roundRect">
            <a:avLst>
              <a:gd name="adj" fmla="val 13110"/>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p:cNvSpPr txBox="1"/>
          <p:nvPr/>
        </p:nvSpPr>
        <p:spPr>
          <a:xfrm>
            <a:off x="3851920" y="1219318"/>
            <a:ext cx="5163112" cy="1754326"/>
          </a:xfrm>
          <a:prstGeom prst="rect">
            <a:avLst/>
          </a:prstGeom>
          <a:solidFill>
            <a:schemeClr val="accent1">
              <a:lumMod val="20000"/>
              <a:lumOff val="80000"/>
            </a:schemeClr>
          </a:solidFill>
          <a:ln w="31750">
            <a:solidFill>
              <a:schemeClr val="accent1"/>
            </a:solidFill>
          </a:ln>
        </p:spPr>
        <p:txBody>
          <a:bodyPr wrap="square" rtlCol="0">
            <a:spAutoFit/>
          </a:bodyPr>
          <a:lstStyle/>
          <a:p>
            <a:r>
              <a:rPr kumimoji="1" lang="ja-JP" altLang="en-US" dirty="0" smtClean="0"/>
              <a:t>館室 ： どの学部の図書館にあるか</a:t>
            </a:r>
            <a:endParaRPr kumimoji="1" lang="en-US" altLang="ja-JP" dirty="0" smtClean="0"/>
          </a:p>
          <a:p>
            <a:r>
              <a:rPr lang="ja-JP" altLang="en-US" dirty="0" smtClean="0"/>
              <a:t>所在 ： 図書館のどこにあるか</a:t>
            </a:r>
            <a:endParaRPr lang="en-US" altLang="ja-JP" dirty="0" smtClean="0"/>
          </a:p>
          <a:p>
            <a:r>
              <a:rPr lang="ja-JP" altLang="en-US" dirty="0" smtClean="0"/>
              <a:t>フォーマット ： 形態。図書</a:t>
            </a:r>
            <a:r>
              <a:rPr lang="en-US" altLang="ja-JP" dirty="0" smtClean="0"/>
              <a:t>/</a:t>
            </a:r>
            <a:r>
              <a:rPr lang="ja-JP" altLang="en-US" dirty="0" smtClean="0"/>
              <a:t>雑誌</a:t>
            </a:r>
            <a:r>
              <a:rPr lang="en-US" altLang="ja-JP" dirty="0" smtClean="0"/>
              <a:t>/</a:t>
            </a:r>
            <a:r>
              <a:rPr lang="ja-JP" altLang="en-US" dirty="0" smtClean="0"/>
              <a:t>電子ジャーナル</a:t>
            </a:r>
            <a:r>
              <a:rPr lang="en-US" altLang="ja-JP" dirty="0" smtClean="0"/>
              <a:t>etc...</a:t>
            </a:r>
          </a:p>
          <a:p>
            <a:r>
              <a:rPr kumimoji="1" lang="ja-JP" altLang="en-US" dirty="0" smtClean="0"/>
              <a:t>主題 ： 本の内容（テーマ）</a:t>
            </a:r>
            <a:endParaRPr kumimoji="1" lang="en-US" altLang="ja-JP" dirty="0" smtClean="0"/>
          </a:p>
          <a:p>
            <a:r>
              <a:rPr lang="ja-JP" altLang="en-US" dirty="0" smtClean="0"/>
              <a:t>言語 ： どの言語で書かれているか</a:t>
            </a:r>
            <a:endParaRPr lang="en-US" altLang="ja-JP" dirty="0" smtClean="0"/>
          </a:p>
          <a:p>
            <a:r>
              <a:rPr kumimoji="1" lang="ja-JP" altLang="en-US" dirty="0" smtClean="0"/>
              <a:t>和洋区分 ： 和書か、洋書か</a:t>
            </a:r>
            <a:endParaRPr kumimoji="1" lang="en-US" altLang="ja-JP" dirty="0" smtClean="0"/>
          </a:p>
        </p:txBody>
      </p:sp>
      <p:sp>
        <p:nvSpPr>
          <p:cNvPr id="5" name="下矢印 4"/>
          <p:cNvSpPr/>
          <p:nvPr/>
        </p:nvSpPr>
        <p:spPr>
          <a:xfrm rot="5400000">
            <a:off x="1054118" y="5615532"/>
            <a:ext cx="155456" cy="39090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098450"/>
            <a:ext cx="7488832" cy="5652374"/>
          </a:xfrm>
          <a:prstGeom prst="rect">
            <a:avLst/>
          </a:prstGeom>
        </p:spPr>
      </p:pic>
      <p:sp>
        <p:nvSpPr>
          <p:cNvPr id="2" name="タイトル 1"/>
          <p:cNvSpPr>
            <a:spLocks noGrp="1"/>
          </p:cNvSpPr>
          <p:nvPr>
            <p:ph type="title"/>
          </p:nvPr>
        </p:nvSpPr>
        <p:spPr>
          <a:xfrm>
            <a:off x="457200" y="188640"/>
            <a:ext cx="8229600" cy="1143000"/>
          </a:xfrm>
        </p:spPr>
        <p:txBody>
          <a:bodyPr/>
          <a:lstStyle/>
          <a:p>
            <a:r>
              <a:rPr kumimoji="1" lang="ja-JP" altLang="en-US" dirty="0" smtClean="0"/>
              <a:t>雑誌を探す③</a:t>
            </a:r>
            <a:endParaRPr kumimoji="1" lang="ja-JP" altLang="en-US" dirty="0"/>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14</a:t>
            </a:fld>
            <a:endParaRPr kumimoji="1" lang="ja-JP" altLang="en-US"/>
          </a:p>
        </p:txBody>
      </p:sp>
      <p:sp>
        <p:nvSpPr>
          <p:cNvPr id="8" name="角丸四角形 7"/>
          <p:cNvSpPr/>
          <p:nvPr/>
        </p:nvSpPr>
        <p:spPr>
          <a:xfrm>
            <a:off x="683568" y="1027400"/>
            <a:ext cx="2139909" cy="69749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 11"/>
          <p:cNvSpPr/>
          <p:nvPr/>
        </p:nvSpPr>
        <p:spPr>
          <a:xfrm>
            <a:off x="3732944" y="5497496"/>
            <a:ext cx="2652298" cy="28803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1" name="Picture 2" descr="http://yajidesign.com/i/0058/0058_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699641" y="5795596"/>
            <a:ext cx="592455"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818685"/>
            <a:ext cx="7236296" cy="6039315"/>
          </a:xfrm>
          <a:prstGeom prst="rect">
            <a:avLst/>
          </a:prstGeom>
        </p:spPr>
      </p:pic>
      <p:sp>
        <p:nvSpPr>
          <p:cNvPr id="2" name="タイトル 1"/>
          <p:cNvSpPr>
            <a:spLocks noGrp="1"/>
          </p:cNvSpPr>
          <p:nvPr>
            <p:ph type="title"/>
          </p:nvPr>
        </p:nvSpPr>
        <p:spPr>
          <a:xfrm>
            <a:off x="457200" y="-99392"/>
            <a:ext cx="8229600" cy="1143000"/>
          </a:xfrm>
        </p:spPr>
        <p:txBody>
          <a:bodyPr/>
          <a:lstStyle/>
          <a:p>
            <a:r>
              <a:rPr kumimoji="1" lang="ja-JP" altLang="en-US" dirty="0" smtClean="0"/>
              <a:t>雑誌を探す④</a:t>
            </a:r>
            <a:endParaRPr kumimoji="1" lang="ja-JP" altLang="en-US" dirty="0"/>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15</a:t>
            </a:fld>
            <a:endParaRPr kumimoji="1" lang="ja-JP" altLang="en-US"/>
          </a:p>
        </p:txBody>
      </p:sp>
      <p:sp>
        <p:nvSpPr>
          <p:cNvPr id="10" name="角丸四角形 9"/>
          <p:cNvSpPr/>
          <p:nvPr/>
        </p:nvSpPr>
        <p:spPr>
          <a:xfrm>
            <a:off x="1403648" y="3979147"/>
            <a:ext cx="3600400" cy="472274"/>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四角形吹き出し 5"/>
          <p:cNvSpPr/>
          <p:nvPr/>
        </p:nvSpPr>
        <p:spPr>
          <a:xfrm>
            <a:off x="5298847" y="3429000"/>
            <a:ext cx="3634236" cy="1022421"/>
          </a:xfrm>
          <a:prstGeom prst="wedgeRectCallout">
            <a:avLst>
              <a:gd name="adj1" fmla="val -60824"/>
              <a:gd name="adj2" fmla="val 3943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9</a:t>
            </a:r>
            <a:r>
              <a:rPr lang="ja-JP" altLang="en-US" sz="2400" dirty="0" smtClean="0">
                <a:solidFill>
                  <a:schemeClr val="tx1"/>
                </a:solidFill>
              </a:rPr>
              <a:t>巻から</a:t>
            </a:r>
            <a:r>
              <a:rPr lang="en-US" altLang="ja-JP" sz="2400" dirty="0" smtClean="0">
                <a:solidFill>
                  <a:schemeClr val="tx1"/>
                </a:solidFill>
              </a:rPr>
              <a:t>37</a:t>
            </a:r>
            <a:r>
              <a:rPr lang="ja-JP" altLang="en-US" sz="2400" dirty="0" smtClean="0">
                <a:solidFill>
                  <a:schemeClr val="tx1"/>
                </a:solidFill>
              </a:rPr>
              <a:t>巻</a:t>
            </a:r>
            <a:r>
              <a:rPr lang="en-US" altLang="ja-JP" sz="2400" dirty="0">
                <a:solidFill>
                  <a:schemeClr val="tx1"/>
                </a:solidFill>
              </a:rPr>
              <a:t>8</a:t>
            </a:r>
            <a:r>
              <a:rPr lang="ja-JP" altLang="en-US" sz="2400" dirty="0" smtClean="0">
                <a:solidFill>
                  <a:schemeClr val="tx1"/>
                </a:solidFill>
              </a:rPr>
              <a:t>号までは</a:t>
            </a:r>
            <a:endParaRPr lang="en-US" altLang="ja-JP" sz="2400" dirty="0" smtClean="0">
              <a:solidFill>
                <a:schemeClr val="tx1"/>
              </a:solidFill>
            </a:endParaRPr>
          </a:p>
          <a:p>
            <a:pPr algn="ctr"/>
            <a:r>
              <a:rPr lang="ja-JP" altLang="en-US" sz="2400" dirty="0" smtClean="0">
                <a:solidFill>
                  <a:schemeClr val="tx1"/>
                </a:solidFill>
              </a:rPr>
              <a:t>「北</a:t>
            </a:r>
            <a:r>
              <a:rPr lang="en-US" altLang="ja-JP" sz="2400" dirty="0" smtClean="0">
                <a:solidFill>
                  <a:schemeClr val="tx1"/>
                </a:solidFill>
              </a:rPr>
              <a:t>2</a:t>
            </a:r>
            <a:r>
              <a:rPr lang="ja-JP" altLang="en-US" sz="2400" dirty="0" smtClean="0">
                <a:solidFill>
                  <a:schemeClr val="tx1"/>
                </a:solidFill>
              </a:rPr>
              <a:t>階和雑誌」コーナー</a:t>
            </a:r>
            <a:endParaRPr lang="en-US" altLang="ja-JP" sz="2400" dirty="0" smtClean="0">
              <a:solidFill>
                <a:schemeClr val="tx1"/>
              </a:solidFill>
            </a:endParaRPr>
          </a:p>
          <a:p>
            <a:pPr algn="ctr"/>
            <a:endParaRPr lang="en-US" altLang="ja-JP" sz="1200" dirty="0" smtClean="0"/>
          </a:p>
        </p:txBody>
      </p:sp>
      <p:sp>
        <p:nvSpPr>
          <p:cNvPr id="11" name="角丸四角形 10"/>
          <p:cNvSpPr/>
          <p:nvPr/>
        </p:nvSpPr>
        <p:spPr>
          <a:xfrm>
            <a:off x="1405323" y="4533481"/>
            <a:ext cx="3600400" cy="472274"/>
          </a:xfrm>
          <a:prstGeom prst="roundRect">
            <a:avLst/>
          </a:prstGeom>
          <a:noFill/>
          <a:ln>
            <a:solidFill>
              <a:srgbClr val="00AC4E"/>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四角形吹き出し 11"/>
          <p:cNvSpPr/>
          <p:nvPr/>
        </p:nvSpPr>
        <p:spPr>
          <a:xfrm>
            <a:off x="5298847" y="4564026"/>
            <a:ext cx="3634236" cy="1022421"/>
          </a:xfrm>
          <a:prstGeom prst="wedgeRectCallout">
            <a:avLst>
              <a:gd name="adj1" fmla="val -60824"/>
              <a:gd name="adj2" fmla="val -29366"/>
            </a:avLst>
          </a:prstGeom>
          <a:solidFill>
            <a:schemeClr val="bg1"/>
          </a:solidFill>
          <a:ln>
            <a:solidFill>
              <a:srgbClr val="00AC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200" dirty="0" smtClean="0">
                <a:solidFill>
                  <a:schemeClr val="tx1"/>
                </a:solidFill>
              </a:rPr>
              <a:t>37</a:t>
            </a:r>
            <a:r>
              <a:rPr lang="ja-JP" altLang="en-US" sz="2200" dirty="0" smtClean="0">
                <a:solidFill>
                  <a:schemeClr val="tx1"/>
                </a:solidFill>
              </a:rPr>
              <a:t>巻</a:t>
            </a:r>
            <a:r>
              <a:rPr lang="en-US" altLang="ja-JP" sz="2200" dirty="0" smtClean="0">
                <a:solidFill>
                  <a:schemeClr val="tx1"/>
                </a:solidFill>
              </a:rPr>
              <a:t>10</a:t>
            </a:r>
            <a:r>
              <a:rPr lang="ja-JP" altLang="en-US" sz="2200" dirty="0" smtClean="0">
                <a:solidFill>
                  <a:schemeClr val="tx1"/>
                </a:solidFill>
              </a:rPr>
              <a:t>号</a:t>
            </a:r>
            <a:r>
              <a:rPr lang="ja-JP" altLang="en-US" sz="2200" dirty="0">
                <a:solidFill>
                  <a:schemeClr val="tx1"/>
                </a:solidFill>
              </a:rPr>
              <a:t>から</a:t>
            </a:r>
            <a:r>
              <a:rPr lang="ja-JP" altLang="en-US" sz="2200" dirty="0" smtClean="0">
                <a:solidFill>
                  <a:schemeClr val="tx1"/>
                </a:solidFill>
              </a:rPr>
              <a:t>最新号までは</a:t>
            </a:r>
            <a:endParaRPr lang="ja-JP" altLang="en-US" sz="2200" dirty="0">
              <a:solidFill>
                <a:schemeClr val="tx1"/>
              </a:solidFill>
            </a:endParaRPr>
          </a:p>
          <a:p>
            <a:pPr algn="ctr"/>
            <a:r>
              <a:rPr lang="ja-JP" altLang="en-US" sz="2400" dirty="0">
                <a:solidFill>
                  <a:schemeClr val="tx1"/>
                </a:solidFill>
              </a:rPr>
              <a:t>「南</a:t>
            </a:r>
            <a:r>
              <a:rPr lang="en-US" altLang="ja-JP" sz="2400" dirty="0">
                <a:solidFill>
                  <a:schemeClr val="tx1"/>
                </a:solidFill>
              </a:rPr>
              <a:t>2</a:t>
            </a:r>
            <a:r>
              <a:rPr lang="ja-JP" altLang="en-US" sz="2400" dirty="0">
                <a:solidFill>
                  <a:schemeClr val="tx1"/>
                </a:solidFill>
              </a:rPr>
              <a:t>階新着雑誌</a:t>
            </a:r>
            <a:r>
              <a:rPr lang="ja-JP" altLang="en-US" sz="2400" dirty="0" smtClean="0">
                <a:solidFill>
                  <a:schemeClr val="tx1"/>
                </a:solidFill>
              </a:rPr>
              <a:t>」コーナー</a:t>
            </a:r>
            <a:endParaRPr lang="ja-JP" altLang="en-US" sz="2400" dirty="0">
              <a:solidFill>
                <a:schemeClr val="tx1"/>
              </a:solidFill>
            </a:endParaRPr>
          </a:p>
          <a:p>
            <a:pPr algn="ctr"/>
            <a:endParaRPr lang="en-US" altLang="ja-JP" sz="12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730" y="1230842"/>
            <a:ext cx="8878539" cy="4915586"/>
          </a:xfrm>
          <a:prstGeom prst="rect">
            <a:avLst/>
          </a:prstGeom>
        </p:spPr>
      </p:pic>
      <p:sp>
        <p:nvSpPr>
          <p:cNvPr id="2" name="タイトル 1"/>
          <p:cNvSpPr>
            <a:spLocks noGrp="1"/>
          </p:cNvSpPr>
          <p:nvPr>
            <p:ph type="title"/>
          </p:nvPr>
        </p:nvSpPr>
        <p:spPr/>
        <p:txBody>
          <a:bodyPr/>
          <a:lstStyle/>
          <a:p>
            <a:r>
              <a:rPr kumimoji="1" lang="ja-JP" altLang="en-US" dirty="0" smtClean="0"/>
              <a:t>詳細検索</a:t>
            </a:r>
            <a:endParaRPr kumimoji="1" lang="ja-JP" altLang="en-US" dirty="0"/>
          </a:p>
        </p:txBody>
      </p:sp>
      <p:sp>
        <p:nvSpPr>
          <p:cNvPr id="7" name="スライド番号プレースホルダ 6"/>
          <p:cNvSpPr>
            <a:spLocks noGrp="1"/>
          </p:cNvSpPr>
          <p:nvPr>
            <p:ph type="sldNum" sz="quarter" idx="12"/>
          </p:nvPr>
        </p:nvSpPr>
        <p:spPr/>
        <p:txBody>
          <a:bodyPr/>
          <a:lstStyle/>
          <a:p>
            <a:fld id="{307C27A6-1F0F-4884-8E48-81C0DC6D4A0E}" type="slidenum">
              <a:rPr kumimoji="1" lang="ja-JP" altLang="en-US" smtClean="0"/>
              <a:pPr/>
              <a:t>16</a:t>
            </a:fld>
            <a:endParaRPr kumimoji="1" lang="ja-JP" altLang="en-US"/>
          </a:p>
        </p:txBody>
      </p:sp>
      <p:sp>
        <p:nvSpPr>
          <p:cNvPr id="8" name="テキスト ボックス 7"/>
          <p:cNvSpPr txBox="1"/>
          <p:nvPr/>
        </p:nvSpPr>
        <p:spPr>
          <a:xfrm>
            <a:off x="2087722" y="5013176"/>
            <a:ext cx="1764197" cy="923330"/>
          </a:xfrm>
          <a:prstGeom prst="rect">
            <a:avLst/>
          </a:prstGeom>
          <a:noFill/>
        </p:spPr>
        <p:txBody>
          <a:bodyPr wrap="square" rtlCol="0">
            <a:spAutoFit/>
          </a:bodyPr>
          <a:lstStyle/>
          <a:p>
            <a:r>
              <a:rPr lang="ja-JP" altLang="en-US" dirty="0" smtClean="0"/>
              <a:t>さまざま</a:t>
            </a:r>
            <a:r>
              <a:rPr lang="ja-JP" altLang="en-US" dirty="0"/>
              <a:t>な</a:t>
            </a:r>
            <a:r>
              <a:rPr kumimoji="1" lang="ja-JP" altLang="en-US" sz="1800" dirty="0" smtClean="0"/>
              <a:t>情報でしぼり込みが可能</a:t>
            </a:r>
            <a:endParaRPr kumimoji="1" lang="ja-JP" altLang="en-US" sz="1800" dirty="0"/>
          </a:p>
        </p:txBody>
      </p:sp>
      <p:sp>
        <p:nvSpPr>
          <p:cNvPr id="12" name="テキスト ボックス 11"/>
          <p:cNvSpPr txBox="1"/>
          <p:nvPr/>
        </p:nvSpPr>
        <p:spPr>
          <a:xfrm>
            <a:off x="5782816" y="5013176"/>
            <a:ext cx="2903984" cy="923330"/>
          </a:xfrm>
          <a:prstGeom prst="rect">
            <a:avLst/>
          </a:prstGeom>
          <a:noFill/>
        </p:spPr>
        <p:txBody>
          <a:bodyPr wrap="square" rtlCol="0">
            <a:spAutoFit/>
          </a:bodyPr>
          <a:lstStyle/>
          <a:p>
            <a:r>
              <a:rPr kumimoji="1" lang="ja-JP" altLang="en-US" sz="1800" dirty="0" smtClean="0"/>
              <a:t>ボックスにチェックを入れると、特定の資料や図書館を検索できます（複数選択可）</a:t>
            </a:r>
            <a:endParaRPr kumimoji="1" lang="ja-JP" altLang="en-US" sz="1800" dirty="0"/>
          </a:p>
        </p:txBody>
      </p:sp>
      <p:sp>
        <p:nvSpPr>
          <p:cNvPr id="14" name="線吹き出し 1 (枠付き) 13"/>
          <p:cNvSpPr/>
          <p:nvPr/>
        </p:nvSpPr>
        <p:spPr>
          <a:xfrm>
            <a:off x="3635896" y="1484784"/>
            <a:ext cx="3744416" cy="3096344"/>
          </a:xfrm>
          <a:prstGeom prst="borderCallout1">
            <a:avLst>
              <a:gd name="adj1" fmla="val 100241"/>
              <a:gd name="adj2" fmla="val 59345"/>
              <a:gd name="adj3" fmla="val 112537"/>
              <a:gd name="adj4" fmla="val 82606"/>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右大かっこ 14"/>
          <p:cNvSpPr/>
          <p:nvPr/>
        </p:nvSpPr>
        <p:spPr>
          <a:xfrm>
            <a:off x="1810468" y="1556791"/>
            <a:ext cx="169243" cy="4032449"/>
          </a:xfrm>
          <a:prstGeom prst="rightBracket">
            <a:avLst/>
          </a:prstGeom>
          <a:ln w="28575"/>
        </p:spPr>
        <p:style>
          <a:lnRef idx="1">
            <a:schemeClr val="accent6"/>
          </a:lnRef>
          <a:fillRef idx="0">
            <a:schemeClr val="accent6"/>
          </a:fillRef>
          <a:effectRef idx="0">
            <a:schemeClr val="accent6"/>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My Library</a:t>
            </a:r>
            <a:r>
              <a:rPr kumimoji="1" lang="ja-JP" altLang="en-US" dirty="0" smtClean="0"/>
              <a:t>①</a:t>
            </a:r>
            <a:endParaRPr kumimoji="1" lang="ja-JP" altLang="en-US" dirty="0"/>
          </a:p>
        </p:txBody>
      </p:sp>
      <p:sp>
        <p:nvSpPr>
          <p:cNvPr id="3" name="コンテンツ プレースホルダ 2"/>
          <p:cNvSpPr>
            <a:spLocks noGrp="1"/>
          </p:cNvSpPr>
          <p:nvPr>
            <p:ph idx="1"/>
          </p:nvPr>
        </p:nvSpPr>
        <p:spPr>
          <a:xfrm>
            <a:off x="457200" y="1340768"/>
            <a:ext cx="8229600" cy="5517232"/>
          </a:xfrm>
        </p:spPr>
        <p:txBody>
          <a:bodyPr>
            <a:normAutofit fontScale="92500" lnSpcReduction="10000"/>
          </a:bodyPr>
          <a:lstStyle/>
          <a:p>
            <a:pPr>
              <a:buFont typeface="Wingdings" pitchFamily="2" charset="2"/>
              <a:buChar char="u"/>
            </a:pPr>
            <a:r>
              <a:rPr lang="en-US" altLang="ja-JP" dirty="0" smtClean="0"/>
              <a:t>My Library</a:t>
            </a:r>
            <a:r>
              <a:rPr lang="ja-JP" altLang="en-US" dirty="0" smtClean="0"/>
              <a:t>とは</a:t>
            </a:r>
            <a:endParaRPr lang="en-US" altLang="ja-JP" dirty="0" smtClean="0"/>
          </a:p>
          <a:p>
            <a:pPr lvl="1">
              <a:buFont typeface="Wingdings" panose="05000000000000000000" pitchFamily="2" charset="2"/>
              <a:buChar char="Ø"/>
            </a:pPr>
            <a:r>
              <a:rPr lang="ja-JP" altLang="en-US" dirty="0" smtClean="0"/>
              <a:t>図書館のポータルサイト</a:t>
            </a:r>
            <a:endParaRPr lang="en-US" altLang="ja-JP" dirty="0" smtClean="0"/>
          </a:p>
          <a:p>
            <a:pPr lvl="1">
              <a:buFont typeface="Wingdings" panose="05000000000000000000" pitchFamily="2" charset="2"/>
              <a:buChar char="Ø"/>
            </a:pPr>
            <a:r>
              <a:rPr lang="en-US" altLang="ja-JP" dirty="0" smtClean="0"/>
              <a:t>ACSU</a:t>
            </a:r>
            <a:r>
              <a:rPr lang="ja-JP" altLang="en-US" dirty="0" smtClean="0"/>
              <a:t>にログインすることで利用可能</a:t>
            </a:r>
            <a:endParaRPr lang="en-US" altLang="ja-JP" dirty="0" smtClean="0"/>
          </a:p>
          <a:p>
            <a:pPr marL="457200" lvl="1" indent="0">
              <a:buNone/>
            </a:pPr>
            <a:endParaRPr lang="en-US" altLang="ja-JP" dirty="0" smtClean="0"/>
          </a:p>
          <a:p>
            <a:pPr>
              <a:buFont typeface="Wingdings" pitchFamily="2" charset="2"/>
              <a:buChar char="u"/>
            </a:pPr>
            <a:r>
              <a:rPr lang="ja-JP" altLang="en-US" dirty="0" smtClean="0"/>
              <a:t>できること</a:t>
            </a:r>
            <a:endParaRPr lang="en-US" altLang="ja-JP" dirty="0" smtClean="0"/>
          </a:p>
          <a:p>
            <a:pPr lvl="1">
              <a:buFont typeface="Wingdings" panose="05000000000000000000" pitchFamily="2" charset="2"/>
              <a:buChar char="Ø"/>
            </a:pPr>
            <a:r>
              <a:rPr kumimoji="1" lang="ja-JP" altLang="en-US" dirty="0" smtClean="0"/>
              <a:t>自分が今借りている本</a:t>
            </a:r>
            <a:r>
              <a:rPr lang="ja-JP" altLang="en-US" dirty="0" smtClean="0"/>
              <a:t>と返却期限を確認する</a:t>
            </a:r>
            <a:endParaRPr lang="en-US" altLang="ja-JP" dirty="0" smtClean="0"/>
          </a:p>
          <a:p>
            <a:pPr lvl="1">
              <a:buFont typeface="Wingdings" panose="05000000000000000000" pitchFamily="2" charset="2"/>
              <a:buChar char="Ø"/>
            </a:pPr>
            <a:r>
              <a:rPr kumimoji="1" lang="ja-JP" altLang="en-US" dirty="0" smtClean="0"/>
              <a:t>本の貸出期間を延長する</a:t>
            </a:r>
            <a:endParaRPr kumimoji="1" lang="en-US" altLang="ja-JP" dirty="0" smtClean="0"/>
          </a:p>
          <a:p>
            <a:pPr lvl="1">
              <a:buFont typeface="Wingdings" panose="05000000000000000000" pitchFamily="2" charset="2"/>
              <a:buChar char="Ø"/>
            </a:pPr>
            <a:r>
              <a:rPr lang="ja-JP" altLang="en-US" dirty="0" smtClean="0"/>
              <a:t>グループ学習</a:t>
            </a:r>
            <a:r>
              <a:rPr lang="ja-JP" altLang="en-US" dirty="0"/>
              <a:t>室</a:t>
            </a:r>
            <a:r>
              <a:rPr lang="ja-JP" altLang="en-US" dirty="0" smtClean="0"/>
              <a:t>を</a:t>
            </a:r>
            <a:r>
              <a:rPr lang="ja-JP" altLang="en-US" dirty="0"/>
              <a:t>予約</a:t>
            </a:r>
            <a:r>
              <a:rPr lang="ja-JP" altLang="en-US" dirty="0" smtClean="0"/>
              <a:t>する</a:t>
            </a:r>
            <a:endParaRPr lang="en-US" altLang="ja-JP" dirty="0" smtClean="0"/>
          </a:p>
          <a:p>
            <a:pPr lvl="1">
              <a:buFont typeface="Wingdings" panose="05000000000000000000" pitchFamily="2" charset="2"/>
              <a:buChar char="Ø"/>
            </a:pPr>
            <a:r>
              <a:rPr lang="ja-JP" altLang="en-US" dirty="0" smtClean="0"/>
              <a:t>予約・取寄している本の状況を確認する</a:t>
            </a:r>
            <a:endParaRPr lang="en-US" altLang="ja-JP" dirty="0" smtClean="0"/>
          </a:p>
          <a:p>
            <a:pPr lvl="1">
              <a:buFont typeface="Wingdings" panose="05000000000000000000" pitchFamily="2" charset="2"/>
              <a:buChar char="Ø"/>
            </a:pPr>
            <a:r>
              <a:rPr lang="ja-JP" altLang="en-US" dirty="0" smtClean="0"/>
              <a:t>図書館に置いて欲しい本をリクエストする</a:t>
            </a:r>
            <a:endParaRPr lang="en-US" altLang="ja-JP" dirty="0" smtClean="0"/>
          </a:p>
          <a:p>
            <a:pPr lvl="1">
              <a:buFont typeface="Wingdings" panose="05000000000000000000" pitchFamily="2" charset="2"/>
              <a:buChar char="Ø"/>
            </a:pPr>
            <a:r>
              <a:rPr lang="ja-JP" altLang="en-US" dirty="0" smtClean="0"/>
              <a:t>図書館に質問する</a:t>
            </a:r>
            <a:endParaRPr lang="en-US" altLang="ja-JP" dirty="0" smtClean="0"/>
          </a:p>
          <a:p>
            <a:pPr algn="r">
              <a:buNone/>
            </a:pPr>
            <a:r>
              <a:rPr kumimoji="1" lang="ja-JP" altLang="en-US" sz="2400" dirty="0" smtClean="0">
                <a:solidFill>
                  <a:srgbClr val="00B050"/>
                </a:solidFill>
              </a:rPr>
              <a:t>≪利用案内：</a:t>
            </a:r>
            <a:r>
              <a:rPr kumimoji="1" lang="en-US" altLang="ja-JP" sz="2400" dirty="0" smtClean="0">
                <a:solidFill>
                  <a:srgbClr val="00B050"/>
                </a:solidFill>
              </a:rPr>
              <a:t>10-11</a:t>
            </a:r>
            <a:r>
              <a:rPr kumimoji="1" lang="ja-JP" altLang="en-US" sz="2400" dirty="0" smtClean="0">
                <a:solidFill>
                  <a:srgbClr val="00B050"/>
                </a:solidFill>
              </a:rPr>
              <a:t>ページ≫</a:t>
            </a:r>
            <a:endParaRPr kumimoji="1" lang="ja-JP" altLang="en-US" sz="2400" dirty="0">
              <a:solidFill>
                <a:srgbClr val="00B050"/>
              </a:solidFill>
            </a:endParaRPr>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17</a:t>
            </a:fld>
            <a:endParaRPr kumimoji="1" lang="ja-JP" altLang="en-US" dirty="0"/>
          </a:p>
        </p:txBody>
      </p:sp>
    </p:spTree>
    <p:extLst>
      <p:ext uri="{BB962C8B-B14F-4D97-AF65-F5344CB8AC3E}">
        <p14:creationId xmlns:p14="http://schemas.microsoft.com/office/powerpoint/2010/main" val="4111495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My Library</a:t>
            </a:r>
            <a:r>
              <a:rPr kumimoji="1" lang="ja-JP" altLang="en-US" dirty="0" smtClean="0"/>
              <a:t>②</a:t>
            </a:r>
            <a:endParaRPr kumimoji="1" lang="ja-JP" altLang="en-US" dirty="0"/>
          </a:p>
        </p:txBody>
      </p:sp>
      <p:sp>
        <p:nvSpPr>
          <p:cNvPr id="4" name="スライド番号プレースホルダ 3"/>
          <p:cNvSpPr>
            <a:spLocks noGrp="1"/>
          </p:cNvSpPr>
          <p:nvPr>
            <p:ph type="sldNum" sz="quarter" idx="12"/>
          </p:nvPr>
        </p:nvSpPr>
        <p:spPr/>
        <p:txBody>
          <a:bodyPr/>
          <a:lstStyle/>
          <a:p>
            <a:pPr>
              <a:defRPr/>
            </a:pPr>
            <a:fld id="{8E67E52E-64F1-4060-9A85-63BE823825C7}" type="slidenum">
              <a:rPr lang="en-US" altLang="ja-JP" smtClean="0"/>
              <a:pPr>
                <a:defRPr/>
              </a:pPr>
              <a:t>18</a:t>
            </a:fld>
            <a:endParaRPr lang="en-US" altLang="ja-JP"/>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9" y="1377391"/>
            <a:ext cx="8968562" cy="1031702"/>
          </a:xfrm>
          <a:prstGeom prst="rect">
            <a:avLst/>
          </a:prstGeom>
        </p:spPr>
      </p:pic>
      <p:sp>
        <p:nvSpPr>
          <p:cNvPr id="5" name="角丸四角形 4"/>
          <p:cNvSpPr/>
          <p:nvPr/>
        </p:nvSpPr>
        <p:spPr>
          <a:xfrm>
            <a:off x="4847942" y="1556792"/>
            <a:ext cx="720081" cy="28803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727" y="3597518"/>
            <a:ext cx="2514951" cy="2734057"/>
          </a:xfrm>
          <a:prstGeom prst="rect">
            <a:avLst/>
          </a:prstGeom>
        </p:spPr>
      </p:pic>
      <p:sp>
        <p:nvSpPr>
          <p:cNvPr id="16" name="テキスト ボックス 15"/>
          <p:cNvSpPr txBox="1"/>
          <p:nvPr/>
        </p:nvSpPr>
        <p:spPr>
          <a:xfrm>
            <a:off x="387049" y="4378255"/>
            <a:ext cx="3622043" cy="923330"/>
          </a:xfrm>
          <a:prstGeom prst="rect">
            <a:avLst/>
          </a:prstGeom>
          <a:noFill/>
        </p:spPr>
        <p:txBody>
          <a:bodyPr wrap="square" rtlCol="0">
            <a:spAutoFit/>
          </a:bodyPr>
          <a:lstStyle/>
          <a:p>
            <a:r>
              <a:rPr kumimoji="1" lang="ja-JP" altLang="en-US" dirty="0" smtClean="0"/>
              <a:t>入り口は</a:t>
            </a:r>
            <a:r>
              <a:rPr kumimoji="1" lang="en-US" altLang="ja-JP" dirty="0" smtClean="0"/>
              <a:t>OPAC</a:t>
            </a:r>
            <a:r>
              <a:rPr lang="ja-JP" altLang="en-US" dirty="0" smtClean="0"/>
              <a:t>右上、</a:t>
            </a:r>
            <a:r>
              <a:rPr lang="en-US" altLang="ja-JP" dirty="0" smtClean="0"/>
              <a:t>ACSU</a:t>
            </a:r>
            <a:r>
              <a:rPr lang="ja-JP" altLang="en-US" dirty="0" smtClean="0"/>
              <a:t>の左側のメニューの中、図書館</a:t>
            </a:r>
            <a:r>
              <a:rPr lang="en-US" altLang="ja-JP" dirty="0" smtClean="0"/>
              <a:t>Web</a:t>
            </a:r>
            <a:r>
              <a:rPr lang="ja-JP" altLang="en-US" dirty="0" smtClean="0"/>
              <a:t>サイトにもあります。</a:t>
            </a:r>
            <a:endParaRPr kumimoji="1" lang="en-US" altLang="ja-JP" dirty="0" smtClean="0"/>
          </a:p>
        </p:txBody>
      </p:sp>
      <p:sp>
        <p:nvSpPr>
          <p:cNvPr id="17" name="正方形/長方形 16"/>
          <p:cNvSpPr/>
          <p:nvPr/>
        </p:nvSpPr>
        <p:spPr>
          <a:xfrm>
            <a:off x="5004047" y="3448481"/>
            <a:ext cx="2808312" cy="3032133"/>
          </a:xfrm>
          <a:prstGeom prst="rect">
            <a:avLst/>
          </a:prstGeom>
          <a:no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3805055" y="3597518"/>
            <a:ext cx="1006738" cy="43204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4289769">
            <a:off x="4925058" y="2679188"/>
            <a:ext cx="844185" cy="43204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955" y="5531887"/>
            <a:ext cx="2705100" cy="1143000"/>
          </a:xfrm>
          <a:prstGeom prst="rect">
            <a:avLst/>
          </a:prstGeom>
        </p:spPr>
      </p:pic>
      <p:pic>
        <p:nvPicPr>
          <p:cNvPr id="13" name="図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2131705"/>
            <a:ext cx="3749087" cy="2016248"/>
          </a:xfrm>
          <a:prstGeom prst="rect">
            <a:avLst/>
          </a:prstGeom>
          <a:ln>
            <a:solidFill>
              <a:schemeClr val="bg1">
                <a:lumMod val="65000"/>
              </a:schemeClr>
            </a:solidFill>
          </a:ln>
        </p:spPr>
      </p:pic>
      <p:sp>
        <p:nvSpPr>
          <p:cNvPr id="14" name="フローチャート: 代替処理 13"/>
          <p:cNvSpPr/>
          <p:nvPr/>
        </p:nvSpPr>
        <p:spPr>
          <a:xfrm>
            <a:off x="387049" y="3676839"/>
            <a:ext cx="1874543" cy="216024"/>
          </a:xfrm>
          <a:prstGeom prst="flowChartAlternateProcess">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右矢印 18"/>
          <p:cNvSpPr/>
          <p:nvPr/>
        </p:nvSpPr>
        <p:spPr>
          <a:xfrm rot="19660322">
            <a:off x="3711475" y="5782961"/>
            <a:ext cx="1274617" cy="43204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代替処理 20"/>
          <p:cNvSpPr/>
          <p:nvPr/>
        </p:nvSpPr>
        <p:spPr>
          <a:xfrm>
            <a:off x="1187624" y="6178503"/>
            <a:ext cx="2505896" cy="400086"/>
          </a:xfrm>
          <a:prstGeom prst="flowChartAlternateProcess">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7812358" y="4608557"/>
            <a:ext cx="1431954" cy="923330"/>
          </a:xfrm>
          <a:prstGeom prst="rect">
            <a:avLst/>
          </a:prstGeom>
          <a:noFill/>
        </p:spPr>
        <p:txBody>
          <a:bodyPr wrap="square" rtlCol="0">
            <a:spAutoFit/>
          </a:bodyPr>
          <a:lstStyle/>
          <a:p>
            <a:r>
              <a:rPr kumimoji="1" lang="en-US" altLang="ja-JP" dirty="0" smtClean="0"/>
              <a:t>ACSU</a:t>
            </a:r>
            <a:r>
              <a:rPr kumimoji="1" lang="ja-JP" altLang="en-US" dirty="0" smtClean="0"/>
              <a:t>の</a:t>
            </a:r>
            <a:r>
              <a:rPr kumimoji="1" lang="en-US" altLang="ja-JP" dirty="0" smtClean="0"/>
              <a:t>ID</a:t>
            </a:r>
            <a:r>
              <a:rPr kumimoji="1" lang="ja-JP" altLang="en-US" dirty="0" smtClean="0"/>
              <a:t>と</a:t>
            </a:r>
            <a:endParaRPr kumimoji="1" lang="en-US" altLang="ja-JP" dirty="0" smtClean="0"/>
          </a:p>
          <a:p>
            <a:r>
              <a:rPr lang="ja-JP" altLang="en-US" dirty="0"/>
              <a:t>パスワード</a:t>
            </a:r>
            <a:r>
              <a:rPr lang="ja-JP" altLang="en-US" dirty="0" smtClean="0"/>
              <a:t>で</a:t>
            </a:r>
            <a:endParaRPr lang="en-US" altLang="ja-JP" dirty="0" smtClean="0"/>
          </a:p>
          <a:p>
            <a:r>
              <a:rPr kumimoji="1" lang="ja-JP" altLang="en-US" dirty="0"/>
              <a:t>ログイン</a:t>
            </a:r>
          </a:p>
        </p:txBody>
      </p:sp>
    </p:spTree>
    <p:extLst>
      <p:ext uri="{BB962C8B-B14F-4D97-AF65-F5344CB8AC3E}">
        <p14:creationId xmlns:p14="http://schemas.microsoft.com/office/powerpoint/2010/main" val="1970968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My Library</a:t>
            </a:r>
            <a:r>
              <a:rPr lang="ja-JP" altLang="en-US" dirty="0" smtClean="0"/>
              <a:t>③</a:t>
            </a:r>
            <a:endParaRPr kumimoji="1" lang="ja-JP" altLang="en-US" dirty="0"/>
          </a:p>
        </p:txBody>
      </p:sp>
      <p:sp>
        <p:nvSpPr>
          <p:cNvPr id="18" name="スライド番号プレースホルダ 17"/>
          <p:cNvSpPr>
            <a:spLocks noGrp="1"/>
          </p:cNvSpPr>
          <p:nvPr>
            <p:ph type="sldNum" sz="quarter" idx="12"/>
          </p:nvPr>
        </p:nvSpPr>
        <p:spPr/>
        <p:txBody>
          <a:bodyPr/>
          <a:lstStyle/>
          <a:p>
            <a:fld id="{307C27A6-1F0F-4884-8E48-81C0DC6D4A0E}" type="slidenum">
              <a:rPr kumimoji="1" lang="ja-JP" altLang="en-US" smtClean="0"/>
              <a:pPr/>
              <a:t>19</a:t>
            </a:fld>
            <a:endParaRPr kumimoji="1" lang="ja-JP" altLang="en-US"/>
          </a:p>
        </p:txBody>
      </p:sp>
      <p:sp>
        <p:nvSpPr>
          <p:cNvPr id="16" name="円/楕円 15"/>
          <p:cNvSpPr/>
          <p:nvPr/>
        </p:nvSpPr>
        <p:spPr>
          <a:xfrm>
            <a:off x="2483768" y="1988840"/>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7404" y="1258667"/>
            <a:ext cx="7777405" cy="5502159"/>
          </a:xfrm>
          <a:ln>
            <a:solidFill>
              <a:schemeClr val="bg1">
                <a:lumMod val="65000"/>
              </a:schemeClr>
            </a:solidFill>
          </a:ln>
        </p:spPr>
      </p:pic>
      <p:sp>
        <p:nvSpPr>
          <p:cNvPr id="13" name="線吹き出し 1 (枠付き) 12"/>
          <p:cNvSpPr/>
          <p:nvPr/>
        </p:nvSpPr>
        <p:spPr>
          <a:xfrm>
            <a:off x="5791904" y="4396140"/>
            <a:ext cx="2880320" cy="620028"/>
          </a:xfrm>
          <a:prstGeom prst="borderCallout1">
            <a:avLst>
              <a:gd name="adj1" fmla="val 65695"/>
              <a:gd name="adj2" fmla="val 413"/>
              <a:gd name="adj3" fmla="val 74204"/>
              <a:gd name="adj4" fmla="val -13254"/>
            </a:avLst>
          </a:prstGeom>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t>図書館からの連絡メール</a:t>
            </a:r>
            <a:r>
              <a:rPr lang="ja-JP" altLang="en-US" dirty="0" smtClean="0"/>
              <a:t>は</a:t>
            </a:r>
            <a:endParaRPr lang="en-US" altLang="ja-JP" dirty="0" smtClean="0"/>
          </a:p>
          <a:p>
            <a:r>
              <a:rPr lang="ja-JP" altLang="en-US" dirty="0" smtClean="0"/>
              <a:t>この</a:t>
            </a:r>
            <a:r>
              <a:rPr lang="ja-JP" altLang="en-US" dirty="0"/>
              <a:t>アドレスに送られます</a:t>
            </a:r>
          </a:p>
        </p:txBody>
      </p:sp>
      <p:sp>
        <p:nvSpPr>
          <p:cNvPr id="17" name="正方形/長方形 16"/>
          <p:cNvSpPr/>
          <p:nvPr/>
        </p:nvSpPr>
        <p:spPr>
          <a:xfrm>
            <a:off x="3557642" y="5154829"/>
            <a:ext cx="4824536" cy="936104"/>
          </a:xfrm>
          <a:prstGeom prst="rect">
            <a:avLst/>
          </a:prstGeom>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dirty="0"/>
              <a:t>本</a:t>
            </a:r>
            <a:r>
              <a:rPr lang="ja-JP" altLang="en-US" dirty="0" smtClean="0"/>
              <a:t>を</a:t>
            </a:r>
            <a:r>
              <a:rPr lang="ja-JP" altLang="en-US" dirty="0"/>
              <a:t>延滞</a:t>
            </a:r>
            <a:r>
              <a:rPr lang="ja-JP" altLang="en-US" dirty="0" smtClean="0"/>
              <a:t>しているときや、予約した図書の準備ができているときには、この画面に表示されます</a:t>
            </a:r>
            <a:endParaRPr kumimoji="1" lang="ja-JP" altLang="en-US" dirty="0"/>
          </a:p>
        </p:txBody>
      </p:sp>
      <p:sp>
        <p:nvSpPr>
          <p:cNvPr id="19" name="角丸四角形 18"/>
          <p:cNvSpPr/>
          <p:nvPr/>
        </p:nvSpPr>
        <p:spPr>
          <a:xfrm>
            <a:off x="3886558" y="3611772"/>
            <a:ext cx="1549600" cy="2492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角丸四角形 26"/>
          <p:cNvSpPr/>
          <p:nvPr/>
        </p:nvSpPr>
        <p:spPr>
          <a:xfrm>
            <a:off x="3779912" y="1878695"/>
            <a:ext cx="1370884" cy="216025"/>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線吹き出し 1 (枠付き) 19"/>
          <p:cNvSpPr/>
          <p:nvPr/>
        </p:nvSpPr>
        <p:spPr>
          <a:xfrm>
            <a:off x="5756875" y="1983153"/>
            <a:ext cx="2859400" cy="326168"/>
          </a:xfrm>
          <a:prstGeom prst="borderCallout1">
            <a:avLst>
              <a:gd name="adj1" fmla="val 81837"/>
              <a:gd name="adj2" fmla="val 108"/>
              <a:gd name="adj3" fmla="val 28635"/>
              <a:gd name="adj4" fmla="val -22105"/>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貸出期間の延長</a:t>
            </a:r>
            <a:r>
              <a:rPr kumimoji="1" lang="ja-JP" altLang="en-US" dirty="0" smtClean="0"/>
              <a:t>はここから</a:t>
            </a:r>
            <a:endParaRPr kumimoji="1" lang="ja-JP" altLang="en-US" dirty="0"/>
          </a:p>
        </p:txBody>
      </p:sp>
      <p:sp>
        <p:nvSpPr>
          <p:cNvPr id="21" name="線吹き出し 1 (枠付き) 20"/>
          <p:cNvSpPr/>
          <p:nvPr/>
        </p:nvSpPr>
        <p:spPr>
          <a:xfrm>
            <a:off x="5756875" y="3311445"/>
            <a:ext cx="2880320" cy="648072"/>
          </a:xfrm>
          <a:prstGeom prst="borderCallout1">
            <a:avLst>
              <a:gd name="adj1" fmla="val 64102"/>
              <a:gd name="adj2" fmla="val 195"/>
              <a:gd name="adj3" fmla="val 63142"/>
              <a:gd name="adj4" fmla="val -10976"/>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中央図書館のグループ</a:t>
            </a:r>
            <a:endParaRPr kumimoji="1" lang="en-US" altLang="ja-JP" dirty="0" smtClean="0"/>
          </a:p>
          <a:p>
            <a:pPr algn="ctr"/>
            <a:r>
              <a:rPr kumimoji="1" lang="ja-JP" altLang="en-US" dirty="0" smtClean="0"/>
              <a:t>学習室の予約はここか</a:t>
            </a:r>
            <a:r>
              <a:rPr lang="ja-JP" altLang="en-US" dirty="0"/>
              <a:t>ら</a:t>
            </a:r>
            <a:endParaRPr kumimoji="1" lang="ja-JP" altLang="en-US" dirty="0"/>
          </a:p>
        </p:txBody>
      </p:sp>
      <p:sp>
        <p:nvSpPr>
          <p:cNvPr id="15" name="角丸四角形 14"/>
          <p:cNvSpPr/>
          <p:nvPr/>
        </p:nvSpPr>
        <p:spPr>
          <a:xfrm>
            <a:off x="3836832" y="4738131"/>
            <a:ext cx="1599326" cy="24585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80451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はじめに</a:t>
            </a:r>
            <a:r>
              <a:rPr kumimoji="1" lang="en-US" altLang="ja-JP" dirty="0" smtClean="0"/>
              <a:t>	</a:t>
            </a:r>
            <a:endParaRPr kumimoji="1" lang="ja-JP" altLang="en-US" dirty="0"/>
          </a:p>
        </p:txBody>
      </p:sp>
      <p:sp>
        <p:nvSpPr>
          <p:cNvPr id="3" name="コンテンツ プレースホルダ 2"/>
          <p:cNvSpPr>
            <a:spLocks noGrp="1"/>
          </p:cNvSpPr>
          <p:nvPr>
            <p:ph idx="1"/>
          </p:nvPr>
        </p:nvSpPr>
        <p:spPr/>
        <p:txBody>
          <a:bodyPr/>
          <a:lstStyle/>
          <a:p>
            <a:endParaRPr kumimoji="1" lang="en-US" altLang="ja-JP" dirty="0" smtClean="0"/>
          </a:p>
          <a:p>
            <a:pPr>
              <a:buFont typeface="Wingdings" panose="05000000000000000000" pitchFamily="2" charset="2"/>
              <a:buChar char="u"/>
            </a:pPr>
            <a:r>
              <a:rPr kumimoji="1" lang="ja-JP" altLang="en-US" dirty="0" smtClean="0"/>
              <a:t>席のパソコンの電源をいれましょう</a:t>
            </a:r>
            <a:endParaRPr kumimoji="1" lang="en-US" altLang="ja-JP" dirty="0" smtClean="0"/>
          </a:p>
          <a:p>
            <a:pPr>
              <a:buFont typeface="Wingdings" panose="05000000000000000000" pitchFamily="2" charset="2"/>
              <a:buChar char="u"/>
            </a:pPr>
            <a:endParaRPr kumimoji="1" lang="en-US" altLang="ja-JP" dirty="0" smtClean="0"/>
          </a:p>
          <a:p>
            <a:pPr>
              <a:buFont typeface="Wingdings" panose="05000000000000000000" pitchFamily="2" charset="2"/>
              <a:buChar char="u"/>
            </a:pPr>
            <a:r>
              <a:rPr kumimoji="1" lang="ja-JP" altLang="en-US" dirty="0" smtClean="0"/>
              <a:t>画面が出てきたら</a:t>
            </a:r>
            <a:r>
              <a:rPr kumimoji="1" lang="en-US" altLang="ja-JP" dirty="0" smtClean="0"/>
              <a:t>ACSU-ID</a:t>
            </a:r>
            <a:r>
              <a:rPr kumimoji="1" lang="ja-JP" altLang="en-US" dirty="0" smtClean="0"/>
              <a:t>とパスワードを入れてログインしましょう</a:t>
            </a:r>
            <a:endParaRPr kumimoji="1" lang="en-US" altLang="ja-JP" dirty="0" smtClean="0"/>
          </a:p>
          <a:p>
            <a:pPr lvl="1">
              <a:buNone/>
            </a:pPr>
            <a:r>
              <a:rPr kumimoji="1" lang="en-US" altLang="ja-JP" sz="2400" dirty="0" smtClean="0">
                <a:solidFill>
                  <a:srgbClr val="0070C0"/>
                </a:solidFill>
              </a:rPr>
              <a:t>ACSU-ID</a:t>
            </a:r>
            <a:r>
              <a:rPr kumimoji="1" lang="ja-JP" altLang="en-US" sz="2400" dirty="0" smtClean="0">
                <a:solidFill>
                  <a:srgbClr val="0070C0"/>
                </a:solidFill>
              </a:rPr>
              <a:t>とパスワードが分からない方は、研修用の</a:t>
            </a:r>
            <a:r>
              <a:rPr kumimoji="1" lang="en-US" altLang="ja-JP" sz="2400" dirty="0" smtClean="0">
                <a:solidFill>
                  <a:srgbClr val="0070C0"/>
                </a:solidFill>
              </a:rPr>
              <a:t>ID</a:t>
            </a:r>
            <a:r>
              <a:rPr lang="ja-JP" altLang="en-US" sz="2400" dirty="0" smtClean="0">
                <a:solidFill>
                  <a:srgbClr val="0070C0"/>
                </a:solidFill>
              </a:rPr>
              <a:t>を貸し</a:t>
            </a:r>
            <a:endParaRPr lang="en-US" altLang="ja-JP" sz="2400" dirty="0" smtClean="0">
              <a:solidFill>
                <a:srgbClr val="0070C0"/>
              </a:solidFill>
            </a:endParaRPr>
          </a:p>
          <a:p>
            <a:pPr lvl="1">
              <a:buNone/>
            </a:pPr>
            <a:r>
              <a:rPr lang="ja-JP" altLang="en-US" sz="2400" dirty="0">
                <a:solidFill>
                  <a:srgbClr val="0070C0"/>
                </a:solidFill>
              </a:rPr>
              <a:t>ま</a:t>
            </a:r>
            <a:r>
              <a:rPr lang="ja-JP" altLang="en-US" sz="2400" dirty="0" smtClean="0">
                <a:solidFill>
                  <a:srgbClr val="0070C0"/>
                </a:solidFill>
              </a:rPr>
              <a:t>すので</a:t>
            </a:r>
            <a:r>
              <a:rPr kumimoji="1" lang="ja-JP" altLang="en-US" sz="2400" dirty="0" smtClean="0">
                <a:solidFill>
                  <a:srgbClr val="0070C0"/>
                </a:solidFill>
              </a:rPr>
              <a:t>職員に声をかけてください</a:t>
            </a:r>
            <a:endParaRPr kumimoji="1" lang="ja-JP" altLang="en-US" sz="2400" dirty="0">
              <a:solidFill>
                <a:srgbClr val="0070C0"/>
              </a:solidFill>
            </a:endParaRPr>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r="7159"/>
          <a:stretch/>
        </p:blipFill>
        <p:spPr>
          <a:xfrm>
            <a:off x="1001728" y="1684514"/>
            <a:ext cx="7278559" cy="4766487"/>
          </a:xfrm>
          <a:prstGeom prst="rect">
            <a:avLst/>
          </a:prstGeom>
          <a:ln>
            <a:solidFill>
              <a:schemeClr val="bg1">
                <a:lumMod val="65000"/>
              </a:schemeClr>
            </a:solidFill>
          </a:ln>
        </p:spPr>
      </p:pic>
      <p:sp>
        <p:nvSpPr>
          <p:cNvPr id="2" name="タイトル 1"/>
          <p:cNvSpPr>
            <a:spLocks noGrp="1"/>
          </p:cNvSpPr>
          <p:nvPr>
            <p:ph type="title"/>
          </p:nvPr>
        </p:nvSpPr>
        <p:spPr>
          <a:xfrm>
            <a:off x="457200" y="274638"/>
            <a:ext cx="8229600" cy="1426170"/>
          </a:xfrm>
        </p:spPr>
        <p:txBody>
          <a:bodyPr>
            <a:normAutofit/>
          </a:bodyPr>
          <a:lstStyle/>
          <a:p>
            <a:r>
              <a:rPr lang="en-US" altLang="ja-JP" dirty="0" smtClean="0"/>
              <a:t>My Library</a:t>
            </a:r>
            <a:r>
              <a:rPr lang="ja-JP" altLang="en-US" dirty="0" smtClean="0"/>
              <a:t>④</a:t>
            </a:r>
            <a:r>
              <a:rPr lang="en-US" altLang="ja-JP" dirty="0" smtClean="0"/>
              <a:t/>
            </a:r>
            <a:br>
              <a:rPr lang="en-US" altLang="ja-JP" dirty="0" smtClean="0"/>
            </a:br>
            <a:r>
              <a:rPr lang="ja-JP" altLang="en-US" sz="3600" dirty="0" smtClean="0"/>
              <a:t>貸出期間の延長</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8E67E52E-64F1-4060-9A85-63BE823825C7}" type="slidenum">
              <a:rPr lang="en-US" altLang="ja-JP" smtClean="0"/>
              <a:pPr>
                <a:defRPr/>
              </a:pPr>
              <a:t>20</a:t>
            </a:fld>
            <a:endParaRPr lang="en-US" altLang="ja-JP"/>
          </a:p>
        </p:txBody>
      </p:sp>
      <p:sp>
        <p:nvSpPr>
          <p:cNvPr id="14" name="テキスト ボックス 13"/>
          <p:cNvSpPr txBox="1"/>
          <p:nvPr/>
        </p:nvSpPr>
        <p:spPr>
          <a:xfrm>
            <a:off x="1075423" y="3675169"/>
            <a:ext cx="360040" cy="461665"/>
          </a:xfrm>
          <a:prstGeom prst="rect">
            <a:avLst/>
          </a:prstGeom>
          <a:noFill/>
        </p:spPr>
        <p:txBody>
          <a:bodyPr wrap="square" rtlCol="0">
            <a:spAutoFit/>
          </a:bodyPr>
          <a:lstStyle/>
          <a:p>
            <a:r>
              <a:rPr kumimoji="1" lang="ja-JP" altLang="en-US" sz="2400" dirty="0" smtClean="0">
                <a:solidFill>
                  <a:srgbClr val="C00000"/>
                </a:solidFill>
              </a:rPr>
              <a:t>✓</a:t>
            </a:r>
            <a:endParaRPr kumimoji="1" lang="ja-JP" altLang="en-US" sz="2400" dirty="0">
              <a:solidFill>
                <a:srgbClr val="C00000"/>
              </a:solidFill>
            </a:endParaRPr>
          </a:p>
        </p:txBody>
      </p:sp>
      <p:sp>
        <p:nvSpPr>
          <p:cNvPr id="15" name="角丸四角形 14"/>
          <p:cNvSpPr/>
          <p:nvPr/>
        </p:nvSpPr>
        <p:spPr>
          <a:xfrm>
            <a:off x="4305960" y="6058624"/>
            <a:ext cx="1224136" cy="26813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Picture 2" descr="http://yajidesign.com/i/0058/0058_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710669" y="6354095"/>
            <a:ext cx="414719" cy="320040"/>
          </a:xfrm>
          <a:prstGeom prst="rect">
            <a:avLst/>
          </a:prstGeom>
          <a:noFill/>
          <a:extLst>
            <a:ext uri="{909E8E84-426E-40DD-AFC4-6F175D3DCCD1}">
              <a14:hiddenFill xmlns:a14="http://schemas.microsoft.com/office/drawing/2010/main">
                <a:solidFill>
                  <a:srgbClr val="FFFFFF"/>
                </a:solidFill>
              </a14:hiddenFill>
            </a:ext>
          </a:extLst>
        </p:spPr>
      </p:pic>
      <p:sp>
        <p:nvSpPr>
          <p:cNvPr id="16" name="角丸四角形 15"/>
          <p:cNvSpPr/>
          <p:nvPr/>
        </p:nvSpPr>
        <p:spPr>
          <a:xfrm>
            <a:off x="5452383" y="1916832"/>
            <a:ext cx="3362259" cy="9871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延長できるのは</a:t>
            </a:r>
            <a:r>
              <a:rPr kumimoji="1" lang="en-US" altLang="ja-JP" dirty="0" smtClean="0">
                <a:solidFill>
                  <a:srgbClr val="C00000"/>
                </a:solidFill>
              </a:rPr>
              <a:t>1</a:t>
            </a:r>
            <a:r>
              <a:rPr kumimoji="1" lang="ja-JP" altLang="en-US" dirty="0" smtClean="0">
                <a:solidFill>
                  <a:srgbClr val="C00000"/>
                </a:solidFill>
              </a:rPr>
              <a:t>回だけ</a:t>
            </a:r>
            <a:r>
              <a:rPr kumimoji="1" lang="ja-JP" altLang="en-US" dirty="0" smtClean="0"/>
              <a:t>です</a:t>
            </a:r>
            <a:endParaRPr kumimoji="1" lang="ja-JP" altLang="en-US" dirty="0"/>
          </a:p>
        </p:txBody>
      </p:sp>
    </p:spTree>
    <p:extLst>
      <p:ext uri="{BB962C8B-B14F-4D97-AF65-F5344CB8AC3E}">
        <p14:creationId xmlns:p14="http://schemas.microsoft.com/office/powerpoint/2010/main" val="3719358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424" y="2091648"/>
            <a:ext cx="6116661" cy="4567190"/>
          </a:xfrm>
          <a:prstGeom prst="rect">
            <a:avLst/>
          </a:prstGeom>
          <a:ln>
            <a:solidFill>
              <a:schemeClr val="bg1">
                <a:lumMod val="65000"/>
              </a:schemeClr>
            </a:solidFill>
          </a:ln>
        </p:spPr>
      </p:pic>
      <p:sp>
        <p:nvSpPr>
          <p:cNvPr id="2" name="タイトル 1"/>
          <p:cNvSpPr>
            <a:spLocks noGrp="1"/>
          </p:cNvSpPr>
          <p:nvPr>
            <p:ph type="title"/>
          </p:nvPr>
        </p:nvSpPr>
        <p:spPr>
          <a:xfrm>
            <a:off x="458363" y="19147"/>
            <a:ext cx="8229600" cy="1426170"/>
          </a:xfrm>
        </p:spPr>
        <p:txBody>
          <a:bodyPr>
            <a:normAutofit/>
          </a:bodyPr>
          <a:lstStyle/>
          <a:p>
            <a:r>
              <a:rPr lang="en-US" altLang="ja-JP" dirty="0" smtClean="0"/>
              <a:t>My Library</a:t>
            </a:r>
            <a:r>
              <a:rPr lang="ja-JP" altLang="en-US" dirty="0"/>
              <a:t>⑤</a:t>
            </a:r>
            <a:r>
              <a:rPr lang="en-US" altLang="ja-JP" dirty="0" smtClean="0"/>
              <a:t/>
            </a:r>
            <a:br>
              <a:rPr lang="en-US" altLang="ja-JP" dirty="0" smtClean="0"/>
            </a:br>
            <a:r>
              <a:rPr lang="ja-JP" altLang="en-US" sz="3600" dirty="0" smtClean="0"/>
              <a:t>グループ学習</a:t>
            </a:r>
            <a:r>
              <a:rPr lang="ja-JP" altLang="en-US" sz="3600" dirty="0"/>
              <a:t>室</a:t>
            </a:r>
            <a:r>
              <a:rPr lang="ja-JP" altLang="en-US" sz="3600" dirty="0" smtClean="0"/>
              <a:t>の</a:t>
            </a:r>
            <a:r>
              <a:rPr lang="ja-JP" altLang="en-US" sz="3600" dirty="0"/>
              <a:t>予約</a:t>
            </a:r>
            <a:endParaRPr kumimoji="1" lang="ja-JP" altLang="en-US" sz="3600" dirty="0"/>
          </a:p>
        </p:txBody>
      </p:sp>
      <p:sp>
        <p:nvSpPr>
          <p:cNvPr id="4" name="スライド番号プレースホルダ 3"/>
          <p:cNvSpPr>
            <a:spLocks noGrp="1"/>
          </p:cNvSpPr>
          <p:nvPr>
            <p:ph type="sldNum" sz="quarter" idx="12"/>
          </p:nvPr>
        </p:nvSpPr>
        <p:spPr/>
        <p:txBody>
          <a:bodyPr/>
          <a:lstStyle/>
          <a:p>
            <a:pPr>
              <a:defRPr/>
            </a:pPr>
            <a:fld id="{8E67E52E-64F1-4060-9A85-63BE823825C7}" type="slidenum">
              <a:rPr lang="en-US" altLang="ja-JP" smtClean="0"/>
              <a:pPr>
                <a:defRPr/>
              </a:pPr>
              <a:t>21</a:t>
            </a:fld>
            <a:endParaRPr lang="en-US" altLang="ja-JP"/>
          </a:p>
        </p:txBody>
      </p:sp>
      <p:sp>
        <p:nvSpPr>
          <p:cNvPr id="3" name="テキスト ボックス 2"/>
          <p:cNvSpPr txBox="1"/>
          <p:nvPr/>
        </p:nvSpPr>
        <p:spPr>
          <a:xfrm>
            <a:off x="1007602" y="1445317"/>
            <a:ext cx="7128793" cy="646331"/>
          </a:xfrm>
          <a:prstGeom prst="rect">
            <a:avLst/>
          </a:prstGeom>
          <a:noFill/>
        </p:spPr>
        <p:txBody>
          <a:bodyPr wrap="square" rtlCol="0">
            <a:spAutoFit/>
          </a:bodyPr>
          <a:lstStyle/>
          <a:p>
            <a:r>
              <a:rPr kumimoji="1" lang="ja-JP" altLang="en-US" dirty="0" smtClean="0"/>
              <a:t>①「施設予約（中央図書館）」のページを開き、「新規施設予約」をクリック</a:t>
            </a:r>
            <a:endParaRPr kumimoji="1" lang="en-US" altLang="ja-JP" dirty="0" smtClean="0"/>
          </a:p>
          <a:p>
            <a:r>
              <a:rPr lang="ja-JP" altLang="en-US" dirty="0" smtClean="0"/>
              <a:t>②予約したい日付を入力して「検索」をクリック</a:t>
            </a:r>
            <a:endParaRPr kumimoji="1" lang="ja-JP" altLang="en-US" dirty="0"/>
          </a:p>
        </p:txBody>
      </p:sp>
      <p:sp>
        <p:nvSpPr>
          <p:cNvPr id="7" name="正方形/長方形 6"/>
          <p:cNvSpPr/>
          <p:nvPr/>
        </p:nvSpPr>
        <p:spPr>
          <a:xfrm>
            <a:off x="4987069" y="4970613"/>
            <a:ext cx="3240360" cy="454459"/>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5184067" y="5013176"/>
            <a:ext cx="2952328" cy="369332"/>
          </a:xfrm>
          <a:prstGeom prst="rect">
            <a:avLst/>
          </a:prstGeom>
          <a:noFill/>
        </p:spPr>
        <p:txBody>
          <a:bodyPr wrap="square" rtlCol="0">
            <a:spAutoFit/>
          </a:bodyPr>
          <a:lstStyle/>
          <a:p>
            <a:r>
              <a:rPr kumimoji="1" lang="ja-JP" altLang="en-US" dirty="0" smtClean="0"/>
              <a:t>それぞれ必要な情報を入力</a:t>
            </a:r>
            <a:endParaRPr kumimoji="1" lang="en-US" altLang="ja-JP" dirty="0" smtClean="0"/>
          </a:p>
        </p:txBody>
      </p:sp>
      <p:sp>
        <p:nvSpPr>
          <p:cNvPr id="8" name="角丸四角形 7"/>
          <p:cNvSpPr/>
          <p:nvPr/>
        </p:nvSpPr>
        <p:spPr>
          <a:xfrm>
            <a:off x="3707905" y="6363833"/>
            <a:ext cx="864093" cy="255141"/>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 name="Picture 2" descr="http://yajidesign.com/i/0058/0058_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24301">
            <a:off x="4468776" y="6119405"/>
            <a:ext cx="414719" cy="32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315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OPAC</a:t>
            </a:r>
            <a:r>
              <a:rPr kumimoji="1" lang="ja-JP" altLang="en-US" dirty="0" smtClean="0"/>
              <a:t>検索実習</a:t>
            </a:r>
            <a:endParaRPr kumimoji="1" lang="ja-JP" altLang="en-US" dirty="0"/>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22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p:nvPr/>
        </p:nvPicPr>
        <p:blipFill>
          <a:blip r:embed="rId3" cstate="print"/>
          <a:stretch>
            <a:fillRect/>
          </a:stretch>
        </p:blipFill>
        <p:spPr>
          <a:xfrm>
            <a:off x="395536" y="1196752"/>
            <a:ext cx="8352928" cy="5184576"/>
          </a:xfrm>
          <a:prstGeom prst="rect">
            <a:avLst/>
          </a:prstGeom>
        </p:spPr>
      </p:pic>
      <p:sp>
        <p:nvSpPr>
          <p:cNvPr id="2" name="タイトル 1"/>
          <p:cNvSpPr>
            <a:spLocks noGrp="1"/>
          </p:cNvSpPr>
          <p:nvPr>
            <p:ph type="title"/>
          </p:nvPr>
        </p:nvSpPr>
        <p:spPr/>
        <p:txBody>
          <a:bodyPr/>
          <a:lstStyle/>
          <a:p>
            <a:r>
              <a:rPr kumimoji="1" lang="ja-JP" altLang="en-US" dirty="0" smtClean="0"/>
              <a:t>　</a:t>
            </a:r>
            <a:endParaRPr kumimoji="1" lang="ja-JP" altLang="en-US" dirty="0"/>
          </a:p>
        </p:txBody>
      </p:sp>
      <p:sp>
        <p:nvSpPr>
          <p:cNvPr id="3" name="コンテンツ プレースホルダ 2"/>
          <p:cNvSpPr>
            <a:spLocks noGrp="1"/>
          </p:cNvSpPr>
          <p:nvPr>
            <p:ph idx="1"/>
          </p:nvPr>
        </p:nvSpPr>
        <p:spPr/>
        <p:txBody>
          <a:bodyPr/>
          <a:lstStyle/>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r>
              <a:rPr lang="ja-JP" altLang="en-US" dirty="0" smtClean="0"/>
              <a:t>　</a:t>
            </a:r>
            <a:r>
              <a:rPr lang="ja-JP" altLang="en-US" dirty="0" smtClean="0">
                <a:solidFill>
                  <a:schemeClr val="accent1"/>
                </a:solidFill>
              </a:rPr>
              <a:t>左下のアイコンで</a:t>
            </a:r>
            <a:r>
              <a:rPr lang="en-US" altLang="ja-JP" dirty="0" smtClean="0">
                <a:solidFill>
                  <a:schemeClr val="accent1"/>
                </a:solidFill>
              </a:rPr>
              <a:t>Internet Explorer</a:t>
            </a:r>
            <a:r>
              <a:rPr lang="ja-JP" altLang="en-US" dirty="0" smtClean="0">
                <a:solidFill>
                  <a:schemeClr val="accent1"/>
                </a:solidFill>
              </a:rPr>
              <a:t>を起動する</a:t>
            </a:r>
            <a:endParaRPr kumimoji="1" lang="ja-JP" altLang="en-US" dirty="0">
              <a:solidFill>
                <a:schemeClr val="accent1"/>
              </a:solidFill>
            </a:endParaRPr>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3</a:t>
            </a:fld>
            <a:endParaRPr kumimoji="1" lang="ja-JP" altLang="en-US"/>
          </a:p>
        </p:txBody>
      </p:sp>
      <p:sp>
        <p:nvSpPr>
          <p:cNvPr id="6" name="円/楕円 5"/>
          <p:cNvSpPr/>
          <p:nvPr/>
        </p:nvSpPr>
        <p:spPr>
          <a:xfrm>
            <a:off x="611560" y="6165304"/>
            <a:ext cx="288032" cy="288032"/>
          </a:xfrm>
          <a:prstGeom prst="ellipse">
            <a:avLst/>
          </a:prstGeom>
          <a:no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 name="直線矢印コネクタ 7"/>
          <p:cNvCxnSpPr/>
          <p:nvPr/>
        </p:nvCxnSpPr>
        <p:spPr>
          <a:xfrm flipH="1">
            <a:off x="827584" y="5013176"/>
            <a:ext cx="1800200" cy="115212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4</a:t>
            </a:fld>
            <a:endParaRPr kumimoji="1" lang="ja-JP" altLang="en-US"/>
          </a:p>
        </p:txBody>
      </p:sp>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r="16884" b="45800"/>
          <a:stretch/>
        </p:blipFill>
        <p:spPr>
          <a:xfrm>
            <a:off x="19957" y="1396046"/>
            <a:ext cx="9124043" cy="3346775"/>
          </a:xfrm>
          <a:prstGeom prst="rect">
            <a:avLst/>
          </a:prstGeom>
        </p:spPr>
      </p:pic>
      <p:sp>
        <p:nvSpPr>
          <p:cNvPr id="10" name="角丸四角形 9"/>
          <p:cNvSpPr/>
          <p:nvPr/>
        </p:nvSpPr>
        <p:spPr>
          <a:xfrm>
            <a:off x="422171" y="1484784"/>
            <a:ext cx="26642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093" y="189811"/>
            <a:ext cx="9507731" cy="584775"/>
          </a:xfrm>
          <a:prstGeom prst="rect">
            <a:avLst/>
          </a:prstGeom>
          <a:noFill/>
        </p:spPr>
        <p:txBody>
          <a:bodyPr wrap="none" rtlCol="0">
            <a:spAutoFit/>
          </a:bodyPr>
          <a:lstStyle/>
          <a:p>
            <a:r>
              <a:rPr kumimoji="1" lang="ja-JP" altLang="en-US" sz="2800" dirty="0" smtClean="0"/>
              <a:t>①ここに「</a:t>
            </a:r>
            <a:r>
              <a:rPr kumimoji="1" lang="ja-JP" altLang="en-US" sz="3200" dirty="0" smtClean="0">
                <a:solidFill>
                  <a:srgbClr val="FF0000"/>
                </a:solidFill>
              </a:rPr>
              <a:t>信州大学　図書館</a:t>
            </a:r>
            <a:r>
              <a:rPr kumimoji="1" lang="ja-JP" altLang="en-US" sz="2800" dirty="0" smtClean="0"/>
              <a:t>」と入力し、検索してください。</a:t>
            </a:r>
            <a:endParaRPr kumimoji="1" lang="en-US" altLang="ja-JP" sz="2800" dirty="0" smtClean="0"/>
          </a:p>
        </p:txBody>
      </p:sp>
      <p:cxnSp>
        <p:nvCxnSpPr>
          <p:cNvPr id="19" name="直線矢印コネクタ 18"/>
          <p:cNvCxnSpPr/>
          <p:nvPr/>
        </p:nvCxnSpPr>
        <p:spPr>
          <a:xfrm flipH="1">
            <a:off x="1403648" y="753871"/>
            <a:ext cx="179622" cy="7309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491880" y="3861048"/>
            <a:ext cx="5368586" cy="1200329"/>
          </a:xfrm>
          <a:prstGeom prst="rect">
            <a:avLst/>
          </a:prstGeom>
          <a:noFill/>
        </p:spPr>
        <p:txBody>
          <a:bodyPr wrap="none" rtlCol="0">
            <a:spAutoFit/>
          </a:bodyPr>
          <a:lstStyle/>
          <a:p>
            <a:r>
              <a:rPr kumimoji="1" lang="ja-JP" altLang="en-US" sz="3600" dirty="0" smtClean="0"/>
              <a:t>この画面での</a:t>
            </a:r>
            <a:endParaRPr kumimoji="1" lang="en-US" altLang="ja-JP" sz="3600" dirty="0" smtClean="0"/>
          </a:p>
          <a:p>
            <a:r>
              <a:rPr kumimoji="1" lang="en-US" altLang="ja-JP" sz="3600" dirty="0" smtClean="0"/>
              <a:t>ACSU</a:t>
            </a:r>
            <a:r>
              <a:rPr kumimoji="1" lang="ja-JP" altLang="en-US" sz="3600" dirty="0" smtClean="0"/>
              <a:t>ログインは</a:t>
            </a:r>
            <a:r>
              <a:rPr lang="ja-JP" altLang="en-US" sz="3600" dirty="0" smtClean="0"/>
              <a:t>不要です</a:t>
            </a:r>
            <a:r>
              <a:rPr lang="ja-JP" altLang="en-US" sz="3600" dirty="0"/>
              <a:t>。</a:t>
            </a:r>
            <a:endParaRPr kumimoji="1" lang="ja-JP" altLang="en-US" sz="3600" dirty="0"/>
          </a:p>
        </p:txBody>
      </p:sp>
      <p:sp>
        <p:nvSpPr>
          <p:cNvPr id="25" name="下矢印 24"/>
          <p:cNvSpPr/>
          <p:nvPr/>
        </p:nvSpPr>
        <p:spPr>
          <a:xfrm rot="13617143">
            <a:off x="6726696" y="3818369"/>
            <a:ext cx="403290" cy="61376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583269" y="786198"/>
            <a:ext cx="7478329" cy="461665"/>
          </a:xfrm>
          <a:prstGeom prst="rect">
            <a:avLst/>
          </a:prstGeom>
          <a:noFill/>
        </p:spPr>
        <p:txBody>
          <a:bodyPr wrap="none" rtlCol="0">
            <a:spAutoFit/>
          </a:bodyPr>
          <a:lstStyle/>
          <a:p>
            <a:r>
              <a:rPr lang="ja-JP" altLang="en-US" sz="2400" dirty="0" smtClean="0"/>
              <a:t>②検索</a:t>
            </a:r>
            <a:r>
              <a:rPr lang="ja-JP" altLang="en-US" sz="2400" dirty="0"/>
              <a:t>結果から、附属図書館</a:t>
            </a:r>
            <a:r>
              <a:rPr lang="en-US" altLang="ja-JP" sz="2400" dirty="0"/>
              <a:t>HP</a:t>
            </a:r>
            <a:r>
              <a:rPr lang="ja-JP" altLang="en-US" sz="2400" dirty="0"/>
              <a:t>へアクセスしてください</a:t>
            </a:r>
            <a:r>
              <a:rPr lang="ja-JP" altLang="en-US" sz="2400" dirty="0" smtClean="0"/>
              <a:t>。</a:t>
            </a:r>
            <a:endParaRPr lang="en-US" altLang="ja-JP" sz="2400" dirty="0"/>
          </a:p>
        </p:txBody>
      </p:sp>
    </p:spTree>
    <p:extLst>
      <p:ext uri="{BB962C8B-B14F-4D97-AF65-F5344CB8AC3E}">
        <p14:creationId xmlns:p14="http://schemas.microsoft.com/office/powerpoint/2010/main" val="1816203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パソコンコーナー</a:t>
            </a:r>
            <a:endParaRPr kumimoji="1" lang="ja-JP" altLang="en-US" dirty="0"/>
          </a:p>
        </p:txBody>
      </p:sp>
      <p:sp>
        <p:nvSpPr>
          <p:cNvPr id="8" name="コンテンツ プレースホルダ 7"/>
          <p:cNvSpPr>
            <a:spLocks noGrp="1"/>
          </p:cNvSpPr>
          <p:nvPr>
            <p:ph idx="1"/>
          </p:nvPr>
        </p:nvSpPr>
        <p:spPr/>
        <p:txBody>
          <a:bodyPr>
            <a:normAutofit fontScale="85000" lnSpcReduction="10000"/>
          </a:bodyPr>
          <a:lstStyle/>
          <a:p>
            <a:pPr>
              <a:buFont typeface="Wingdings" pitchFamily="2" charset="2"/>
              <a:buChar char="u"/>
            </a:pPr>
            <a:r>
              <a:rPr kumimoji="1" lang="ja-JP" altLang="en-US" dirty="0" smtClean="0"/>
              <a:t>教育用</a:t>
            </a:r>
            <a:r>
              <a:rPr kumimoji="1" lang="en-US" altLang="ja-JP" dirty="0" smtClean="0"/>
              <a:t>PC</a:t>
            </a:r>
            <a:r>
              <a:rPr kumimoji="1" lang="ja-JP" altLang="en-US" dirty="0" smtClean="0"/>
              <a:t>（</a:t>
            </a:r>
            <a:r>
              <a:rPr kumimoji="1" lang="en-US" altLang="ja-JP" dirty="0" smtClean="0"/>
              <a:t>10</a:t>
            </a:r>
            <a:r>
              <a:rPr kumimoji="1" lang="ja-JP" altLang="en-US" dirty="0" smtClean="0"/>
              <a:t>番教室と同じ</a:t>
            </a:r>
            <a:r>
              <a:rPr kumimoji="1" lang="en-US" altLang="ja-JP" dirty="0" smtClean="0"/>
              <a:t>PC</a:t>
            </a:r>
            <a:r>
              <a:rPr kumimoji="1" lang="ja-JP" altLang="en-US" dirty="0" smtClean="0"/>
              <a:t>）が</a:t>
            </a:r>
            <a:r>
              <a:rPr kumimoji="1" lang="en-US" altLang="ja-JP" dirty="0" smtClean="0"/>
              <a:t>30</a:t>
            </a:r>
            <a:r>
              <a:rPr kumimoji="1" lang="ja-JP" altLang="en-US" dirty="0" smtClean="0"/>
              <a:t>台あります。</a:t>
            </a:r>
            <a:endParaRPr kumimoji="1" lang="en-US" altLang="ja-JP" dirty="0" smtClean="0"/>
          </a:p>
          <a:p>
            <a:pPr lvl="1">
              <a:buFont typeface="Arial" panose="020B0604020202020204" pitchFamily="34" charset="0"/>
              <a:buChar char="•"/>
            </a:pPr>
            <a:r>
              <a:rPr lang="ja-JP" altLang="en-US" dirty="0" smtClean="0"/>
              <a:t>データベースの利用、電子ブック・電子ジャーナルの閲覧ができます。</a:t>
            </a:r>
            <a:endParaRPr kumimoji="1" lang="en-US" altLang="ja-JP" dirty="0" smtClean="0"/>
          </a:p>
          <a:p>
            <a:pPr lvl="1">
              <a:buFont typeface="Arial" panose="020B0604020202020204" pitchFamily="34" charset="0"/>
              <a:buChar char="•"/>
            </a:pPr>
            <a:r>
              <a:rPr lang="ja-JP" altLang="en-US" dirty="0" smtClean="0"/>
              <a:t>個人のレポート作成などにも使うことができます。</a:t>
            </a:r>
            <a:endParaRPr lang="en-US" altLang="ja-JP" dirty="0" smtClean="0"/>
          </a:p>
          <a:p>
            <a:pPr>
              <a:buFont typeface="Wingdings" pitchFamily="2" charset="2"/>
              <a:buChar char="u"/>
            </a:pPr>
            <a:endParaRPr kumimoji="1" lang="en-US" altLang="ja-JP" dirty="0" smtClean="0"/>
          </a:p>
          <a:p>
            <a:pPr>
              <a:buFont typeface="Wingdings" pitchFamily="2" charset="2"/>
              <a:buChar char="u"/>
            </a:pPr>
            <a:r>
              <a:rPr lang="ja-JP" altLang="en-US" dirty="0" smtClean="0"/>
              <a:t>最初に</a:t>
            </a:r>
            <a:r>
              <a:rPr lang="en-US" altLang="ja-JP" dirty="0" smtClean="0"/>
              <a:t>ACSU</a:t>
            </a:r>
            <a:r>
              <a:rPr lang="ja-JP" altLang="en-US" dirty="0" smtClean="0"/>
              <a:t>の</a:t>
            </a:r>
            <a:r>
              <a:rPr lang="en-US" altLang="ja-JP" dirty="0" smtClean="0"/>
              <a:t>ID</a:t>
            </a:r>
            <a:r>
              <a:rPr lang="ja-JP" altLang="en-US" dirty="0" smtClean="0"/>
              <a:t>とパスワードでログインしてください。</a:t>
            </a:r>
            <a:r>
              <a:rPr lang="en-US" altLang="ja-JP" dirty="0" smtClean="0"/>
              <a:t/>
            </a:r>
            <a:br>
              <a:rPr lang="en-US" altLang="ja-JP" dirty="0" smtClean="0"/>
            </a:br>
            <a:r>
              <a:rPr lang="ja-JP" altLang="en-US" dirty="0" smtClean="0">
                <a:solidFill>
                  <a:srgbClr val="FF0000"/>
                </a:solidFill>
              </a:rPr>
              <a:t>使い終わったときは必ずシャットダウンしてください。</a:t>
            </a:r>
            <a:endParaRPr lang="en-US" altLang="ja-JP" dirty="0" smtClean="0"/>
          </a:p>
          <a:p>
            <a:pPr>
              <a:buFont typeface="Wingdings" pitchFamily="2" charset="2"/>
              <a:buChar char="u"/>
            </a:pPr>
            <a:r>
              <a:rPr kumimoji="1" lang="ja-JP" altLang="en-US" dirty="0" smtClean="0"/>
              <a:t>パソコンの電源を切ると作成したデータは</a:t>
            </a:r>
            <a:r>
              <a:rPr kumimoji="1" lang="ja-JP" altLang="en-US" u="sng" dirty="0" smtClean="0"/>
              <a:t>全て削除</a:t>
            </a:r>
            <a:r>
              <a:rPr kumimoji="1" lang="en-US" altLang="ja-JP" u="sng" dirty="0" smtClean="0"/>
              <a:t/>
            </a:r>
            <a:br>
              <a:rPr kumimoji="1" lang="en-US" altLang="ja-JP" u="sng" dirty="0" smtClean="0"/>
            </a:br>
            <a:r>
              <a:rPr kumimoji="1" lang="ja-JP" altLang="en-US" dirty="0" smtClean="0"/>
              <a:t>されます。</a:t>
            </a:r>
            <a:r>
              <a:rPr kumimoji="1" lang="en-US" altLang="ja-JP" dirty="0" smtClean="0"/>
              <a:t/>
            </a:r>
            <a:br>
              <a:rPr kumimoji="1" lang="en-US" altLang="ja-JP" dirty="0" smtClean="0"/>
            </a:br>
            <a:r>
              <a:rPr kumimoji="1" lang="ja-JP" altLang="en-US" dirty="0" smtClean="0"/>
              <a:t>必要なデータは</a:t>
            </a:r>
            <a:r>
              <a:rPr kumimoji="1" lang="en-US" altLang="ja-JP" dirty="0" smtClean="0"/>
              <a:t>USB</a:t>
            </a:r>
            <a:r>
              <a:rPr kumimoji="1" lang="ja-JP" altLang="en-US" dirty="0" smtClean="0"/>
              <a:t>メモリ等に保存してください。</a:t>
            </a:r>
            <a:endParaRPr kumimoji="1" lang="ja-JP" altLang="en-US" dirty="0"/>
          </a:p>
        </p:txBody>
      </p:sp>
      <p:sp>
        <p:nvSpPr>
          <p:cNvPr id="5" name="スライド番号プレースホルダ 4"/>
          <p:cNvSpPr>
            <a:spLocks noGrp="1"/>
          </p:cNvSpPr>
          <p:nvPr>
            <p:ph type="sldNum" sz="quarter" idx="12"/>
          </p:nvPr>
        </p:nvSpPr>
        <p:spPr/>
        <p:txBody>
          <a:bodyPr/>
          <a:lstStyle/>
          <a:p>
            <a:fld id="{9C491DFE-B8BF-4CDB-8BFC-D272B5514634}" type="slidenum">
              <a:rPr kumimoji="1" lang="ja-JP" altLang="en-US" smtClean="0"/>
              <a:pPr/>
              <a:t>5</a:t>
            </a:fld>
            <a:endParaRPr kumimoji="1" lang="ja-JP" altLang="en-US"/>
          </a:p>
        </p:txBody>
      </p:sp>
    </p:spTree>
    <p:extLst>
      <p:ext uri="{BB962C8B-B14F-4D97-AF65-F5344CB8AC3E}">
        <p14:creationId xmlns:p14="http://schemas.microsoft.com/office/powerpoint/2010/main" val="4035380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ＯＰＡＣとは</a:t>
            </a:r>
            <a:endParaRPr kumimoji="1" lang="ja-JP" altLang="en-US" dirty="0"/>
          </a:p>
        </p:txBody>
      </p:sp>
      <p:sp>
        <p:nvSpPr>
          <p:cNvPr id="3" name="コンテンツ プレースホルダ 2"/>
          <p:cNvSpPr>
            <a:spLocks noGrp="1"/>
          </p:cNvSpPr>
          <p:nvPr>
            <p:ph idx="1"/>
          </p:nvPr>
        </p:nvSpPr>
        <p:spPr/>
        <p:txBody>
          <a:bodyPr>
            <a:normAutofit/>
          </a:bodyPr>
          <a:lstStyle/>
          <a:p>
            <a:pPr>
              <a:buFont typeface="Wingdings" pitchFamily="2" charset="2"/>
              <a:buChar char="u"/>
            </a:pPr>
            <a:r>
              <a:rPr lang="ja-JP" altLang="en-US" dirty="0" smtClean="0"/>
              <a:t>信州大学で所蔵している図書や紙媒体の雑誌・視聴覚資料を検索できる、蔵書検索データベース。</a:t>
            </a:r>
            <a:endParaRPr lang="en-US" altLang="ja-JP" dirty="0" smtClean="0"/>
          </a:p>
          <a:p>
            <a:pPr>
              <a:buFont typeface="Wingdings" pitchFamily="2" charset="2"/>
              <a:buChar char="u"/>
            </a:pPr>
            <a:r>
              <a:rPr lang="ja-JP" altLang="en-US" dirty="0" smtClean="0"/>
              <a:t>電子ブックもまとめて検索できます。</a:t>
            </a:r>
            <a:endParaRPr lang="en-US" altLang="ja-JP" dirty="0" smtClean="0"/>
          </a:p>
          <a:p>
            <a:pPr>
              <a:buFont typeface="Wingdings" pitchFamily="2" charset="2"/>
              <a:buChar char="u"/>
            </a:pPr>
            <a:endParaRPr lang="en-US" altLang="ja-JP" dirty="0" smtClean="0"/>
          </a:p>
          <a:p>
            <a:pPr>
              <a:buFont typeface="Wingdings" pitchFamily="2" charset="2"/>
              <a:buChar char="u"/>
            </a:pPr>
            <a:r>
              <a:rPr lang="ja-JP" altLang="en-US" dirty="0" smtClean="0"/>
              <a:t>中央図書館だけでなく、ほかの学部図書館の資料も一度に検索できます。</a:t>
            </a:r>
            <a:endParaRPr lang="en-US" altLang="ja-JP" dirty="0" smtClean="0"/>
          </a:p>
          <a:p>
            <a:pPr>
              <a:buFont typeface="Wingdings" pitchFamily="2" charset="2"/>
              <a:buChar char="u"/>
            </a:pPr>
            <a:r>
              <a:rPr lang="ja-JP" altLang="en-US" dirty="0" smtClean="0"/>
              <a:t>自宅やスマホからでも利用可能です。</a:t>
            </a:r>
          </a:p>
        </p:txBody>
      </p:sp>
      <p:sp>
        <p:nvSpPr>
          <p:cNvPr id="4" name="スライド番号プレースホルダ 3"/>
          <p:cNvSpPr>
            <a:spLocks noGrp="1"/>
          </p:cNvSpPr>
          <p:nvPr>
            <p:ph type="sldNum" sz="quarter" idx="12"/>
          </p:nvPr>
        </p:nvSpPr>
        <p:spPr/>
        <p:txBody>
          <a:bodyPr/>
          <a:lstStyle/>
          <a:p>
            <a:fld id="{439CEF5E-26A6-4302-A87A-3283CCEDE93D}"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どうやって</a:t>
            </a:r>
            <a:r>
              <a:rPr kumimoji="1" lang="ja-JP" altLang="en-US" dirty="0" smtClean="0"/>
              <a:t>使えるの？</a:t>
            </a:r>
            <a:endParaRPr kumimoji="1" lang="ja-JP" altLang="en-US" dirty="0"/>
          </a:p>
        </p:txBody>
      </p:sp>
      <p:sp>
        <p:nvSpPr>
          <p:cNvPr id="3" name="コンテンツ プレースホルダ 2"/>
          <p:cNvSpPr>
            <a:spLocks noGrp="1"/>
          </p:cNvSpPr>
          <p:nvPr>
            <p:ph idx="1"/>
          </p:nvPr>
        </p:nvSpPr>
        <p:spPr>
          <a:xfrm>
            <a:off x="457200" y="1412776"/>
            <a:ext cx="8229600" cy="4713387"/>
          </a:xfrm>
        </p:spPr>
        <p:txBody>
          <a:bodyPr/>
          <a:lstStyle/>
          <a:p>
            <a:pPr>
              <a:buFont typeface="Wingdings" pitchFamily="2" charset="2"/>
              <a:buChar char="u"/>
            </a:pPr>
            <a:r>
              <a:rPr kumimoji="1" lang="ja-JP" altLang="en-US" dirty="0" smtClean="0"/>
              <a:t>図書館</a:t>
            </a:r>
            <a:r>
              <a:rPr kumimoji="1" lang="en-US" altLang="ja-JP" dirty="0" smtClean="0"/>
              <a:t>HP</a:t>
            </a:r>
            <a:r>
              <a:rPr kumimoji="1" lang="ja-JP" altLang="en-US" dirty="0" smtClean="0"/>
              <a:t>に検索窓があります。</a:t>
            </a:r>
            <a:endParaRPr kumimoji="1" lang="en-US" altLang="ja-JP" dirty="0" smtClean="0"/>
          </a:p>
          <a:p>
            <a:pPr>
              <a:buFont typeface="Wingdings" pitchFamily="2" charset="2"/>
              <a:buChar char="u"/>
            </a:pPr>
            <a:r>
              <a:rPr kumimoji="1" lang="ja-JP" altLang="en-US" dirty="0" smtClean="0"/>
              <a:t>インターネットが繋がっていれば、どこからでも使えます。</a:t>
            </a:r>
            <a:endParaRPr kumimoji="1" lang="en-US" altLang="ja-JP" dirty="0" smtClean="0"/>
          </a:p>
          <a:p>
            <a:pPr>
              <a:buFont typeface="Wingdings" pitchFamily="2" charset="2"/>
              <a:buChar char="u"/>
            </a:pPr>
            <a:endParaRPr kumimoji="1" lang="ja-JP" altLang="en-US" dirty="0"/>
          </a:p>
        </p:txBody>
      </p:sp>
      <p:sp>
        <p:nvSpPr>
          <p:cNvPr id="6" name="スライド番号プレースホルダ 5"/>
          <p:cNvSpPr>
            <a:spLocks noGrp="1"/>
          </p:cNvSpPr>
          <p:nvPr>
            <p:ph type="sldNum" sz="quarter" idx="12"/>
          </p:nvPr>
        </p:nvSpPr>
        <p:spPr/>
        <p:txBody>
          <a:bodyPr/>
          <a:lstStyle/>
          <a:p>
            <a:fld id="{439CEF5E-26A6-4302-A87A-3283CCEDE93D}" type="slidenum">
              <a:rPr kumimoji="1" lang="ja-JP" altLang="en-US" smtClean="0"/>
              <a:pPr/>
              <a:t>7</a:t>
            </a:fld>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79" y="3238488"/>
            <a:ext cx="7115720" cy="3117862"/>
          </a:xfrm>
          <a:prstGeom prst="rect">
            <a:avLst/>
          </a:prstGeom>
        </p:spPr>
      </p:pic>
      <p:sp>
        <p:nvSpPr>
          <p:cNvPr id="7" name="角丸四角形 6"/>
          <p:cNvSpPr/>
          <p:nvPr/>
        </p:nvSpPr>
        <p:spPr>
          <a:xfrm>
            <a:off x="5364088" y="4149080"/>
            <a:ext cx="2304256" cy="1008112"/>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5" name="左矢印 4"/>
          <p:cNvSpPr/>
          <p:nvPr/>
        </p:nvSpPr>
        <p:spPr>
          <a:xfrm rot="18987319">
            <a:off x="7361161" y="3951346"/>
            <a:ext cx="786751" cy="395467"/>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0014"/>
            <a:ext cx="8229600" cy="1143000"/>
          </a:xfrm>
        </p:spPr>
        <p:txBody>
          <a:bodyPr>
            <a:normAutofit/>
          </a:bodyPr>
          <a:lstStyle/>
          <a:p>
            <a:r>
              <a:rPr kumimoji="1" lang="ja-JP" altLang="en-US" dirty="0" smtClean="0"/>
              <a:t>図書を探す①</a:t>
            </a:r>
            <a:endParaRPr kumimoji="1" lang="ja-JP" altLang="en-US" dirty="0"/>
          </a:p>
        </p:txBody>
      </p:sp>
      <p:sp>
        <p:nvSpPr>
          <p:cNvPr id="8" name="スライド番号プレースホルダ 7"/>
          <p:cNvSpPr>
            <a:spLocks noGrp="1"/>
          </p:cNvSpPr>
          <p:nvPr>
            <p:ph type="sldNum" sz="quarter" idx="12"/>
          </p:nvPr>
        </p:nvSpPr>
        <p:spPr/>
        <p:txBody>
          <a:bodyPr/>
          <a:lstStyle/>
          <a:p>
            <a:fld id="{439CEF5E-26A6-4302-A87A-3283CCEDE93D}" type="slidenum">
              <a:rPr kumimoji="1" lang="ja-JP" altLang="en-US" smtClean="0"/>
              <a:pPr/>
              <a:t>8</a:t>
            </a:fld>
            <a:endParaRPr kumimoji="1" lang="ja-JP" altLang="en-US"/>
          </a:p>
        </p:txBody>
      </p:sp>
      <p:sp>
        <p:nvSpPr>
          <p:cNvPr id="7" name="テキスト ボックス 6"/>
          <p:cNvSpPr txBox="1"/>
          <p:nvPr/>
        </p:nvSpPr>
        <p:spPr>
          <a:xfrm>
            <a:off x="457200" y="5987018"/>
            <a:ext cx="3600400" cy="369332"/>
          </a:xfrm>
          <a:prstGeom prst="rect">
            <a:avLst/>
          </a:prstGeom>
          <a:noFill/>
        </p:spPr>
        <p:txBody>
          <a:bodyPr wrap="square" rtlCol="0">
            <a:spAutoFit/>
          </a:bodyPr>
          <a:lstStyle/>
          <a:p>
            <a:r>
              <a:rPr lang="ja-JP" altLang="en-US" dirty="0" smtClean="0">
                <a:solidFill>
                  <a:srgbClr val="00B050"/>
                </a:solidFill>
              </a:rPr>
              <a:t>≪利用案内：</a:t>
            </a:r>
            <a:r>
              <a:rPr lang="en-US" altLang="ja-JP" dirty="0" smtClean="0">
                <a:solidFill>
                  <a:srgbClr val="00B050"/>
                </a:solidFill>
              </a:rPr>
              <a:t>6-9</a:t>
            </a:r>
            <a:r>
              <a:rPr lang="ja-JP" altLang="en-US" dirty="0" smtClean="0">
                <a:solidFill>
                  <a:srgbClr val="00B050"/>
                </a:solidFill>
              </a:rPr>
              <a:t>ページ≫</a:t>
            </a:r>
            <a:endParaRPr kumimoji="1" lang="ja-JP" altLang="en-US"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92" y="1628800"/>
            <a:ext cx="9227583" cy="3520932"/>
          </a:xfrm>
        </p:spPr>
      </p:pic>
      <p:sp>
        <p:nvSpPr>
          <p:cNvPr id="9" name="テキスト ボックス 8"/>
          <p:cNvSpPr txBox="1"/>
          <p:nvPr/>
        </p:nvSpPr>
        <p:spPr>
          <a:xfrm>
            <a:off x="539552" y="3140968"/>
            <a:ext cx="3312368" cy="369332"/>
          </a:xfrm>
          <a:prstGeom prst="rect">
            <a:avLst/>
          </a:prstGeom>
          <a:noFill/>
        </p:spPr>
        <p:txBody>
          <a:bodyPr wrap="square" rtlCol="0">
            <a:spAutoFit/>
          </a:bodyPr>
          <a:lstStyle/>
          <a:p>
            <a:r>
              <a:rPr lang="ja-JP" altLang="en-US" dirty="0" smtClean="0">
                <a:solidFill>
                  <a:srgbClr val="FF0000"/>
                </a:solidFill>
              </a:rPr>
              <a:t>レポート　</a:t>
            </a:r>
            <a:r>
              <a:rPr lang="ja-JP" altLang="en-US" dirty="0">
                <a:solidFill>
                  <a:srgbClr val="FF0000"/>
                </a:solidFill>
              </a:rPr>
              <a:t>基本</a:t>
            </a:r>
            <a:endParaRPr kumimoji="1" lang="ja-JP" alt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599234"/>
            <a:ext cx="6248265" cy="5183932"/>
          </a:xfrm>
          <a:prstGeom prst="rect">
            <a:avLst/>
          </a:prstGeom>
          <a:ln>
            <a:solidFill>
              <a:schemeClr val="bg1">
                <a:lumMod val="85000"/>
              </a:schemeClr>
            </a:solidFill>
          </a:ln>
        </p:spPr>
      </p:pic>
      <p:sp>
        <p:nvSpPr>
          <p:cNvPr id="2" name="タイトル 1"/>
          <p:cNvSpPr>
            <a:spLocks noGrp="1"/>
          </p:cNvSpPr>
          <p:nvPr>
            <p:ph type="title"/>
          </p:nvPr>
        </p:nvSpPr>
        <p:spPr>
          <a:xfrm>
            <a:off x="457200" y="-27384"/>
            <a:ext cx="8229600" cy="994122"/>
          </a:xfrm>
        </p:spPr>
        <p:txBody>
          <a:bodyPr/>
          <a:lstStyle/>
          <a:p>
            <a:r>
              <a:rPr kumimoji="1" lang="ja-JP" altLang="en-US" dirty="0" smtClean="0"/>
              <a:t>図書を探す②</a:t>
            </a:r>
            <a:endParaRPr kumimoji="1" lang="ja-JP" altLang="en-US" dirty="0"/>
          </a:p>
        </p:txBody>
      </p:sp>
      <p:sp>
        <p:nvSpPr>
          <p:cNvPr id="3" name="コンテンツ プレースホルダ 2"/>
          <p:cNvSpPr>
            <a:spLocks noGrp="1"/>
          </p:cNvSpPr>
          <p:nvPr>
            <p:ph idx="1"/>
          </p:nvPr>
        </p:nvSpPr>
        <p:spPr>
          <a:xfrm>
            <a:off x="483975" y="836712"/>
            <a:ext cx="8229600" cy="792088"/>
          </a:xfrm>
        </p:spPr>
        <p:txBody>
          <a:bodyPr>
            <a:normAutofit lnSpcReduction="10000"/>
          </a:bodyPr>
          <a:lstStyle/>
          <a:p>
            <a:pPr>
              <a:buFont typeface="Wingdings" pitchFamily="2" charset="2"/>
              <a:buChar char="u"/>
            </a:pPr>
            <a:r>
              <a:rPr kumimoji="1" lang="ja-JP" altLang="en-US" sz="2400" dirty="0" smtClean="0"/>
              <a:t>入力したキーワードを含む</a:t>
            </a:r>
            <a:r>
              <a:rPr lang="ja-JP" altLang="en-US" sz="2400" dirty="0" smtClean="0"/>
              <a:t>資料</a:t>
            </a:r>
            <a:r>
              <a:rPr kumimoji="1" lang="ja-JP" altLang="en-US" sz="2400" dirty="0" smtClean="0"/>
              <a:t>が検索され、結果の一覧が表示されます。</a:t>
            </a:r>
            <a:endParaRPr kumimoji="1" lang="ja-JP" altLang="en-US" sz="2400" dirty="0"/>
          </a:p>
        </p:txBody>
      </p:sp>
      <p:sp>
        <p:nvSpPr>
          <p:cNvPr id="7" name="スライド番号プレースホルダ 6"/>
          <p:cNvSpPr>
            <a:spLocks noGrp="1"/>
          </p:cNvSpPr>
          <p:nvPr>
            <p:ph type="sldNum" sz="quarter" idx="12"/>
          </p:nvPr>
        </p:nvSpPr>
        <p:spPr/>
        <p:txBody>
          <a:bodyPr/>
          <a:lstStyle/>
          <a:p>
            <a:fld id="{439CEF5E-26A6-4302-A87A-3283CCEDE93D}" type="slidenum">
              <a:rPr kumimoji="1" lang="ja-JP" altLang="en-US" smtClean="0"/>
              <a:pPr/>
              <a:t>9</a:t>
            </a:fld>
            <a:endParaRPr kumimoji="1" lang="ja-JP" altLang="en-US"/>
          </a:p>
        </p:txBody>
      </p:sp>
      <p:sp>
        <p:nvSpPr>
          <p:cNvPr id="4" name="角丸四角形 3"/>
          <p:cNvSpPr/>
          <p:nvPr/>
        </p:nvSpPr>
        <p:spPr>
          <a:xfrm>
            <a:off x="3779912" y="5828044"/>
            <a:ext cx="2160240" cy="190203"/>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026" name="Picture 2" descr="http://yajidesign.com/i/0058/0058_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182508" y="6091170"/>
            <a:ext cx="740569" cy="57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1282</TotalTime>
  <Words>2422</Words>
  <Application>Microsoft Office PowerPoint</Application>
  <PresentationFormat>画面に合わせる (4:3)</PresentationFormat>
  <Paragraphs>276</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ＭＳ Ｐゴシック</vt:lpstr>
      <vt:lpstr>ＭＳ Ｐ明朝</vt:lpstr>
      <vt:lpstr>Arial</vt:lpstr>
      <vt:lpstr>Calibri</vt:lpstr>
      <vt:lpstr>Times New Roman</vt:lpstr>
      <vt:lpstr>Wingdings</vt:lpstr>
      <vt:lpstr>Office テーマ</vt:lpstr>
      <vt:lpstr>OPAC検索実習</vt:lpstr>
      <vt:lpstr>はじめに </vt:lpstr>
      <vt:lpstr>　</vt:lpstr>
      <vt:lpstr>PowerPoint プレゼンテーション</vt:lpstr>
      <vt:lpstr>パソコンコーナー</vt:lpstr>
      <vt:lpstr>ＯＰＡＣとは</vt:lpstr>
      <vt:lpstr>どうやって使えるの？</vt:lpstr>
      <vt:lpstr>図書を探す①</vt:lpstr>
      <vt:lpstr>図書を探す②</vt:lpstr>
      <vt:lpstr>図書を探す③</vt:lpstr>
      <vt:lpstr>図書の予約・取寄</vt:lpstr>
      <vt:lpstr>PowerPoint プレゼンテーション</vt:lpstr>
      <vt:lpstr>雑誌を探す②結果のしぼり込み</vt:lpstr>
      <vt:lpstr>雑誌を探す③</vt:lpstr>
      <vt:lpstr>雑誌を探す④</vt:lpstr>
      <vt:lpstr>詳細検索</vt:lpstr>
      <vt:lpstr>My Library①</vt:lpstr>
      <vt:lpstr>My Library②</vt:lpstr>
      <vt:lpstr>My Library③</vt:lpstr>
      <vt:lpstr>My Library④ 貸出期間の延長</vt:lpstr>
      <vt:lpstr>My Library⑤ グループ学習室の予約</vt:lpstr>
      <vt:lpstr>OPAC検索実習</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OPAC検索実習</dc:title>
  <dc:creator>nalis</dc:creator>
  <cp:lastModifiedBy>nalis</cp:lastModifiedBy>
  <cp:revision>132</cp:revision>
  <cp:lastPrinted>2018-04-05T00:36:55Z</cp:lastPrinted>
  <dcterms:created xsi:type="dcterms:W3CDTF">2015-03-19T10:36:02Z</dcterms:created>
  <dcterms:modified xsi:type="dcterms:W3CDTF">2018-04-24T02:42:15Z</dcterms:modified>
</cp:coreProperties>
</file>