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7561263" cy="10693400"/>
  <p:notesSz cx="9902825" cy="6770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51" d="100"/>
          <a:sy n="51" d="100"/>
        </p:scale>
        <p:origin x="2670" y="90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91223" cy="339710"/>
          </a:xfrm>
          <a:prstGeom prst="rect">
            <a:avLst/>
          </a:prstGeom>
        </p:spPr>
        <p:txBody>
          <a:bodyPr vert="horz" lIns="91034" tIns="45517" rIns="91034" bIns="455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09310" y="1"/>
            <a:ext cx="4291223" cy="339710"/>
          </a:xfrm>
          <a:prstGeom prst="rect">
            <a:avLst/>
          </a:prstGeom>
        </p:spPr>
        <p:txBody>
          <a:bodyPr vert="horz" lIns="91034" tIns="45517" rIns="91034" bIns="45517" rtlCol="0"/>
          <a:lstStyle>
            <a:lvl1pPr algn="r">
              <a:defRPr sz="1200"/>
            </a:lvl1pPr>
          </a:lstStyle>
          <a:p>
            <a:fld id="{67611448-BD9A-40EA-B7DB-E5B5078786CE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30980"/>
            <a:ext cx="4291223" cy="339709"/>
          </a:xfrm>
          <a:prstGeom prst="rect">
            <a:avLst/>
          </a:prstGeom>
        </p:spPr>
        <p:txBody>
          <a:bodyPr vert="horz" lIns="91034" tIns="45517" rIns="91034" bIns="455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09310" y="6430980"/>
            <a:ext cx="4291223" cy="339709"/>
          </a:xfrm>
          <a:prstGeom prst="rect">
            <a:avLst/>
          </a:prstGeom>
        </p:spPr>
        <p:txBody>
          <a:bodyPr vert="horz" lIns="91034" tIns="45517" rIns="91034" bIns="45517" rtlCol="0" anchor="b"/>
          <a:lstStyle>
            <a:lvl1pPr algn="r">
              <a:defRPr sz="1200"/>
            </a:lvl1pPr>
          </a:lstStyle>
          <a:p>
            <a:fld id="{3D160492-ABCD-4886-9102-240D7A828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89540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91223" cy="340102"/>
          </a:xfrm>
          <a:prstGeom prst="rect">
            <a:avLst/>
          </a:prstGeom>
        </p:spPr>
        <p:txBody>
          <a:bodyPr vert="horz" lIns="91034" tIns="45517" rIns="91034" bIns="455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09883" y="1"/>
            <a:ext cx="4291223" cy="340102"/>
          </a:xfrm>
          <a:prstGeom prst="rect">
            <a:avLst/>
          </a:prstGeom>
        </p:spPr>
        <p:txBody>
          <a:bodyPr vert="horz" lIns="91034" tIns="45517" rIns="91034" bIns="45517" rtlCol="0"/>
          <a:lstStyle>
            <a:lvl1pPr algn="r">
              <a:defRPr sz="1200"/>
            </a:lvl1pPr>
          </a:lstStyle>
          <a:p>
            <a:fld id="{5C44D7CB-7805-43DF-AD6B-41FAC5ACA361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143375" y="846138"/>
            <a:ext cx="1616075" cy="22844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34" tIns="45517" rIns="91034" bIns="455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0283" y="3258396"/>
            <a:ext cx="7922260" cy="2665958"/>
          </a:xfrm>
          <a:prstGeom prst="rect">
            <a:avLst/>
          </a:prstGeom>
        </p:spPr>
        <p:txBody>
          <a:bodyPr vert="horz" lIns="91034" tIns="45517" rIns="91034" bIns="455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30588"/>
            <a:ext cx="4291223" cy="340101"/>
          </a:xfrm>
          <a:prstGeom prst="rect">
            <a:avLst/>
          </a:prstGeom>
        </p:spPr>
        <p:txBody>
          <a:bodyPr vert="horz" lIns="91034" tIns="45517" rIns="91034" bIns="455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09883" y="6430588"/>
            <a:ext cx="4291223" cy="340101"/>
          </a:xfrm>
          <a:prstGeom prst="rect">
            <a:avLst/>
          </a:prstGeom>
        </p:spPr>
        <p:txBody>
          <a:bodyPr vert="horz" lIns="91034" tIns="45517" rIns="91034" bIns="45517" rtlCol="0" anchor="b"/>
          <a:lstStyle>
            <a:lvl1pPr algn="r">
              <a:defRPr sz="1200"/>
            </a:lvl1pPr>
          </a:lstStyle>
          <a:p>
            <a:fld id="{251C444C-2DC0-47C7-B8EF-20AFA7F1C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655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729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885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8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359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357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636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9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189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26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98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74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213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FF96B-136D-407D-9F2A-15FF96A76E9C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9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kusei@shinshu-u.ac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5931" y="360725"/>
            <a:ext cx="7409401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ja-JP" altLang="en-US" sz="3600" b="1" dirty="0" smtClean="0">
                <a:ln/>
                <a:solidFill>
                  <a:srgbClr val="002060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メイリオ" pitchFamily="50" charset="-128"/>
              </a:rPr>
              <a:t>信州大学大学院人材育成センター</a:t>
            </a:r>
            <a:endParaRPr lang="en-US" altLang="ja-JP" sz="3600" b="1" dirty="0" smtClean="0">
              <a:ln/>
              <a:solidFill>
                <a:srgbClr val="002060"/>
              </a:solidFill>
              <a:latin typeface="HGP教科書体" panose="02020600000000000000" pitchFamily="18" charset="-128"/>
              <a:ea typeface="HGP教科書体" panose="02020600000000000000" pitchFamily="18" charset="-128"/>
              <a:cs typeface="メイリオ" pitchFamily="50" charset="-128"/>
            </a:endParaRPr>
          </a:p>
          <a:p>
            <a:pPr algn="ctr"/>
            <a:r>
              <a:rPr lang="ja-JP" altLang="en-US" sz="3600" b="1" dirty="0" smtClean="0">
                <a:ln/>
                <a:solidFill>
                  <a:srgbClr val="002060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メイリオ" pitchFamily="50" charset="-128"/>
              </a:rPr>
              <a:t>キャリアパスインターンシップマッチング会</a:t>
            </a:r>
            <a:endParaRPr lang="en-US" altLang="ja-JP" sz="3600" b="1" dirty="0" smtClean="0">
              <a:ln/>
              <a:solidFill>
                <a:srgbClr val="002060"/>
              </a:solidFill>
              <a:latin typeface="HGP教科書体" panose="02020600000000000000" pitchFamily="18" charset="-128"/>
              <a:ea typeface="HGP教科書体" panose="02020600000000000000" pitchFamily="18" charset="-128"/>
              <a:cs typeface="メイリオ" pitchFamily="50" charset="-128"/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108139" y="1818380"/>
            <a:ext cx="1656184" cy="648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600" b="1" dirty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itchFamily="50" charset="-128"/>
              </a:rPr>
              <a:t>日時</a:t>
            </a:r>
            <a:endParaRPr kumimoji="1" lang="ja-JP" altLang="en-US" sz="2600" b="1" dirty="0">
              <a:latin typeface="HGP教科書体" panose="02020600000000000000" pitchFamily="18" charset="-128"/>
              <a:ea typeface="HGP教科書体" panose="02020600000000000000" pitchFamily="18" charset="-128"/>
              <a:cs typeface="メイリオ" pitchFamily="50" charset="-128"/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108139" y="2646476"/>
            <a:ext cx="1656184" cy="684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600" b="1" dirty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itchFamily="50" charset="-128"/>
              </a:rPr>
              <a:t>場所</a:t>
            </a:r>
            <a:endParaRPr kumimoji="1" lang="ja-JP" altLang="en-US" sz="2600" b="1" dirty="0">
              <a:latin typeface="HGP教科書体" panose="02020600000000000000" pitchFamily="18" charset="-128"/>
              <a:ea typeface="HGP教科書体" panose="02020600000000000000" pitchFamily="18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8223" y="3402484"/>
            <a:ext cx="73150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1700" b="1" kern="100" dirty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平成</a:t>
            </a:r>
            <a:r>
              <a:rPr lang="en-US" altLang="ja-JP" sz="1700" b="1" kern="100" dirty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25</a:t>
            </a:r>
            <a:r>
              <a:rPr lang="ja-JP" altLang="ja-JP" sz="1700" b="1" kern="100" dirty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年度までの</a:t>
            </a:r>
            <a:r>
              <a:rPr lang="en-US" altLang="ja-JP" sz="1700" b="1" kern="100" dirty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5</a:t>
            </a:r>
            <a:r>
              <a:rPr lang="ja-JP" altLang="ja-JP" sz="1700" b="1" kern="100" dirty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年間、「イノベーション創出若手研究人材養成」</a:t>
            </a:r>
            <a:r>
              <a:rPr lang="ja-JP" altLang="en-US" sz="1700" b="1" kern="100" dirty="0" smtClean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補助</a:t>
            </a:r>
            <a:r>
              <a:rPr lang="ja-JP" altLang="ja-JP" sz="1700" b="1" kern="100" dirty="0" smtClean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事業</a:t>
            </a:r>
            <a:r>
              <a:rPr lang="ja-JP" altLang="ja-JP" sz="1700" b="1" kern="100" dirty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を</a:t>
            </a:r>
            <a:r>
              <a:rPr lang="ja-JP" altLang="ja-JP" sz="1700" b="1" kern="100" dirty="0" smtClean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実施</a:t>
            </a:r>
            <a:r>
              <a:rPr lang="ja-JP" altLang="en-US" sz="1700" b="1" kern="100" dirty="0" smtClean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。平成</a:t>
            </a:r>
            <a:r>
              <a:rPr lang="en-US" altLang="ja-JP" sz="1700" b="1" kern="100" dirty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26</a:t>
            </a:r>
            <a:r>
              <a:rPr lang="ja-JP" altLang="ja-JP" sz="1700" b="1" kern="100" dirty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年度から</a:t>
            </a:r>
            <a:r>
              <a:rPr lang="ja-JP" altLang="ja-JP" sz="1700" b="1" kern="100" dirty="0" smtClean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は大学院に「</a:t>
            </a:r>
            <a:r>
              <a:rPr lang="ja-JP" altLang="ja-JP" sz="1700" b="1" kern="100" dirty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大学院人材育成センター」</a:t>
            </a:r>
            <a:r>
              <a:rPr lang="ja-JP" altLang="ja-JP" sz="1700" b="1" kern="100" dirty="0" smtClean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を設置</a:t>
            </a:r>
            <a:r>
              <a:rPr lang="ja-JP" altLang="ja-JP" sz="1700" b="1" kern="100" dirty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し、博士課程・</a:t>
            </a:r>
            <a:r>
              <a:rPr lang="ja-JP" altLang="ja-JP" sz="1700" b="1" kern="100" dirty="0" smtClean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修士を</a:t>
            </a:r>
            <a:r>
              <a:rPr lang="ja-JP" altLang="ja-JP" sz="1700" b="1" kern="100" dirty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対象として、本事業を発展的に</a:t>
            </a:r>
            <a:r>
              <a:rPr lang="ja-JP" altLang="ja-JP" sz="1700" b="1" kern="100" dirty="0" smtClean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継続して</a:t>
            </a:r>
            <a:r>
              <a:rPr lang="ja-JP" altLang="ja-JP" sz="1700" b="1" kern="100" dirty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います</a:t>
            </a:r>
            <a:r>
              <a:rPr lang="ja-JP" altLang="ja-JP" sz="1700" b="1" kern="100" dirty="0" smtClean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。</a:t>
            </a:r>
            <a:endParaRPr lang="en-US" altLang="ja-JP" sz="1700" b="1" kern="100" dirty="0" smtClean="0">
              <a:solidFill>
                <a:schemeClr val="tx2"/>
              </a:solidFill>
              <a:latin typeface="HGP教科書体" panose="02020600000000000000" pitchFamily="18" charset="-128"/>
              <a:ea typeface="HGP教科書体" panose="020206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700" b="1" kern="100" dirty="0" smtClean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この度、</a:t>
            </a:r>
            <a:r>
              <a:rPr lang="ja-JP" altLang="ja-JP" sz="1700" b="1" kern="100" dirty="0" smtClean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本事業</a:t>
            </a:r>
            <a:r>
              <a:rPr lang="ja-JP" altLang="ja-JP" sz="1700" b="1" kern="100" dirty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実施の一環として、インターンシップ</a:t>
            </a:r>
            <a:r>
              <a:rPr lang="ja-JP" altLang="en-US" sz="1700" b="1" kern="100" dirty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の</a:t>
            </a:r>
            <a:r>
              <a:rPr lang="ja-JP" altLang="ja-JP" sz="1700" b="1" kern="100" dirty="0" smtClean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マッチング会</a:t>
            </a:r>
            <a:r>
              <a:rPr lang="ja-JP" altLang="en-US" sz="1700" b="1" kern="100" dirty="0" smtClean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を</a:t>
            </a:r>
            <a:r>
              <a:rPr lang="ja-JP" altLang="ja-JP" sz="1700" b="1" kern="100" dirty="0" smtClean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開催</a:t>
            </a:r>
            <a:r>
              <a:rPr lang="ja-JP" altLang="ja-JP" sz="1700" b="1" kern="100" dirty="0">
                <a:solidFill>
                  <a:schemeClr val="tx2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します。　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94183" y="4914652"/>
            <a:ext cx="7172897" cy="472465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64142" y="5172774"/>
            <a:ext cx="1656223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10</a:t>
            </a:r>
            <a:r>
              <a:rPr kumimoji="1"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kumimoji="1"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30 </a:t>
            </a:r>
            <a:r>
              <a:rPr kumimoji="1"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～ </a:t>
            </a:r>
            <a:r>
              <a:rPr kumimoji="1"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10</a:t>
            </a:r>
            <a:r>
              <a:rPr kumimoji="1"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kumimoji="1"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3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5</a:t>
            </a:r>
            <a:endParaRPr kumimoji="1" lang="en-US" altLang="ja-JP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>
              <a:lnSpc>
                <a:spcPct val="200000"/>
              </a:lnSpc>
            </a:pP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10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35 </a:t>
            </a:r>
            <a:r>
              <a:rPr lang="ja-JP" altLang="en-US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～ 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11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50</a:t>
            </a:r>
          </a:p>
          <a:p>
            <a:pPr>
              <a:lnSpc>
                <a:spcPct val="200000"/>
              </a:lnSpc>
            </a:pP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11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50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 ～ 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12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10</a:t>
            </a:r>
          </a:p>
          <a:p>
            <a:pPr>
              <a:lnSpc>
                <a:spcPct val="200000"/>
              </a:lnSpc>
            </a:pP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13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lang="en-US" altLang="ja-JP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0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0 </a:t>
            </a:r>
            <a:r>
              <a:rPr lang="ja-JP" altLang="en-US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～ 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13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10</a:t>
            </a:r>
          </a:p>
          <a:p>
            <a:pPr>
              <a:lnSpc>
                <a:spcPct val="200000"/>
              </a:lnSpc>
            </a:pP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13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10 </a:t>
            </a:r>
            <a:r>
              <a:rPr lang="ja-JP" altLang="en-US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～ 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14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lang="en-US" altLang="ja-JP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0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0</a:t>
            </a:r>
            <a:endParaRPr lang="en-US" altLang="ja-JP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>
              <a:lnSpc>
                <a:spcPct val="200000"/>
              </a:lnSpc>
            </a:pP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14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lang="en-US" altLang="ja-JP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0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0 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～ 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14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10</a:t>
            </a:r>
            <a:endParaRPr lang="en-US" altLang="ja-JP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>
              <a:lnSpc>
                <a:spcPct val="200000"/>
              </a:lnSpc>
            </a:pP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14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lang="en-US" altLang="ja-JP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0 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～ 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16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40</a:t>
            </a:r>
          </a:p>
          <a:p>
            <a:pPr>
              <a:lnSpc>
                <a:spcPct val="200000"/>
              </a:lnSpc>
            </a:pP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16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40 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～ 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16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45</a:t>
            </a:r>
            <a:endParaRPr lang="en-US" altLang="ja-JP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>
              <a:lnSpc>
                <a:spcPct val="200000"/>
              </a:lnSpc>
            </a:pPr>
            <a:endParaRPr lang="en-US" altLang="ja-JP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2063677" y="4554612"/>
            <a:ext cx="3384000" cy="69620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itchFamily="50" charset="-128"/>
              </a:rPr>
              <a:t>スケジュール</a:t>
            </a:r>
            <a:endParaRPr kumimoji="1" lang="ja-JP" altLang="en-US" sz="2800" b="1" dirty="0">
              <a:latin typeface="HGP教科書体" panose="02020600000000000000" pitchFamily="18" charset="-128"/>
              <a:ea typeface="HGP教科書体" panose="02020600000000000000" pitchFamily="18" charset="-128"/>
              <a:cs typeface="メイリオ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858145" y="5202684"/>
            <a:ext cx="541878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開会挨拶　繊維学部　学部長・センター長　下坂　誠</a:t>
            </a:r>
            <a:endParaRPr kumimoji="1" lang="en-US" altLang="ja-JP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>
              <a:lnSpc>
                <a:spcPct val="200000"/>
              </a:lnSpc>
            </a:pPr>
            <a:r>
              <a:rPr lang="ja-JP" altLang="en-US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学生ショートプレゼンテーション　（</a:t>
            </a:r>
            <a:r>
              <a:rPr lang="en-US" altLang="ja-JP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r>
              <a:rPr lang="ja-JP" altLang="en-US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人</a:t>
            </a:r>
            <a:r>
              <a:rPr lang="en-US" altLang="ja-JP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2</a:t>
            </a:r>
            <a:r>
              <a:rPr lang="ja-JP" altLang="en-US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分</a:t>
            </a:r>
            <a:r>
              <a:rPr lang="en-US" altLang="ja-JP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30</a:t>
            </a:r>
            <a:r>
              <a:rPr lang="ja-JP" altLang="en-US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秒　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24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名）</a:t>
            </a:r>
            <a:endParaRPr lang="en-US" altLang="ja-JP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>
              <a:lnSpc>
                <a:spcPct val="200000"/>
              </a:lnSpc>
            </a:pPr>
            <a:r>
              <a:rPr lang="ja-JP" altLang="en-US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企業ショートプレゼンテーション　（</a:t>
            </a:r>
            <a:r>
              <a:rPr lang="en-US" altLang="ja-JP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r>
              <a:rPr lang="ja-JP" altLang="en-US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社</a:t>
            </a:r>
            <a:r>
              <a:rPr lang="en-US" altLang="ja-JP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2</a:t>
            </a:r>
            <a:r>
              <a:rPr lang="ja-JP" altLang="en-US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分</a:t>
            </a:r>
            <a:r>
              <a:rPr lang="en-US" altLang="ja-JP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30</a:t>
            </a:r>
            <a:r>
              <a:rPr lang="ja-JP" altLang="en-US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秒　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5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社</a:t>
            </a:r>
            <a:r>
              <a:rPr lang="ja-JP" altLang="en-US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）</a:t>
            </a:r>
            <a:endParaRPr lang="en-US" altLang="ja-JP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>
              <a:lnSpc>
                <a:spcPct val="200000"/>
              </a:lnSpc>
            </a:pP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来賓</a:t>
            </a:r>
            <a:r>
              <a:rPr lang="ja-JP" altLang="en-US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挨拶　文部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科学省</a:t>
            </a:r>
            <a:endParaRPr lang="en-US" altLang="ja-JP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企業</a:t>
            </a:r>
            <a:r>
              <a:rPr lang="ja-JP" altLang="en-US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ショートプレゼンテーション　（</a:t>
            </a:r>
            <a:r>
              <a:rPr lang="en-US" altLang="ja-JP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r>
              <a:rPr lang="ja-JP" altLang="en-US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社</a:t>
            </a:r>
            <a:r>
              <a:rPr lang="en-US" altLang="ja-JP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2</a:t>
            </a:r>
            <a:r>
              <a:rPr lang="ja-JP" altLang="en-US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分</a:t>
            </a:r>
            <a:r>
              <a:rPr lang="en-US" altLang="ja-JP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30</a:t>
            </a:r>
            <a:r>
              <a:rPr lang="ja-JP" altLang="en-US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秒　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16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社</a:t>
            </a:r>
            <a:r>
              <a:rPr lang="ja-JP" altLang="en-US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）</a:t>
            </a:r>
            <a:endParaRPr lang="en-US" altLang="ja-JP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>
              <a:lnSpc>
                <a:spcPct val="200000"/>
              </a:lnSpc>
            </a:pP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休憩</a:t>
            </a:r>
            <a:endParaRPr lang="en-US" altLang="ja-JP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>
              <a:lnSpc>
                <a:spcPct val="200000"/>
              </a:lnSpc>
            </a:pP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学生と参加企業の懇談会（企業ブース形式）</a:t>
            </a:r>
            <a:endParaRPr lang="en-US" altLang="ja-JP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>
              <a:lnSpc>
                <a:spcPct val="200000"/>
              </a:lnSpc>
            </a:pP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閉会挨拶　繊維学部　教授・副センター長　小西　哉</a:t>
            </a:r>
            <a:endParaRPr lang="en-US" altLang="ja-JP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cxnSp>
        <p:nvCxnSpPr>
          <p:cNvPr id="31" name="直線コネクタ 30"/>
          <p:cNvCxnSpPr/>
          <p:nvPr/>
        </p:nvCxnSpPr>
        <p:spPr>
          <a:xfrm>
            <a:off x="402604" y="6354812"/>
            <a:ext cx="6834411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375691" y="5778748"/>
            <a:ext cx="6834411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396255" y="8587060"/>
            <a:ext cx="6834411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375691" y="8010996"/>
            <a:ext cx="6834411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375691" y="6930876"/>
            <a:ext cx="6834411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2" name="円/楕円 21"/>
          <p:cNvSpPr/>
          <p:nvPr/>
        </p:nvSpPr>
        <p:spPr>
          <a:xfrm>
            <a:off x="180231" y="9943769"/>
            <a:ext cx="1512000" cy="4680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300" b="1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itchFamily="50" charset="-128"/>
              </a:rPr>
              <a:t>主催</a:t>
            </a:r>
            <a:endParaRPr kumimoji="1" lang="ja-JP" altLang="en-US" sz="2300" b="1" dirty="0">
              <a:latin typeface="HGP教科書体" panose="02020600000000000000" pitchFamily="18" charset="-128"/>
              <a:ea typeface="HGP教科書体" panose="02020600000000000000" pitchFamily="18" charset="-128"/>
              <a:cs typeface="メイリオ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836415" y="9739188"/>
            <a:ext cx="572484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700" kern="100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信州大学大学院人材育成センター　</a:t>
            </a:r>
            <a:endParaRPr lang="en-US" altLang="ja-JP" sz="1700" kern="100" dirty="0" smtClean="0">
              <a:latin typeface="HGP教科書体" panose="02020600000000000000" pitchFamily="18" charset="-128"/>
              <a:ea typeface="HGP教科書体" panose="020206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700" kern="100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〒</a:t>
            </a:r>
            <a:r>
              <a:rPr lang="en-US" altLang="ja-JP" sz="1700" kern="100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386-8567</a:t>
            </a:r>
            <a:r>
              <a:rPr lang="ja-JP" altLang="en-US" sz="1700" kern="100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長野県上田市常田</a:t>
            </a:r>
            <a:r>
              <a:rPr lang="en-US" altLang="ja-JP" sz="1700" kern="100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3-15-1</a:t>
            </a:r>
            <a:r>
              <a:rPr lang="ja-JP" altLang="en-US" sz="1700" kern="100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　</a:t>
            </a:r>
            <a:r>
              <a:rPr lang="en-US" altLang="ja-JP" sz="1700" kern="100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0268-21-5424</a:t>
            </a:r>
          </a:p>
          <a:p>
            <a:pPr algn="just"/>
            <a:r>
              <a:rPr lang="en-US" altLang="ja-JP" sz="1700" kern="100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  <a:hlinkClick r:id="rId3"/>
              </a:rPr>
              <a:t>ikusei@shinshu-u.ac.jp</a:t>
            </a:r>
            <a:r>
              <a:rPr lang="ja-JP" altLang="en-US" sz="1700" kern="100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700" kern="100" dirty="0">
                <a:latin typeface="HGP教科書体" panose="02020600000000000000" pitchFamily="18" charset="-128"/>
                <a:ea typeface="HGP教科書体" panose="02020600000000000000" pitchFamily="18" charset="-128"/>
                <a:cs typeface="Times New Roman" panose="02020603050405020304" pitchFamily="18" charset="0"/>
              </a:rPr>
              <a:t>　</a:t>
            </a:r>
            <a:endParaRPr lang="ja-JP" altLang="ja-JP" sz="1700" kern="100" dirty="0">
              <a:latin typeface="HGP教科書体" panose="02020600000000000000" pitchFamily="18" charset="-128"/>
              <a:ea typeface="HGP教科書体" panose="02020600000000000000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362014" y="7506940"/>
            <a:ext cx="6834411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362014" y="9153654"/>
            <a:ext cx="6834411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1657066" y="1912382"/>
            <a:ext cx="5795973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" b="1" cap="none" spc="0" dirty="0" smtClean="0">
                <a:ln w="0"/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平成</a:t>
            </a:r>
            <a:r>
              <a:rPr lang="en-US" altLang="ja-JP" sz="3000" b="1" cap="none" spc="0" dirty="0" smtClean="0">
                <a:ln w="0"/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29</a:t>
            </a:r>
            <a:r>
              <a:rPr lang="ja-JP" altLang="en-US" sz="3000" b="1" cap="none" spc="0" dirty="0" smtClean="0">
                <a:ln w="0"/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年</a:t>
            </a:r>
            <a:r>
              <a:rPr lang="en-US" altLang="ja-JP" sz="3000" b="1" cap="none" spc="0" dirty="0" smtClean="0">
                <a:ln w="0"/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8</a:t>
            </a:r>
            <a:r>
              <a:rPr lang="ja-JP" altLang="en-US" sz="3000" b="1" cap="none" spc="0" dirty="0" smtClean="0">
                <a:ln w="0"/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月</a:t>
            </a:r>
            <a:r>
              <a:rPr lang="en-US" altLang="ja-JP" sz="3000" b="1" cap="none" spc="0" dirty="0" smtClean="0">
                <a:ln w="0"/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25</a:t>
            </a:r>
            <a:r>
              <a:rPr lang="ja-JP" altLang="en-US" sz="3000" b="1" cap="none" spc="0" dirty="0" smtClean="0">
                <a:ln w="0"/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日</a:t>
            </a:r>
            <a:r>
              <a:rPr lang="en-US" altLang="ja-JP" sz="3000" b="1" cap="none" spc="0" dirty="0" smtClean="0">
                <a:ln w="0"/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(</a:t>
            </a:r>
            <a:r>
              <a:rPr lang="ja-JP" altLang="en-US" sz="3000" b="1" cap="none" spc="0" dirty="0" smtClean="0">
                <a:ln w="0"/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金</a:t>
            </a:r>
            <a:r>
              <a:rPr lang="en-US" altLang="ja-JP" sz="3000" b="1" cap="none" spc="0" dirty="0" smtClean="0">
                <a:ln w="0"/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)10:30-16:45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1764407" y="2479154"/>
            <a:ext cx="547607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700" b="1" cap="none" spc="0" dirty="0" smtClean="0">
                <a:ln w="0"/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信州大学繊維学部総合研究棟</a:t>
            </a:r>
            <a:r>
              <a:rPr lang="en-US" altLang="ja-JP" sz="2700" b="1" cap="none" spc="0" dirty="0" smtClean="0">
                <a:ln w="0"/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7</a:t>
            </a:r>
            <a:r>
              <a:rPr lang="ja-JP" altLang="en-US" sz="2700" b="1" cap="none" spc="0" dirty="0" smtClean="0">
                <a:ln w="0"/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階</a:t>
            </a:r>
            <a:endParaRPr lang="en-US" altLang="ja-JP" sz="2700" b="1" cap="none" spc="0" dirty="0" smtClean="0">
              <a:ln w="0"/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 algn="ctr"/>
            <a:r>
              <a:rPr lang="ja-JP" altLang="en-US" sz="2700" b="1" dirty="0" smtClean="0">
                <a:ln w="0"/>
                <a:latin typeface="HGS教科書体" panose="02020600000000000000" pitchFamily="18" charset="-128"/>
                <a:ea typeface="HGS教科書体" panose="02020600000000000000" pitchFamily="18" charset="-128"/>
              </a:rPr>
              <a:t>（長野県上田市常田</a:t>
            </a:r>
            <a:r>
              <a:rPr lang="en-US" altLang="ja-JP" sz="2700" b="1" dirty="0" smtClean="0">
                <a:ln w="0"/>
                <a:latin typeface="HGS教科書体" panose="02020600000000000000" pitchFamily="18" charset="-128"/>
                <a:ea typeface="HGS教科書体" panose="02020600000000000000" pitchFamily="18" charset="-128"/>
              </a:rPr>
              <a:t>3-15-1</a:t>
            </a:r>
            <a:r>
              <a:rPr lang="ja-JP" altLang="en-US" sz="2700" b="1" dirty="0" smtClean="0">
                <a:ln w="0"/>
                <a:latin typeface="HGS教科書体" panose="02020600000000000000" pitchFamily="18" charset="-128"/>
                <a:ea typeface="HGS教科書体" panose="02020600000000000000" pitchFamily="18" charset="-128"/>
              </a:rPr>
              <a:t>）</a:t>
            </a:r>
            <a:endParaRPr lang="en-US" altLang="ja-JP" sz="2700" b="1" cap="none" spc="0" dirty="0" smtClean="0">
              <a:ln w="0"/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209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lnSpc>
            <a:spcPct val="200000"/>
          </a:lnSpc>
          <a:defRPr dirty="0" smtClean="0">
            <a:latin typeface="HGP教科書体" panose="02020600000000000000" pitchFamily="18" charset="-128"/>
            <a:ea typeface="HGP教科書体" panose="02020600000000000000" pitchFamily="18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61B93F2-55CD-49EB-A53F-9919D17294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防災訓練ポスター</Template>
  <TotalTime>0</TotalTime>
  <Words>171</Words>
  <Application>Microsoft Office PowerPoint</Application>
  <PresentationFormat>ユーザー設定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HGP教科書体</vt:lpstr>
      <vt:lpstr>HGS教科書体</vt:lpstr>
      <vt:lpstr>ＭＳ Ｐゴシック</vt:lpstr>
      <vt:lpstr>メイリオ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2016-07-08T00:26:18Z</dcterms:created>
  <dcterms:modified xsi:type="dcterms:W3CDTF">2017-08-10T01:13:00Z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TC027771519991</vt:lpwstr>
  </property>
</Properties>
</file>