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756" r:id="rId2"/>
    <p:sldId id="757" r:id="rId3"/>
    <p:sldId id="795" r:id="rId4"/>
    <p:sldId id="796" r:id="rId5"/>
    <p:sldId id="760" r:id="rId6"/>
    <p:sldId id="801" r:id="rId7"/>
    <p:sldId id="797" r:id="rId8"/>
    <p:sldId id="800" r:id="rId9"/>
    <p:sldId id="802" r:id="rId10"/>
    <p:sldId id="810" r:id="rId11"/>
    <p:sldId id="812" r:id="rId12"/>
    <p:sldId id="803" r:id="rId13"/>
    <p:sldId id="804" r:id="rId14"/>
    <p:sldId id="805" r:id="rId15"/>
    <p:sldId id="806" r:id="rId16"/>
    <p:sldId id="813" r:id="rId17"/>
    <p:sldId id="807" r:id="rId18"/>
    <p:sldId id="817" r:id="rId19"/>
    <p:sldId id="814" r:id="rId20"/>
    <p:sldId id="815" r:id="rId21"/>
    <p:sldId id="816" r:id="rId22"/>
    <p:sldId id="818" r:id="rId23"/>
    <p:sldId id="798" r:id="rId24"/>
    <p:sldId id="819" r:id="rId25"/>
    <p:sldId id="820" r:id="rId26"/>
    <p:sldId id="822" r:id="rId27"/>
    <p:sldId id="840" r:id="rId28"/>
    <p:sldId id="826" r:id="rId29"/>
    <p:sldId id="827" r:id="rId30"/>
    <p:sldId id="828" r:id="rId31"/>
    <p:sldId id="829" r:id="rId32"/>
    <p:sldId id="830" r:id="rId33"/>
    <p:sldId id="833" r:id="rId34"/>
    <p:sldId id="841" r:id="rId35"/>
    <p:sldId id="845" r:id="rId36"/>
    <p:sldId id="824" r:id="rId37"/>
    <p:sldId id="825" r:id="rId38"/>
    <p:sldId id="799" r:id="rId39"/>
    <p:sldId id="846" r:id="rId40"/>
    <p:sldId id="835" r:id="rId41"/>
    <p:sldId id="838" r:id="rId42"/>
    <p:sldId id="839" r:id="rId43"/>
    <p:sldId id="848" r:id="rId44"/>
    <p:sldId id="755" r:id="rId45"/>
    <p:sldId id="618" r:id="rId46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r00" initials="je" lastIdx="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60"/>
    <a:srgbClr val="66F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9" autoAdjust="0"/>
    <p:restoredTop sz="87050" autoAdjust="0"/>
  </p:normalViewPr>
  <p:slideViewPr>
    <p:cSldViewPr snapToGrid="0">
      <p:cViewPr varScale="1">
        <p:scale>
          <a:sx n="144" d="100"/>
          <a:sy n="144" d="100"/>
        </p:scale>
        <p:origin x="67" y="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58519910362396"/>
          <c:y val="8.1159401766654857E-2"/>
          <c:w val="0.40810772754772923"/>
          <c:h val="0.6376812421131481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4686288274116113"/>
          <c:y val="3.4086264045129738E-2"/>
          <c:w val="0.43620919565505439"/>
          <c:h val="0.703653207544627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sv-SE" sz="2400" dirty="0" err="1">
                <a:solidFill>
                  <a:srgbClr val="008860"/>
                </a:solidFill>
              </a:rPr>
              <a:t>Uses</a:t>
            </a:r>
            <a:r>
              <a:rPr lang="sv-SE" sz="2400" dirty="0">
                <a:solidFill>
                  <a:srgbClr val="008860"/>
                </a:solidFill>
              </a:rPr>
              <a:t> of</a:t>
            </a:r>
            <a:r>
              <a:rPr lang="sv-SE" sz="2400" baseline="0" dirty="0">
                <a:solidFill>
                  <a:srgbClr val="008860"/>
                </a:solidFill>
              </a:rPr>
              <a:t> the </a:t>
            </a:r>
            <a:r>
              <a:rPr lang="sv-SE" sz="2400" baseline="0" dirty="0" err="1" smtClean="0">
                <a:solidFill>
                  <a:srgbClr val="008860"/>
                </a:solidFill>
              </a:rPr>
              <a:t>free</a:t>
            </a:r>
            <a:r>
              <a:rPr lang="sv-SE" sz="2400" baseline="0" dirty="0" smtClean="0">
                <a:solidFill>
                  <a:srgbClr val="008860"/>
                </a:solidFill>
              </a:rPr>
              <a:t> </a:t>
            </a:r>
          </a:p>
          <a:p>
            <a:pPr algn="l"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sv-SE" sz="2400" baseline="0" dirty="0" smtClean="0">
                <a:solidFill>
                  <a:srgbClr val="008860"/>
                </a:solidFill>
              </a:rPr>
              <a:t>ALS </a:t>
            </a:r>
            <a:r>
              <a:rPr lang="sv-SE" sz="2400" baseline="0" dirty="0" err="1" smtClean="0">
                <a:solidFill>
                  <a:srgbClr val="008860"/>
                </a:solidFill>
              </a:rPr>
              <a:t>products</a:t>
            </a:r>
            <a:r>
              <a:rPr lang="sv-SE" sz="2400" baseline="0" dirty="0" smtClean="0">
                <a:solidFill>
                  <a:srgbClr val="008860"/>
                </a:solidFill>
              </a:rPr>
              <a:t> by </a:t>
            </a:r>
          </a:p>
          <a:p>
            <a:pPr algn="l"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sv-SE" sz="2400" baseline="0" dirty="0" smtClean="0">
                <a:solidFill>
                  <a:srgbClr val="008860"/>
                </a:solidFill>
              </a:rPr>
              <a:t>private </a:t>
            </a:r>
            <a:r>
              <a:rPr lang="sv-SE" sz="2400" baseline="0" dirty="0">
                <a:solidFill>
                  <a:srgbClr val="008860"/>
                </a:solidFill>
              </a:rPr>
              <a:t>forest </a:t>
            </a:r>
            <a:r>
              <a:rPr lang="sv-SE" sz="2400" baseline="0" dirty="0" err="1" smtClean="0">
                <a:solidFill>
                  <a:srgbClr val="008860"/>
                </a:solidFill>
              </a:rPr>
              <a:t>owners</a:t>
            </a:r>
            <a:endParaRPr lang="sv-SE" sz="2400" baseline="0" dirty="0" smtClean="0">
              <a:solidFill>
                <a:srgbClr val="008860"/>
              </a:solidFill>
            </a:endParaRPr>
          </a:p>
          <a:p>
            <a:pPr algn="l"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 sz="2400" dirty="0">
              <a:solidFill>
                <a:srgbClr val="008860"/>
              </a:solidFill>
            </a:endParaRPr>
          </a:p>
        </c:rich>
      </c:tx>
      <c:layout>
        <c:manualLayout>
          <c:xMode val="edge"/>
          <c:yMode val="edge"/>
          <c:x val="0.69564210023052453"/>
          <c:y val="1.566200058326042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028970588235297"/>
          <c:y val="0.11615676328502414"/>
          <c:w val="0.6336920199063526"/>
          <c:h val="0.8291233595800524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7B-4988-A1D8-CE96FD7FF5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7B-4988-A1D8-CE96FD7FF5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7B-4988-A1D8-CE96FD7FF5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7B-4988-A1D8-CE96FD7FF5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7B-4988-A1D8-CE96FD7FF5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F7B-4988-A1D8-CE96FD7FF5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F7B-4988-A1D8-CE96FD7FF5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F7B-4988-A1D8-CE96FD7FF5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F7B-4988-A1D8-CE96FD7FF5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F7B-4988-A1D8-CE96FD7FF5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F7B-4988-A1D8-CE96FD7FF538}"/>
              </c:ext>
            </c:extLst>
          </c:dPt>
          <c:dLbls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/>
                      <a:t>Forest </a:t>
                    </a:r>
                    <a:r>
                      <a:rPr lang="en-US" sz="1600" baseline="0" dirty="0" err="1"/>
                      <a:t>managenment</a:t>
                    </a:r>
                    <a:r>
                      <a:rPr lang="en-US" sz="1600" baseline="0" dirty="0"/>
                      <a:t> planning of own forest
</a:t>
                    </a:r>
                    <a:fld id="{F1E52ADB-6B9A-4B85-BB30-1D0DFC385B52}" type="PERCENTAGE">
                      <a:rPr lang="en-US" sz="1600" baseline="0"/>
                      <a:pPr>
                        <a:defRPr sz="16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F7B-4988-A1D8-CE96FD7FF538}"/>
                </c:ext>
              </c:extLst>
            </c:dLbl>
            <c:dLbl>
              <c:idx val="2"/>
              <c:layout>
                <c:manualLayout>
                  <c:x val="-0.19801011394586898"/>
                  <c:y val="-6.80758312457770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Identifying 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err="1"/>
                      <a:t>Silviculture</a:t>
                    </a:r>
                    <a:r>
                      <a:rPr lang="en-US" sz="1600" baseline="0" dirty="0"/>
                      <a:t> measures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/>
                      <a:t>12%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01011394586898"/>
                      <c:h val="0.159941267247378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F7B-4988-A1D8-CE96FD7FF538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Planning of logging operations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F7B-4988-A1D8-CE96FD7FF538}"/>
                </c:ext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err="1"/>
                      <a:t>Avoiding</a:t>
                    </a:r>
                    <a:r>
                      <a:rPr lang="en-US" sz="1600" dirty="0"/>
                      <a:t> </a:t>
                    </a:r>
                    <a:r>
                      <a:rPr lang="en-US" sz="1600" dirty="0" err="1"/>
                      <a:t>rutting</a:t>
                    </a:r>
                    <a:r>
                      <a:rPr lang="en-US" sz="1600" dirty="0"/>
                      <a:t> 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/>
                      <a:t>I moist areas
</a:t>
                    </a:r>
                    <a:fld id="{CDCEE91D-70EA-4258-97BC-2C99326B1FB2}" type="PERCENTAGE">
                      <a:rPr lang="en-US" sz="1600" baseline="0"/>
                      <a:pPr>
                        <a:defRPr sz="16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F7B-4988-A1D8-CE96FD7FF538}"/>
                </c:ext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Identifying</a:t>
                    </a:r>
                    <a:r>
                      <a:rPr lang="en-US" sz="1600" baseline="0" dirty="0"/>
                      <a:t> thinning areas
</a:t>
                    </a:r>
                    <a:fld id="{6CA6714E-2FAB-4AE2-A558-0C5840DAE328}" type="PERCENTAGE">
                      <a:rPr lang="en-US" sz="1600" baseline="0"/>
                      <a:pPr>
                        <a:defRPr sz="16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F7B-4988-A1D8-CE96FD7FF538}"/>
                </c:ext>
              </c:extLst>
            </c:dLbl>
            <c:dLbl>
              <c:idx val="6"/>
              <c:layout>
                <c:manualLayout>
                  <c:x val="0.19041481597879864"/>
                  <c:y val="-3.50662000583260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Updating older 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Forest</a:t>
                    </a:r>
                    <a:r>
                      <a:rPr lang="en-US" sz="1600" baseline="0" dirty="0"/>
                      <a:t> management plans  10%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F7B-4988-A1D8-CE96FD7FF538}"/>
                </c:ext>
              </c:extLst>
            </c:dLbl>
            <c:dLbl>
              <c:idx val="7"/>
              <c:layout>
                <c:manualLayout>
                  <c:x val="-3.5282258064516132E-2"/>
                  <c:y val="7.60212164239529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Identifying</a:t>
                    </a:r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 areas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for clearcutting</a:t>
                    </a:r>
                    <a:endParaRPr lang="en-US" sz="160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59072580645162"/>
                      <c:h val="0.203055141579731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DF7B-4988-A1D8-CE96FD7FF538}"/>
                </c:ext>
              </c:extLst>
            </c:dLbl>
            <c:dLbl>
              <c:idx val="8"/>
              <c:layout>
                <c:manualLayout>
                  <c:x val="2.7556623944125804E-2"/>
                  <c:y val="4.28417906095071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/>
                      <a:t>Discussions with</a:t>
                    </a:r>
                  </a:p>
                  <a:p>
                    <a:pPr algn="l"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/>
                      <a:t>Logging </a:t>
                    </a:r>
                    <a:r>
                      <a:rPr lang="en-US" sz="1600" baseline="0" dirty="0" smtClean="0"/>
                      <a:t>companies </a:t>
                    </a:r>
                    <a:fld id="{7A699640-95B1-4425-9CA1-CCB1C987F1C5}" type="PERCENTAGE">
                      <a:rPr lang="en-US" sz="1600" baseline="0" smtClean="0"/>
                      <a:pPr algn="l">
                        <a:defRPr sz="16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sz="1600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384733559455769"/>
                      <c:h val="0.114055555555555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F7B-4988-A1D8-CE96FD7FF538}"/>
                </c:ext>
              </c:extLst>
            </c:dLbl>
            <c:dLbl>
              <c:idx val="9"/>
              <c:layout>
                <c:manualLayout>
                  <c:x val="1.8399612616272241E-2"/>
                  <c:y val="-4.62962962962962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/>
                      <a:t>Avoiding damages to archeologic/historic </a:t>
                    </a:r>
                    <a:r>
                      <a:rPr lang="en-US" sz="1600" baseline="0" dirty="0" smtClean="0"/>
                      <a:t>sites 5%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02240272639687"/>
                      <c:h val="0.137962962962962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DF7B-4988-A1D8-CE96FD7FF538}"/>
                </c:ext>
              </c:extLst>
            </c:dLbl>
            <c:dLbl>
              <c:idx val="10"/>
              <c:layout>
                <c:manualLayout>
                  <c:x val="3.8768018161036324E-2"/>
                  <c:y val="9.3144560357675112E-4"/>
                </c:manualLayout>
              </c:layout>
              <c:tx>
                <c:rich>
                  <a:bodyPr rot="0" spcFirstLastPara="1" vertOverflow="ellipsis" vert="horz" wrap="square" lIns="38100" tIns="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Property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 evaluation</a:t>
                    </a:r>
                    <a:r>
                      <a:rPr lang="en-US" sz="1600" baseline="0" dirty="0"/>
                      <a:t>
</a:t>
                    </a:r>
                    <a:fld id="{C437D54A-70FC-4555-B245-34BDD193D42C}" type="PERCENTAGE">
                      <a:rPr lang="en-US" sz="1600" baseline="0"/>
                      <a:pPr>
                        <a:defRPr sz="16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DF7B-4988-A1D8-CE96FD7FF5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'Enkät Mina sidor'!$B$3:$B$13</c:f>
              <c:strCache>
                <c:ptCount val="11"/>
                <c:pt idx="0">
                  <c:v>Skogliga grunddata användning</c:v>
                </c:pt>
                <c:pt idx="1">
                  <c:v>Planering på den egna skogsfastigheten</c:v>
                </c:pt>
                <c:pt idx="2">
                  <c:v>Bedömning av åtgärdsbehov</c:v>
                </c:pt>
                <c:pt idx="3">
                  <c:v>Drivningsplanering</c:v>
                </c:pt>
                <c:pt idx="4">
                  <c:v>Undvika körskador i fuktiga områden</c:v>
                </c:pt>
                <c:pt idx="5">
                  <c:v>Hitta gallringsområden</c:v>
                </c:pt>
                <c:pt idx="6">
                  <c:v>Uppdatera gammal skogsbruksplan</c:v>
                </c:pt>
                <c:pt idx="7">
                  <c:v>Hitta slutavverkningsområden</c:v>
                </c:pt>
                <c:pt idx="8">
                  <c:v>Dialog med skogsföretag</c:v>
                </c:pt>
                <c:pt idx="9">
                  <c:v>Undvika körskador på forn- och kulturlämningar</c:v>
                </c:pt>
                <c:pt idx="10">
                  <c:v>Underlag till fastighetsvärdering</c:v>
                </c:pt>
              </c:strCache>
            </c:strRef>
          </c:cat>
          <c:val>
            <c:numRef>
              <c:f>'Enkät Mina sidor'!$C$3:$C$13</c:f>
              <c:numCache>
                <c:formatCode>General</c:formatCode>
                <c:ptCount val="11"/>
                <c:pt idx="1">
                  <c:v>78</c:v>
                </c:pt>
                <c:pt idx="2">
                  <c:v>41</c:v>
                </c:pt>
                <c:pt idx="3">
                  <c:v>35</c:v>
                </c:pt>
                <c:pt idx="4">
                  <c:v>35</c:v>
                </c:pt>
                <c:pt idx="5">
                  <c:v>33</c:v>
                </c:pt>
                <c:pt idx="6">
                  <c:v>32</c:v>
                </c:pt>
                <c:pt idx="7">
                  <c:v>22</c:v>
                </c:pt>
                <c:pt idx="8">
                  <c:v>18</c:v>
                </c:pt>
                <c:pt idx="9">
                  <c:v>17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F7B-4988-A1D8-CE96FD7FF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10"/>
      <c:rAngAx val="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858271714235408"/>
          <c:y val="3.0095864803519987E-2"/>
          <c:w val="0.71084089846535514"/>
          <c:h val="0.86568904509478839"/>
        </c:manualLayout>
      </c:layout>
      <c:bar3DChart>
        <c:barDir val="col"/>
        <c:grouping val="stacked"/>
        <c:varyColors val="0"/>
        <c:ser>
          <c:idx val="12"/>
          <c:order val="12"/>
          <c:tx>
            <c:strRef>
              <c:f>'Träd utan top)'!$N$22</c:f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cat>
            <c:multiLvlStrRef>
              <c:f>'Träd utan top)'!$I$5:$I$16</c:f>
            </c:multiLvlStrRef>
          </c:cat>
          <c:val>
            <c:numRef>
              <c:f>'Träd utan top)'!$O$22</c:f>
            </c:numRef>
          </c:val>
          <c:extLst>
            <c:ext xmlns:c16="http://schemas.microsoft.com/office/drawing/2014/chart" uri="{C3380CC4-5D6E-409C-BE32-E72D297353CC}">
              <c16:uniqueId val="{00000000-160E-4AEF-9D8B-3274B13BCAD8}"/>
            </c:ext>
          </c:extLst>
        </c:ser>
        <c:ser>
          <c:idx val="13"/>
          <c:order val="13"/>
          <c:tx>
            <c:strRef>
              <c:f>'Träd utan top)'!$N$23</c:f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val>
            <c:numRef>
              <c:f>'Träd utan top)'!$O$23</c:f>
            </c:numRef>
          </c:val>
          <c:extLst>
            <c:ext xmlns:c16="http://schemas.microsoft.com/office/drawing/2014/chart" uri="{C3380CC4-5D6E-409C-BE32-E72D297353CC}">
              <c16:uniqueId val="{00000001-160E-4AEF-9D8B-3274B13BCAD8}"/>
            </c:ext>
          </c:extLst>
        </c:ser>
        <c:ser>
          <c:idx val="14"/>
          <c:order val="14"/>
          <c:tx>
            <c:strRef>
              <c:f>'Träd utan top)'!$N$24</c:f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val>
            <c:numRef>
              <c:f>'Träd utan top)'!$O$24</c:f>
            </c:numRef>
          </c:val>
          <c:extLst>
            <c:ext xmlns:c16="http://schemas.microsoft.com/office/drawing/2014/chart" uri="{C3380CC4-5D6E-409C-BE32-E72D297353CC}">
              <c16:uniqueId val="{00000002-160E-4AEF-9D8B-3274B13BCAD8}"/>
            </c:ext>
          </c:extLst>
        </c:ser>
        <c:ser>
          <c:idx val="15"/>
          <c:order val="15"/>
          <c:tx>
            <c:strRef>
              <c:f>'Träd utan top)'!$N$25</c:f>
            </c:strRef>
          </c:tx>
          <c:spPr>
            <a:solidFill>
              <a:schemeClr val="accent2">
                <a:lumMod val="75000"/>
              </a:schemeClr>
            </a:solidFill>
            <a:ln w="38100"/>
          </c:spPr>
          <c:invertIfNegative val="0"/>
          <c:val>
            <c:numRef>
              <c:f>'Träd utan top)'!$O$25</c:f>
            </c:numRef>
          </c:val>
          <c:extLst>
            <c:ext xmlns:c16="http://schemas.microsoft.com/office/drawing/2014/chart" uri="{C3380CC4-5D6E-409C-BE32-E72D297353CC}">
              <c16:uniqueId val="{00000003-160E-4AEF-9D8B-3274B13BCAD8}"/>
            </c:ext>
          </c:extLst>
        </c:ser>
        <c:ser>
          <c:idx val="16"/>
          <c:order val="16"/>
          <c:tx>
            <c:strRef>
              <c:f>'Träd utan top)'!$N$26</c:f>
            </c:strRef>
          </c:tx>
          <c:spPr>
            <a:solidFill>
              <a:schemeClr val="accent2">
                <a:lumMod val="75000"/>
              </a:schemeClr>
            </a:solidFill>
            <a:ln w="25400">
              <a:solidFill>
                <a:prstClr val="black"/>
              </a:solidFill>
            </a:ln>
          </c:spPr>
          <c:invertIfNegative val="0"/>
          <c:val>
            <c:numRef>
              <c:f>'Träd utan top)'!$O$26</c:f>
            </c:numRef>
          </c:val>
          <c:extLst>
            <c:ext xmlns:c16="http://schemas.microsoft.com/office/drawing/2014/chart" uri="{C3380CC4-5D6E-409C-BE32-E72D297353CC}">
              <c16:uniqueId val="{00000004-160E-4AEF-9D8B-3274B13BCAD8}"/>
            </c:ext>
          </c:extLst>
        </c:ser>
        <c:ser>
          <c:idx val="17"/>
          <c:order val="17"/>
          <c:tx>
            <c:strRef>
              <c:f>'Träd utan top)'!$N$27</c:f>
            </c:strRef>
          </c:tx>
          <c:spPr>
            <a:noFill/>
            <a:ln w="25400">
              <a:noFill/>
            </a:ln>
          </c:spPr>
          <c:invertIfNegative val="0"/>
          <c:val>
            <c:numRef>
              <c:f>'Träd utan top)'!$O$27</c:f>
            </c:numRef>
          </c:val>
          <c:extLst>
            <c:ext xmlns:c16="http://schemas.microsoft.com/office/drawing/2014/chart" uri="{C3380CC4-5D6E-409C-BE32-E72D297353CC}">
              <c16:uniqueId val="{00000005-160E-4AEF-9D8B-3274B13BCAD8}"/>
            </c:ext>
          </c:extLst>
        </c:ser>
        <c:ser>
          <c:idx val="18"/>
          <c:order val="18"/>
          <c:tx>
            <c:strRef>
              <c:f>'Träd utan top)'!$N$22</c:f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cat>
            <c:multiLvlStrRef>
              <c:f>'Träd utan top)'!$I$5:$I$16</c:f>
            </c:multiLvlStrRef>
          </c:cat>
          <c:val>
            <c:numRef>
              <c:f>'Träd utan top)'!$O$22</c:f>
            </c:numRef>
          </c:val>
          <c:extLst>
            <c:ext xmlns:c16="http://schemas.microsoft.com/office/drawing/2014/chart" uri="{C3380CC4-5D6E-409C-BE32-E72D297353CC}">
              <c16:uniqueId val="{00000006-160E-4AEF-9D8B-3274B13BCAD8}"/>
            </c:ext>
          </c:extLst>
        </c:ser>
        <c:ser>
          <c:idx val="19"/>
          <c:order val="19"/>
          <c:tx>
            <c:strRef>
              <c:f>'Träd utan top)'!$N$23</c:f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val>
            <c:numRef>
              <c:f>'Träd utan top)'!$O$23</c:f>
            </c:numRef>
          </c:val>
          <c:extLst>
            <c:ext xmlns:c16="http://schemas.microsoft.com/office/drawing/2014/chart" uri="{C3380CC4-5D6E-409C-BE32-E72D297353CC}">
              <c16:uniqueId val="{00000007-160E-4AEF-9D8B-3274B13BCAD8}"/>
            </c:ext>
          </c:extLst>
        </c:ser>
        <c:ser>
          <c:idx val="20"/>
          <c:order val="20"/>
          <c:tx>
            <c:strRef>
              <c:f>'Träd utan top)'!$N$24</c:f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val>
            <c:numRef>
              <c:f>'Träd utan top)'!$O$24</c:f>
            </c:numRef>
          </c:val>
          <c:extLst>
            <c:ext xmlns:c16="http://schemas.microsoft.com/office/drawing/2014/chart" uri="{C3380CC4-5D6E-409C-BE32-E72D297353CC}">
              <c16:uniqueId val="{00000008-160E-4AEF-9D8B-3274B13BCAD8}"/>
            </c:ext>
          </c:extLst>
        </c:ser>
        <c:ser>
          <c:idx val="21"/>
          <c:order val="21"/>
          <c:tx>
            <c:strRef>
              <c:f>'Träd utan top)'!$N$25</c:f>
            </c:strRef>
          </c:tx>
          <c:spPr>
            <a:solidFill>
              <a:schemeClr val="accent2">
                <a:lumMod val="75000"/>
              </a:schemeClr>
            </a:solidFill>
            <a:ln w="38100"/>
          </c:spPr>
          <c:invertIfNegative val="0"/>
          <c:val>
            <c:numRef>
              <c:f>'Träd utan top)'!$O$25</c:f>
            </c:numRef>
          </c:val>
          <c:extLst>
            <c:ext xmlns:c16="http://schemas.microsoft.com/office/drawing/2014/chart" uri="{C3380CC4-5D6E-409C-BE32-E72D297353CC}">
              <c16:uniqueId val="{00000009-160E-4AEF-9D8B-3274B13BCAD8}"/>
            </c:ext>
          </c:extLst>
        </c:ser>
        <c:ser>
          <c:idx val="22"/>
          <c:order val="22"/>
          <c:tx>
            <c:strRef>
              <c:f>'Träd utan top)'!$N$26</c:f>
            </c:strRef>
          </c:tx>
          <c:spPr>
            <a:solidFill>
              <a:schemeClr val="accent2">
                <a:lumMod val="75000"/>
              </a:schemeClr>
            </a:solidFill>
            <a:ln w="25400">
              <a:solidFill>
                <a:prstClr val="black"/>
              </a:solidFill>
            </a:ln>
          </c:spPr>
          <c:invertIfNegative val="0"/>
          <c:val>
            <c:numRef>
              <c:f>'Träd utan top)'!$O$26</c:f>
            </c:numRef>
          </c:val>
          <c:extLst>
            <c:ext xmlns:c16="http://schemas.microsoft.com/office/drawing/2014/chart" uri="{C3380CC4-5D6E-409C-BE32-E72D297353CC}">
              <c16:uniqueId val="{0000000A-160E-4AEF-9D8B-3274B13BCAD8}"/>
            </c:ext>
          </c:extLst>
        </c:ser>
        <c:ser>
          <c:idx val="23"/>
          <c:order val="23"/>
          <c:tx>
            <c:strRef>
              <c:f>'Träd utan top)'!$N$27</c:f>
            </c:strRef>
          </c:tx>
          <c:spPr>
            <a:noFill/>
            <a:ln w="25400">
              <a:noFill/>
            </a:ln>
          </c:spPr>
          <c:invertIfNegative val="0"/>
          <c:val>
            <c:numRef>
              <c:f>'Träd utan top)'!$O$27</c:f>
            </c:numRef>
          </c:val>
          <c:extLst>
            <c:ext xmlns:c16="http://schemas.microsoft.com/office/drawing/2014/chart" uri="{C3380CC4-5D6E-409C-BE32-E72D297353CC}">
              <c16:uniqueId val="{0000000B-160E-4AEF-9D8B-3274B13BCAD8}"/>
            </c:ext>
          </c:extLst>
        </c:ser>
        <c:ser>
          <c:idx val="6"/>
          <c:order val="6"/>
          <c:tx>
            <c:strRef>
              <c:f>'Träd utan top)'!$N$22</c:f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cat>
            <c:multiLvlStrRef>
              <c:f>'Träd utan top)'!$I$5:$I$16</c:f>
            </c:multiLvlStrRef>
          </c:cat>
          <c:val>
            <c:numRef>
              <c:f>'Träd utan top)'!$O$22</c:f>
            </c:numRef>
          </c:val>
          <c:extLst>
            <c:ext xmlns:c16="http://schemas.microsoft.com/office/drawing/2014/chart" uri="{C3380CC4-5D6E-409C-BE32-E72D297353CC}">
              <c16:uniqueId val="{0000000C-160E-4AEF-9D8B-3274B13BCAD8}"/>
            </c:ext>
          </c:extLst>
        </c:ser>
        <c:ser>
          <c:idx val="7"/>
          <c:order val="7"/>
          <c:tx>
            <c:strRef>
              <c:f>'Träd utan top)'!$N$23</c:f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val>
            <c:numRef>
              <c:f>'Träd utan top)'!$O$23</c:f>
            </c:numRef>
          </c:val>
          <c:extLst>
            <c:ext xmlns:c16="http://schemas.microsoft.com/office/drawing/2014/chart" uri="{C3380CC4-5D6E-409C-BE32-E72D297353CC}">
              <c16:uniqueId val="{0000000D-160E-4AEF-9D8B-3274B13BCAD8}"/>
            </c:ext>
          </c:extLst>
        </c:ser>
        <c:ser>
          <c:idx val="8"/>
          <c:order val="8"/>
          <c:tx>
            <c:strRef>
              <c:f>'Träd utan top)'!$N$24</c:f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val>
            <c:numRef>
              <c:f>'Träd utan top)'!$O$24</c:f>
            </c:numRef>
          </c:val>
          <c:extLst>
            <c:ext xmlns:c16="http://schemas.microsoft.com/office/drawing/2014/chart" uri="{C3380CC4-5D6E-409C-BE32-E72D297353CC}">
              <c16:uniqueId val="{0000000E-160E-4AEF-9D8B-3274B13BCAD8}"/>
            </c:ext>
          </c:extLst>
        </c:ser>
        <c:ser>
          <c:idx val="9"/>
          <c:order val="9"/>
          <c:tx>
            <c:strRef>
              <c:f>'Träd utan top)'!$N$25</c:f>
            </c:strRef>
          </c:tx>
          <c:spPr>
            <a:solidFill>
              <a:schemeClr val="accent2">
                <a:lumMod val="75000"/>
              </a:schemeClr>
            </a:solidFill>
            <a:ln w="38100"/>
          </c:spPr>
          <c:invertIfNegative val="0"/>
          <c:val>
            <c:numRef>
              <c:f>'Träd utan top)'!$O$25</c:f>
            </c:numRef>
          </c:val>
          <c:extLst>
            <c:ext xmlns:c16="http://schemas.microsoft.com/office/drawing/2014/chart" uri="{C3380CC4-5D6E-409C-BE32-E72D297353CC}">
              <c16:uniqueId val="{0000000F-160E-4AEF-9D8B-3274B13BCAD8}"/>
            </c:ext>
          </c:extLst>
        </c:ser>
        <c:ser>
          <c:idx val="10"/>
          <c:order val="10"/>
          <c:tx>
            <c:strRef>
              <c:f>'Träd utan top)'!$N$26</c:f>
            </c:strRef>
          </c:tx>
          <c:spPr>
            <a:solidFill>
              <a:schemeClr val="accent2">
                <a:lumMod val="75000"/>
              </a:schemeClr>
            </a:solidFill>
            <a:ln w="25400">
              <a:solidFill>
                <a:prstClr val="black"/>
              </a:solidFill>
            </a:ln>
          </c:spPr>
          <c:invertIfNegative val="0"/>
          <c:val>
            <c:numRef>
              <c:f>'Träd utan top)'!$O$26</c:f>
            </c:numRef>
          </c:val>
          <c:extLst>
            <c:ext xmlns:c16="http://schemas.microsoft.com/office/drawing/2014/chart" uri="{C3380CC4-5D6E-409C-BE32-E72D297353CC}">
              <c16:uniqueId val="{00000010-160E-4AEF-9D8B-3274B13BCAD8}"/>
            </c:ext>
          </c:extLst>
        </c:ser>
        <c:ser>
          <c:idx val="11"/>
          <c:order val="11"/>
          <c:tx>
            <c:strRef>
              <c:f>'Träd utan top)'!$N$27</c:f>
            </c:strRef>
          </c:tx>
          <c:spPr>
            <a:noFill/>
            <a:ln w="25400">
              <a:noFill/>
            </a:ln>
          </c:spPr>
          <c:invertIfNegative val="0"/>
          <c:val>
            <c:numRef>
              <c:f>'Träd utan top)'!$O$27</c:f>
            </c:numRef>
          </c:val>
          <c:extLst>
            <c:ext xmlns:c16="http://schemas.microsoft.com/office/drawing/2014/chart" uri="{C3380CC4-5D6E-409C-BE32-E72D297353CC}">
              <c16:uniqueId val="{00000011-160E-4AEF-9D8B-3274B13BCAD8}"/>
            </c:ext>
          </c:extLst>
        </c:ser>
        <c:ser>
          <c:idx val="0"/>
          <c:order val="0"/>
          <c:tx>
            <c:strRef>
              <c:f>'Träd utan top)'!$N$22</c:f>
              <c:strCache>
                <c:ptCount val="1"/>
                <c:pt idx="0">
                  <c:v>Stock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cat>
            <c:numRef>
              <c:f>'Träd utan top)'!$I$5:$I$16</c:f>
              <c:numCache>
                <c:formatCode>General</c:formatCode>
                <c:ptCount val="12"/>
                <c:pt idx="0">
                  <c:v>0</c:v>
                </c:pt>
                <c:pt idx="1">
                  <c:v>120</c:v>
                </c:pt>
                <c:pt idx="2">
                  <c:v>250</c:v>
                </c:pt>
                <c:pt idx="3">
                  <c:v>370</c:v>
                </c:pt>
                <c:pt idx="4">
                  <c:v>600</c:v>
                </c:pt>
                <c:pt idx="5">
                  <c:v>910</c:v>
                </c:pt>
                <c:pt idx="6">
                  <c:v>1200</c:v>
                </c:pt>
                <c:pt idx="7">
                  <c:v>1380</c:v>
                </c:pt>
                <c:pt idx="8">
                  <c:v>1800</c:v>
                </c:pt>
                <c:pt idx="9">
                  <c:v>2100</c:v>
                </c:pt>
                <c:pt idx="10">
                  <c:v>2310</c:v>
                </c:pt>
                <c:pt idx="11">
                  <c:v>2850</c:v>
                </c:pt>
              </c:numCache>
            </c:numRef>
          </c:cat>
          <c:val>
            <c:numRef>
              <c:f>'Träd utan top)'!$O$22</c:f>
              <c:numCache>
                <c:formatCode>General</c:formatCode>
                <c:ptCount val="1"/>
                <c:pt idx="0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60E-4AEF-9D8B-3274B13BCAD8}"/>
            </c:ext>
          </c:extLst>
        </c:ser>
        <c:ser>
          <c:idx val="1"/>
          <c:order val="1"/>
          <c:tx>
            <c:strRef>
              <c:f>'Träd utan top)'!$N$23</c:f>
              <c:strCache>
                <c:ptCount val="1"/>
                <c:pt idx="0">
                  <c:v>Stock 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val>
            <c:numRef>
              <c:f>'Träd utan top)'!$O$23</c:f>
              <c:numCache>
                <c:formatCode>General</c:formatCode>
                <c:ptCount val="1"/>
                <c:pt idx="0">
                  <c:v>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60E-4AEF-9D8B-3274B13BCAD8}"/>
            </c:ext>
          </c:extLst>
        </c:ser>
        <c:ser>
          <c:idx val="2"/>
          <c:order val="2"/>
          <c:tx>
            <c:strRef>
              <c:f>'Träd utan top)'!$N$24</c:f>
              <c:strCache>
                <c:ptCount val="1"/>
                <c:pt idx="0">
                  <c:v>Stock 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val>
            <c:numRef>
              <c:f>'Träd utan top)'!$O$24</c:f>
              <c:numCache>
                <c:formatCode>General</c:formatCode>
                <c:ptCount val="1"/>
                <c:pt idx="0">
                  <c:v>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60E-4AEF-9D8B-3274B13BCAD8}"/>
            </c:ext>
          </c:extLst>
        </c:ser>
        <c:ser>
          <c:idx val="3"/>
          <c:order val="3"/>
          <c:tx>
            <c:strRef>
              <c:f>'Träd utan top)'!$N$25</c:f>
              <c:strCache>
                <c:ptCount val="1"/>
                <c:pt idx="0">
                  <c:v>Stock 4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38100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160E-4AEF-9D8B-3274B13BCAD8}"/>
              </c:ext>
            </c:extLst>
          </c:dPt>
          <c:val>
            <c:numRef>
              <c:f>'Träd utan top)'!$O$25</c:f>
              <c:numCache>
                <c:formatCode>General</c:formatCode>
                <c:ptCount val="1"/>
                <c:pt idx="0">
                  <c:v>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60E-4AEF-9D8B-3274B13BCAD8}"/>
            </c:ext>
          </c:extLst>
        </c:ser>
        <c:ser>
          <c:idx val="4"/>
          <c:order val="4"/>
          <c:tx>
            <c:strRef>
              <c:f>'Träd utan top)'!$N$26</c:f>
              <c:strCache>
                <c:ptCount val="1"/>
                <c:pt idx="0">
                  <c:v>Stock 5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25400">
              <a:solidFill>
                <a:prstClr val="black"/>
              </a:solidFill>
            </a:ln>
          </c:spPr>
          <c:invertIfNegative val="0"/>
          <c:val>
            <c:numRef>
              <c:f>'Träd utan top)'!$O$26</c:f>
              <c:numCache>
                <c:formatCode>General</c:formatCode>
                <c:ptCount val="1"/>
                <c:pt idx="0">
                  <c:v>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60E-4AEF-9D8B-3274B13BCAD8}"/>
            </c:ext>
          </c:extLst>
        </c:ser>
        <c:ser>
          <c:idx val="5"/>
          <c:order val="5"/>
          <c:tx>
            <c:strRef>
              <c:f>'Träd utan top)'!$N$27</c:f>
              <c:strCache>
                <c:ptCount val="1"/>
                <c:pt idx="0">
                  <c:v>Topp</c:v>
                </c:pt>
              </c:strCache>
            </c:strRef>
          </c:tx>
          <c:spPr>
            <a:noFill/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A-160E-4AEF-9D8B-3274B13BCAD8}"/>
              </c:ext>
            </c:extLst>
          </c:dPt>
          <c:val>
            <c:numRef>
              <c:f>'Träd utan top)'!$O$27</c:f>
              <c:numCache>
                <c:formatCode>General</c:formatCode>
                <c:ptCount val="1"/>
                <c:pt idx="0">
                  <c:v>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160E-4AEF-9D8B-3274B13BC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0"/>
        <c:gapDepth val="12"/>
        <c:shape val="cone"/>
        <c:axId val="164795008"/>
        <c:axId val="164795400"/>
        <c:axId val="0"/>
      </c:bar3DChart>
      <c:catAx>
        <c:axId val="164795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64795400"/>
        <c:crosses val="autoZero"/>
        <c:auto val="1"/>
        <c:lblAlgn val="ctr"/>
        <c:lblOffset val="100"/>
        <c:noMultiLvlLbl val="0"/>
      </c:catAx>
      <c:valAx>
        <c:axId val="164795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solidFill>
                  <a:schemeClr val="bg1">
                    <a:lumMod val="95000"/>
                  </a:schemeClr>
                </a:solidFill>
              </a:defRPr>
            </a:pPr>
            <a:endParaRPr lang="en-US"/>
          </a:p>
        </c:txPr>
        <c:crossAx val="164795008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>
        <a:alpha val="27843"/>
      </a:srgb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'763'!$D$19</c:f>
              <c:strCache>
                <c:ptCount val="1"/>
                <c:pt idx="0">
                  <c:v>Field height</c:v>
                </c:pt>
              </c:strCache>
            </c:strRef>
          </c:tx>
          <c:spPr>
            <a:ln w="28575">
              <a:noFill/>
            </a:ln>
          </c:spPr>
          <c:xVal>
            <c:numRef>
              <c:f>'763'!$C$20:$C$79</c:f>
              <c:numCache>
                <c:formatCode>General</c:formatCode>
                <c:ptCount val="60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</c:numCache>
            </c:numRef>
          </c:xVal>
          <c:yVal>
            <c:numRef>
              <c:f>'763'!$D$20:$D$79</c:f>
              <c:numCache>
                <c:formatCode>General</c:formatCode>
                <c:ptCount val="60"/>
                <c:pt idx="3">
                  <c:v>9.6</c:v>
                </c:pt>
                <c:pt idx="7">
                  <c:v>11.1</c:v>
                </c:pt>
                <c:pt idx="12">
                  <c:v>12.1</c:v>
                </c:pt>
                <c:pt idx="17">
                  <c:v>13.4</c:v>
                </c:pt>
                <c:pt idx="27">
                  <c:v>16.600000000000001</c:v>
                </c:pt>
                <c:pt idx="32">
                  <c:v>17.5</c:v>
                </c:pt>
                <c:pt idx="35">
                  <c:v>19</c:v>
                </c:pt>
                <c:pt idx="46">
                  <c:v>19.899999999999999</c:v>
                </c:pt>
                <c:pt idx="59">
                  <c:v>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A2A-4FC9-AEBA-E1213B8D7E3F}"/>
            </c:ext>
          </c:extLst>
        </c:ser>
        <c:ser>
          <c:idx val="1"/>
          <c:order val="1"/>
          <c:tx>
            <c:strRef>
              <c:f>'763'!$E$19</c:f>
              <c:strCache>
                <c:ptCount val="1"/>
                <c:pt idx="0">
                  <c:v>DSM</c:v>
                </c:pt>
              </c:strCache>
            </c:strRef>
          </c:tx>
          <c:spPr>
            <a:ln w="28575">
              <a:noFill/>
            </a:ln>
          </c:spPr>
          <c:xVal>
            <c:numRef>
              <c:f>'763'!$C$20:$C$79</c:f>
              <c:numCache>
                <c:formatCode>General</c:formatCode>
                <c:ptCount val="60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</c:numCache>
            </c:numRef>
          </c:xVal>
          <c:yVal>
            <c:numRef>
              <c:f>'763'!$E$20:$E$79</c:f>
              <c:numCache>
                <c:formatCode>General</c:formatCode>
                <c:ptCount val="60"/>
                <c:pt idx="13">
                  <c:v>0.63487800000000005</c:v>
                </c:pt>
                <c:pt idx="18">
                  <c:v>10.073</c:v>
                </c:pt>
                <c:pt idx="25">
                  <c:v>11.993</c:v>
                </c:pt>
                <c:pt idx="35">
                  <c:v>14.0706997</c:v>
                </c:pt>
                <c:pt idx="43">
                  <c:v>16.6725998</c:v>
                </c:pt>
                <c:pt idx="54">
                  <c:v>16.305999799999999</c:v>
                </c:pt>
                <c:pt idx="59">
                  <c:v>16.118600799999999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A2A-4FC9-AEBA-E1213B8D7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4234880"/>
        <c:axId val="384235440"/>
      </c:scatterChart>
      <c:valAx>
        <c:axId val="38423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4235440"/>
        <c:crosses val="autoZero"/>
        <c:crossBetween val="midCat"/>
      </c:valAx>
      <c:valAx>
        <c:axId val="384235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42348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effectLst>
      <a:outerShdw blurRad="76200" dir="13500000" sy="23000" kx="1200000" algn="br" rotWithShape="0">
        <a:prstClr val="black">
          <a:alpha val="20000"/>
        </a:prstClr>
      </a:outerShdw>
      <a:softEdge rad="63500"/>
    </a:effectLst>
  </c:spPr>
  <c:txPr>
    <a:bodyPr/>
    <a:lstStyle/>
    <a:p>
      <a:pPr>
        <a:defR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0.20301</cdr:x>
      <cdr:y>0.2913</cdr:y>
    </cdr:from>
    <cdr:to>
      <cdr:x>0.77658</cdr:x>
      <cdr:y>0.78261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0226" y="1276351"/>
          <a:ext cx="5086350" cy="2152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0.03824</cdr:x>
      <cdr:y>0.77217</cdr:y>
    </cdr:from>
    <cdr:to>
      <cdr:x>0.34415</cdr:x>
      <cdr:y>0.95304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9092" y="3383281"/>
          <a:ext cx="2712720" cy="792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0.042</cdr:x>
      <cdr:y>0.04949</cdr:y>
    </cdr:from>
    <cdr:to>
      <cdr:x>0.98056</cdr:x>
      <cdr:y>0.83483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2463" y="239206"/>
          <a:ext cx="8322939" cy="37955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spcBef>
              <a:spcPts val="600"/>
            </a:spcBef>
          </a:pPr>
          <a:endParaRPr lang="sv-SE" sz="2400" dirty="0" smtClean="0">
            <a:solidFill>
              <a:srgbClr val="0088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>
            <a:spcBef>
              <a:spcPts val="600"/>
            </a:spcBef>
          </a:pPr>
          <a:r>
            <a:rPr lang="sv-SE" sz="2400" dirty="0" smtClean="0">
              <a:solidFill>
                <a:srgbClr val="008860"/>
              </a:solidFill>
              <a:latin typeface="Arial" panose="020B0604020202020204" pitchFamily="34" charset="0"/>
              <a:cs typeface="Arial" panose="020B0604020202020204" pitchFamily="34" charset="0"/>
            </a:rPr>
            <a:t>Håkan Olsson</a:t>
          </a:r>
        </a:p>
        <a:p xmlns:a="http://schemas.openxmlformats.org/drawingml/2006/main">
          <a:pPr algn="ctr">
            <a:spcBef>
              <a:spcPts val="600"/>
            </a:spcBef>
          </a:pPr>
          <a:r>
            <a:rPr lang="sv-SE" sz="2400" dirty="0" smtClean="0">
              <a:solidFill>
                <a:srgbClr val="008860"/>
              </a:solidFill>
              <a:latin typeface="Arial" panose="020B0604020202020204" pitchFamily="34" charset="0"/>
              <a:cs typeface="Arial" panose="020B0604020202020204" pitchFamily="34" charset="0"/>
            </a:rPr>
            <a:t>Professor in Forest Remote Sensing</a:t>
          </a:r>
          <a:endParaRPr lang="en-US" sz="2400" dirty="0" smtClean="0">
            <a:solidFill>
              <a:srgbClr val="0088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>
            <a:spcBef>
              <a:spcPts val="600"/>
            </a:spcBef>
          </a:pPr>
          <a:r>
            <a:rPr lang="en-US" sz="2400" dirty="0" smtClean="0">
              <a:solidFill>
                <a:srgbClr val="008860"/>
              </a:solidFill>
              <a:latin typeface="Arial" panose="020B0604020202020204" pitchFamily="34" charset="0"/>
              <a:cs typeface="Arial" panose="020B0604020202020204" pitchFamily="34" charset="0"/>
            </a:rPr>
            <a:t>Swedish University of Agricultural Sciences (SLU) </a:t>
          </a:r>
        </a:p>
        <a:p xmlns:a="http://schemas.openxmlformats.org/drawingml/2006/main">
          <a:pPr algn="ctr">
            <a:spcBef>
              <a:spcPts val="600"/>
            </a:spcBef>
          </a:pPr>
          <a:r>
            <a:rPr lang="en-US" sz="2400" dirty="0" smtClean="0">
              <a:solidFill>
                <a:srgbClr val="008860"/>
              </a:solidFill>
              <a:latin typeface="Arial" panose="020B0604020202020204" pitchFamily="34" charset="0"/>
              <a:cs typeface="Arial" panose="020B0604020202020204" pitchFamily="34" charset="0"/>
            </a:rPr>
            <a:t>Umeå, Sweden  </a:t>
          </a:r>
        </a:p>
        <a:p xmlns:a="http://schemas.openxmlformats.org/drawingml/2006/main">
          <a:pPr algn="ctr"/>
          <a:endParaRPr lang="en-US" sz="2400" dirty="0" smtClean="0">
            <a:solidFill>
              <a:srgbClr val="0088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/>
          <a:endParaRPr lang="en-US" sz="2400" dirty="0">
            <a:solidFill>
              <a:srgbClr val="0088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/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e-mail: hakan.olsson@slu.se</a:t>
          </a:r>
          <a:endParaRPr lang="en-U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86" cy="49603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496" y="1"/>
            <a:ext cx="2944486" cy="49603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293534-BAB3-43BA-9ED7-9F87CDDF52D9}" type="datetimeFigureOut">
              <a:rPr lang="sv-SE"/>
              <a:pPr>
                <a:defRPr/>
              </a:pPr>
              <a:t>2018-02-19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829"/>
            <a:ext cx="2944486" cy="49603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496" y="9433829"/>
            <a:ext cx="2944486" cy="49603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008097-C3A7-4A22-ABBA-6795801C797F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6553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86" cy="49603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496" y="1"/>
            <a:ext cx="2944486" cy="49603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C4EF3E-89EE-48A3-8B7D-C7325BD9053F}" type="datetimeFigureOut">
              <a:rPr lang="en-US"/>
              <a:pPr>
                <a:defRPr/>
              </a:pPr>
              <a:t>2/19/2018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46" y="4716914"/>
            <a:ext cx="5436208" cy="4468900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829"/>
            <a:ext cx="2944486" cy="49603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496" y="9433829"/>
            <a:ext cx="2944486" cy="49603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24CDCD-1CFD-4756-BEA9-738F2A665B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5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088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 smtClean="0"/>
          </a:p>
        </p:txBody>
      </p:sp>
      <p:sp>
        <p:nvSpPr>
          <p:cNvPr id="250884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97C710-A527-4152-8CA7-85AE6F3D7B87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97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0CA7B90-2B10-4C06-9E4F-51FAEC49D57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31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79312-60E2-7842-AE54-317F1725CADA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2894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4CDCD-1CFD-4756-BEA9-738F2A665B7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110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4CDCD-1CFD-4756-BEA9-738F2A665B7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52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FBA186-8C4A-4EA6-AA01-CE90EACC8EC2}" type="slidenum">
              <a:rPr lang="sv-SE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7795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CB5103-3F45-4453-8A55-4D3E8B9DA386}" type="slidenum">
              <a:rPr lang="en-GB" altLang="sv-SE"/>
              <a:pPr/>
              <a:t>28</a:t>
            </a:fld>
            <a:endParaRPr lang="en-GB" altLang="sv-SE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279704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BD3678-A169-4358-B406-E6BD8C144EA5}" type="slidenum">
              <a:rPr lang="en-GB" altLang="sv-SE"/>
              <a:pPr/>
              <a:t>29</a:t>
            </a:fld>
            <a:endParaRPr lang="en-GB" altLang="sv-SE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1250" y="801688"/>
            <a:ext cx="5302250" cy="3975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6475" y="5080000"/>
            <a:ext cx="5511800" cy="477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34733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D4DD23-6162-47AF-9A46-8646DE57366D}" type="slidenum">
              <a:rPr lang="en-GB" altLang="sv-SE"/>
              <a:pPr/>
              <a:t>30</a:t>
            </a:fld>
            <a:endParaRPr lang="en-GB" altLang="sv-SE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1250" y="801688"/>
            <a:ext cx="5302250" cy="3975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6475" y="5080000"/>
            <a:ext cx="5511800" cy="477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18500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E4F92C-6561-4B05-A50E-43BAFD72ECF8}" type="slidenum">
              <a:rPr lang="en-GB" altLang="sv-SE"/>
              <a:pPr/>
              <a:t>31</a:t>
            </a:fld>
            <a:endParaRPr lang="en-GB" altLang="sv-SE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1250" y="801688"/>
            <a:ext cx="5302250" cy="3975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6475" y="5080000"/>
            <a:ext cx="5511800" cy="477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579294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89CBB5-7B11-4482-9B33-ECA6A5E5899B}" type="slidenum">
              <a:rPr lang="en-GB" altLang="sv-SE"/>
              <a:pPr/>
              <a:t>32</a:t>
            </a:fld>
            <a:endParaRPr lang="en-GB" altLang="sv-SE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1250" y="801688"/>
            <a:ext cx="5302250" cy="3975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6475" y="5080000"/>
            <a:ext cx="5511800" cy="477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42520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725CC-1FC1-4DBA-A159-25BAB1D1E56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73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91A576-FE1A-4308-90C5-6B78F898976E}" type="slidenum">
              <a:rPr lang="en-GB" altLang="sv-SE"/>
              <a:pPr/>
              <a:t>33</a:t>
            </a:fld>
            <a:endParaRPr lang="en-GB" altLang="sv-SE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1250" y="801688"/>
            <a:ext cx="5302250" cy="3975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6475" y="5080000"/>
            <a:ext cx="5511800" cy="477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631213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CC6AC9-5B5E-4603-80E6-7200B1D7B939}" type="slidenum">
              <a:rPr lang="en-GB" altLang="sv-SE"/>
              <a:pPr/>
              <a:t>34</a:t>
            </a:fld>
            <a:endParaRPr lang="en-GB" altLang="sv-SE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801688"/>
            <a:ext cx="5299075" cy="3975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6475" y="5080000"/>
            <a:ext cx="5511800" cy="477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55629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725CC-1FC1-4DBA-A159-25BAB1D1E56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47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4CDCD-1CFD-4756-BEA9-738F2A665B7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31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Förbättringsförslag: Lägga in nån typ av vägning av respektive datakälla/assimilering.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1F95C-1314-410F-93F3-37DEF4E66308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2246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4CDCD-1CFD-4756-BEA9-738F2A665B71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12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FBA186-8C4A-4EA6-AA01-CE90EACC8EC2}" type="slidenum">
              <a:rPr lang="sv-SE"/>
              <a:pPr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378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Sweden is the </a:t>
            </a:r>
            <a:r>
              <a:rPr lang="en-US" noProof="0" dirty="0"/>
              <a:t>world’s second largest combined exporter of</a:t>
            </a:r>
            <a:r>
              <a:rPr lang="en-US" baseline="0" noProof="0" dirty="0"/>
              <a:t> paper, pulp and sawn wood products</a:t>
            </a:r>
            <a:r>
              <a:rPr lang="sv-SE" baseline="0" dirty="0"/>
              <a:t>.</a:t>
            </a:r>
            <a:endParaRPr lang="sv-SE" dirty="0"/>
          </a:p>
          <a:p>
            <a:r>
              <a:rPr lang="en-US" noProof="0" dirty="0"/>
              <a:t>Exports for sawn</a:t>
            </a:r>
            <a:r>
              <a:rPr lang="en-US" baseline="0" noProof="0" dirty="0"/>
              <a:t> wood products have been converted from </a:t>
            </a:r>
            <a:r>
              <a:rPr lang="sv-SE" baseline="0" dirty="0"/>
              <a:t>m</a:t>
            </a:r>
            <a:r>
              <a:rPr lang="sv-SE" baseline="0" dirty="0">
                <a:latin typeface="+mn-lt"/>
                <a:cs typeface="Calibri"/>
              </a:rPr>
              <a:t>³</a:t>
            </a:r>
            <a:r>
              <a:rPr lang="en-US" baseline="0" noProof="0" dirty="0"/>
              <a:t> into tonnes; the factor used is </a:t>
            </a:r>
            <a:r>
              <a:rPr lang="sv-SE" baseline="0" dirty="0"/>
              <a:t>2 m</a:t>
            </a:r>
            <a:r>
              <a:rPr lang="sv-SE" baseline="0" dirty="0">
                <a:latin typeface="Calibri"/>
                <a:cs typeface="Calibri"/>
              </a:rPr>
              <a:t>³= 1 tonnes.</a:t>
            </a:r>
            <a:endParaRPr lang="sv-SE" dirty="0"/>
          </a:p>
          <a:p>
            <a:endParaRPr lang="en-US" noProof="0" dirty="0"/>
          </a:p>
          <a:p>
            <a:r>
              <a:rPr lang="en-US" noProof="0" dirty="0"/>
              <a:t>The ranking for the different areas, are as follows:</a:t>
            </a:r>
          </a:p>
          <a:p>
            <a:r>
              <a:rPr lang="en-US" noProof="0" dirty="0"/>
              <a:t>Pulp:</a:t>
            </a:r>
            <a:r>
              <a:rPr lang="en-US" baseline="0" noProof="0" dirty="0"/>
              <a:t> number five after Canada, Brazil, USA and Chile.</a:t>
            </a:r>
          </a:p>
          <a:p>
            <a:r>
              <a:rPr lang="en-US" baseline="0" noProof="0" dirty="0"/>
              <a:t>Paper: number four after Germany, USA and Finland.</a:t>
            </a:r>
          </a:p>
          <a:p>
            <a:r>
              <a:rPr lang="en-US" baseline="0" noProof="0" dirty="0"/>
              <a:t>Sawn wood: number three after Canada and Russia.</a:t>
            </a:r>
            <a:endParaRPr lang="en-US" noProof="0" dirty="0"/>
          </a:p>
          <a:p>
            <a:endParaRPr lang="sv-SE" dirty="0"/>
          </a:p>
          <a:p>
            <a:endParaRPr lang="sv-SE" baseline="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166CA-3276-6947-9F90-22911AFFBF5B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998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4CDCD-1CFD-4756-BEA9-738F2A665B7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69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4CDCD-1CFD-4756-BEA9-738F2A665B7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83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4CDCD-1CFD-4756-BEA9-738F2A665B7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4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/>
          <a:lstStyle/>
          <a:p>
            <a:fld id="{24A80C86-C8F2-484D-AC30-5C9749393A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06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6A3E5-4CAD-41FF-A427-00323E0A528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50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6A3E5-4CAD-41FF-A427-00323E0A528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2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14001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8" y="142875"/>
            <a:ext cx="611187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55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33375"/>
            <a:ext cx="6324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981200"/>
            <a:ext cx="63246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95752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2418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31800" y="1484313"/>
            <a:ext cx="8280400" cy="42497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FB8E-5E58-400D-8C85-4F3259A234CD}" type="datetime1">
              <a:rPr lang="sv-SE" smtClean="0"/>
              <a:t>2018-02-19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A803-F81C-F446-974C-A6CEBFE125E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127795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886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76BB91E-729D-424C-A139-D6969E2300E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5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10525" y="5595938"/>
            <a:ext cx="11334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9" name="Group 9"/>
          <p:cNvGrpSpPr>
            <a:grpSpLocks/>
          </p:cNvGrpSpPr>
          <p:nvPr userDrawn="1"/>
        </p:nvGrpSpPr>
        <p:grpSpPr bwMode="auto">
          <a:xfrm>
            <a:off x="160338" y="6334125"/>
            <a:ext cx="7945437" cy="554038"/>
            <a:chOff x="55114" y="6345733"/>
            <a:chExt cx="7945013" cy="553998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55114" y="6379069"/>
              <a:ext cx="184140" cy="2460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srgbClr val="008860"/>
                </a:solidFill>
                <a:cs typeface="+mn-cs"/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5147542" y="6345733"/>
              <a:ext cx="2852585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000" b="1" dirty="0">
                  <a:solidFill>
                    <a:srgbClr val="008860"/>
                  </a:solidFill>
                  <a:cs typeface="+mn-cs"/>
                </a:rPr>
                <a:t>Swedish University of Agricultural Sciences</a:t>
              </a:r>
              <a:br>
                <a:rPr lang="sv-SE" sz="1000" b="1" dirty="0">
                  <a:solidFill>
                    <a:srgbClr val="008860"/>
                  </a:solidFill>
                  <a:cs typeface="+mn-cs"/>
                </a:rPr>
              </a:br>
              <a:r>
                <a:rPr lang="en-US" sz="1000" dirty="0">
                  <a:solidFill>
                    <a:srgbClr val="008860"/>
                  </a:solidFill>
                  <a:cs typeface="+mn-cs"/>
                </a:rPr>
                <a:t>Forest Remote Sensing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 sz="1000" dirty="0">
                <a:solidFill>
                  <a:srgbClr val="008860"/>
                </a:solidFill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5" Type="http://schemas.openxmlformats.org/officeDocument/2006/relationships/image" Target="../media/image32.jpeg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chart" Target="../charts/chart4.xml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860963870"/>
              </p:ext>
            </p:extLst>
          </p:nvPr>
        </p:nvGraphicFramePr>
        <p:xfrm>
          <a:off x="122692" y="1330292"/>
          <a:ext cx="8867775" cy="4832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3482" y="728150"/>
            <a:ext cx="8477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 smtClean="0">
                <a:solidFill>
                  <a:srgbClr val="008860"/>
                </a:solidFill>
              </a:rPr>
              <a:t>Precision forestry in Sweden</a:t>
            </a:r>
            <a:endParaRPr lang="en-US" sz="4000" b="1" dirty="0" smtClean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4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NatSkatt\Presentationer\ForumSkogligaLaserdata\Lov_Av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18" y="1453915"/>
            <a:ext cx="2036957" cy="443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NatSkatt\Presentationer\ForumSkogligaLaserdata\Lov_Avl_Lege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19" y="6056294"/>
            <a:ext cx="1799938" cy="68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3376" y="6056294"/>
            <a:ext cx="12191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600" dirty="0" err="1" smtClean="0"/>
              <a:t>Leaf</a:t>
            </a:r>
            <a:r>
              <a:rPr lang="sv-SE" sz="1600" dirty="0" smtClean="0"/>
              <a:t> on</a:t>
            </a:r>
          </a:p>
          <a:p>
            <a:r>
              <a:rPr lang="sv-SE" sz="1600" dirty="0" err="1" smtClean="0"/>
              <a:t>Leaf</a:t>
            </a:r>
            <a:r>
              <a:rPr lang="sv-SE" sz="1600" dirty="0" smtClean="0"/>
              <a:t> off</a:t>
            </a:r>
            <a:endParaRPr lang="sv-SE" sz="1600" dirty="0"/>
          </a:p>
        </p:txBody>
      </p:sp>
      <p:pic>
        <p:nvPicPr>
          <p:cNvPr id="8" name="Picture 2" descr="P:\NatSkatt\Presentationer\ForumSkogligaLaserdata\Skannerty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24" y="1453915"/>
            <a:ext cx="1812016" cy="424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637" y="1557406"/>
            <a:ext cx="1951574" cy="432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P:\NatSkatt\Presentationer\ForumSkogligaLaserdata\SkannertypLege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52" y="5886450"/>
            <a:ext cx="10096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9666" y="4807638"/>
            <a:ext cx="1225632" cy="192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91280" y="4807638"/>
            <a:ext cx="15893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Scanning year</a:t>
            </a:r>
            <a:endParaRPr lang="en-GB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4054" y="189589"/>
            <a:ext cx="873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 smtClean="0">
                <a:solidFill>
                  <a:srgbClr val="008860"/>
                </a:solidFill>
              </a:rPr>
              <a:t>387 laser </a:t>
            </a:r>
            <a:r>
              <a:rPr lang="sv-SE" sz="2200" dirty="0" err="1" smtClean="0">
                <a:solidFill>
                  <a:srgbClr val="008860"/>
                </a:solidFill>
              </a:rPr>
              <a:t>scanned</a:t>
            </a:r>
            <a:r>
              <a:rPr lang="sv-SE" sz="2200" dirty="0" smtClean="0">
                <a:solidFill>
                  <a:srgbClr val="008860"/>
                </a:solidFill>
              </a:rPr>
              <a:t> blocks </a:t>
            </a:r>
            <a:r>
              <a:rPr lang="sv-SE" sz="2200" dirty="0" err="1" smtClean="0">
                <a:solidFill>
                  <a:srgbClr val="008860"/>
                </a:solidFill>
              </a:rPr>
              <a:t>with</a:t>
            </a:r>
            <a:r>
              <a:rPr lang="sv-SE" sz="2200" dirty="0" smtClean="0">
                <a:solidFill>
                  <a:srgbClr val="008860"/>
                </a:solidFill>
              </a:rPr>
              <a:t> </a:t>
            </a:r>
            <a:r>
              <a:rPr lang="sv-SE" sz="2200" dirty="0" err="1" smtClean="0">
                <a:solidFill>
                  <a:srgbClr val="008860"/>
                </a:solidFill>
              </a:rPr>
              <a:t>size</a:t>
            </a:r>
            <a:r>
              <a:rPr lang="sv-SE" sz="2200" dirty="0" smtClean="0">
                <a:solidFill>
                  <a:srgbClr val="008860"/>
                </a:solidFill>
              </a:rPr>
              <a:t> 25 x 50 km from different </a:t>
            </a:r>
          </a:p>
          <a:p>
            <a:r>
              <a:rPr lang="sv-SE" sz="2200" dirty="0" err="1" smtClean="0">
                <a:solidFill>
                  <a:srgbClr val="008860"/>
                </a:solidFill>
              </a:rPr>
              <a:t>years</a:t>
            </a:r>
            <a:r>
              <a:rPr lang="sv-SE" sz="2200" dirty="0" smtClean="0">
                <a:solidFill>
                  <a:srgbClr val="008860"/>
                </a:solidFill>
              </a:rPr>
              <a:t>, sensors and </a:t>
            </a:r>
            <a:r>
              <a:rPr lang="sv-SE" sz="2200" dirty="0" err="1" smtClean="0">
                <a:solidFill>
                  <a:srgbClr val="008860"/>
                </a:solidFill>
              </a:rPr>
              <a:t>seasons</a:t>
            </a:r>
            <a:r>
              <a:rPr lang="sv-SE" sz="2200" dirty="0" smtClean="0">
                <a:solidFill>
                  <a:srgbClr val="008860"/>
                </a:solidFill>
              </a:rPr>
              <a:t> → </a:t>
            </a:r>
            <a:r>
              <a:rPr lang="sv-SE" sz="2200" dirty="0" err="1" smtClean="0">
                <a:solidFill>
                  <a:srgbClr val="008860"/>
                </a:solidFill>
              </a:rPr>
              <a:t>each</a:t>
            </a:r>
            <a:r>
              <a:rPr lang="sv-SE" sz="2200" dirty="0" smtClean="0">
                <a:solidFill>
                  <a:srgbClr val="008860"/>
                </a:solidFill>
              </a:rPr>
              <a:t> block </a:t>
            </a:r>
            <a:r>
              <a:rPr lang="sv-SE" sz="2200" dirty="0" err="1" smtClean="0">
                <a:solidFill>
                  <a:srgbClr val="008860"/>
                </a:solidFill>
              </a:rPr>
              <a:t>estimated</a:t>
            </a:r>
            <a:r>
              <a:rPr lang="sv-SE" sz="2200" dirty="0" smtClean="0">
                <a:solidFill>
                  <a:srgbClr val="008860"/>
                </a:solidFill>
              </a:rPr>
              <a:t> </a:t>
            </a:r>
            <a:r>
              <a:rPr lang="sv-SE" sz="2200" dirty="0" err="1" smtClean="0">
                <a:solidFill>
                  <a:srgbClr val="008860"/>
                </a:solidFill>
              </a:rPr>
              <a:t>separately</a:t>
            </a:r>
            <a:endParaRPr lang="sv-SE" sz="2200" dirty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574800"/>
            <a:ext cx="4284663" cy="4114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sv-SE" sz="1700" dirty="0" smtClean="0"/>
          </a:p>
          <a:p>
            <a:pPr marL="0" indent="0" eaLnBrk="1" hangingPunct="1">
              <a:buNone/>
            </a:pPr>
            <a:endParaRPr lang="sv-SE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122" y="-73230"/>
            <a:ext cx="7560514" cy="1143000"/>
          </a:xfrm>
        </p:spPr>
        <p:txBody>
          <a:bodyPr/>
          <a:lstStyle/>
          <a:p>
            <a:pPr algn="l"/>
            <a:r>
              <a:rPr lang="en-GB" sz="2800" b="1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processing for each 25*50 km block*:</a:t>
            </a:r>
            <a:endParaRPr lang="en-GB" sz="2800" b="1" dirty="0">
              <a:solidFill>
                <a:srgbClr val="008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7228" y="903046"/>
            <a:ext cx="8073483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 smtClean="0"/>
              <a:t>Forecast </a:t>
            </a:r>
            <a:r>
              <a:rPr lang="en-GB" sz="2400" dirty="0"/>
              <a:t>or </a:t>
            </a:r>
            <a:r>
              <a:rPr lang="en-GB" sz="2400" dirty="0" smtClean="0"/>
              <a:t>back cast NFI </a:t>
            </a:r>
            <a:r>
              <a:rPr lang="en-GB" sz="2400" dirty="0"/>
              <a:t>data to the year of scanning</a:t>
            </a:r>
            <a:endParaRPr lang="en-GB" sz="2400" dirty="0" smtClean="0"/>
          </a:p>
          <a:p>
            <a:pPr marL="342900" indent="-342900">
              <a:buFontTx/>
              <a:buChar char="-"/>
            </a:pP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GB" sz="2400" dirty="0" smtClean="0"/>
              <a:t>Identify </a:t>
            </a:r>
            <a:r>
              <a:rPr lang="en-GB" sz="2400" dirty="0">
                <a:solidFill>
                  <a:srgbClr val="008860"/>
                </a:solidFill>
              </a:rPr>
              <a:t>350 nearby NFI </a:t>
            </a:r>
            <a:r>
              <a:rPr lang="en-GB" sz="2400" dirty="0" smtClean="0">
                <a:solidFill>
                  <a:srgbClr val="008860"/>
                </a:solidFill>
              </a:rPr>
              <a:t>plots</a:t>
            </a:r>
            <a:r>
              <a:rPr lang="en-GB" sz="2400" dirty="0" smtClean="0"/>
              <a:t>, max 4 year old, </a:t>
            </a:r>
          </a:p>
          <a:p>
            <a:r>
              <a:rPr lang="en-GB" sz="2400" dirty="0" smtClean="0"/>
              <a:t>    	- in blocks with </a:t>
            </a:r>
            <a:r>
              <a:rPr lang="en-GB" sz="2400" dirty="0" smtClean="0">
                <a:solidFill>
                  <a:srgbClr val="008860"/>
                </a:solidFill>
              </a:rPr>
              <a:t>same </a:t>
            </a:r>
            <a:r>
              <a:rPr lang="en-GB" sz="2400" dirty="0">
                <a:solidFill>
                  <a:srgbClr val="008860"/>
                </a:solidFill>
              </a:rPr>
              <a:t>scanner type</a:t>
            </a:r>
            <a:r>
              <a:rPr lang="en-GB" sz="2400" dirty="0"/>
              <a:t> and </a:t>
            </a:r>
            <a:endParaRPr lang="en-GB" sz="2400" dirty="0" smtClean="0"/>
          </a:p>
          <a:p>
            <a:r>
              <a:rPr lang="en-GB" sz="2400" dirty="0"/>
              <a:t>	</a:t>
            </a:r>
            <a:r>
              <a:rPr lang="en-GB" sz="2400" dirty="0" smtClean="0"/>
              <a:t>- scanned </a:t>
            </a:r>
            <a:r>
              <a:rPr lang="en-GB" sz="2400" dirty="0" smtClean="0">
                <a:solidFill>
                  <a:srgbClr val="008860"/>
                </a:solidFill>
              </a:rPr>
              <a:t>same season</a:t>
            </a:r>
            <a:r>
              <a:rPr lang="en-GB" sz="2400" dirty="0" smtClean="0"/>
              <a:t> of the year (leaf on or off)</a:t>
            </a:r>
          </a:p>
          <a:p>
            <a:endParaRPr lang="en-GB" sz="2400" dirty="0"/>
          </a:p>
          <a:p>
            <a:r>
              <a:rPr lang="en-GB" sz="2400" dirty="0" smtClean="0"/>
              <a:t>-   Create </a:t>
            </a:r>
            <a:r>
              <a:rPr lang="en-GB" sz="2400" dirty="0"/>
              <a:t>raster with laser metrics (Fusion)</a:t>
            </a:r>
          </a:p>
          <a:p>
            <a:pPr marL="342900" indent="-342900">
              <a:buFontTx/>
              <a:buChar char="-"/>
            </a:pPr>
            <a:endParaRPr lang="en-GB" sz="2400" dirty="0" smtClean="0"/>
          </a:p>
          <a:p>
            <a:pPr marL="342900" indent="-342900">
              <a:buFontTx/>
              <a:buChar char="-"/>
            </a:pPr>
            <a:r>
              <a:rPr lang="en-GB" sz="2400" dirty="0"/>
              <a:t>Remove outliers (about </a:t>
            </a:r>
            <a:r>
              <a:rPr lang="en-GB" sz="2400" dirty="0" smtClean="0"/>
              <a:t>15 %)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Estimate linear regression </a:t>
            </a:r>
            <a:r>
              <a:rPr lang="en-GB" sz="2400" dirty="0" smtClean="0"/>
              <a:t>functions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Predict raster with forest </a:t>
            </a:r>
            <a:r>
              <a:rPr lang="en-GB" sz="2400" dirty="0" smtClean="0"/>
              <a:t>variables</a:t>
            </a:r>
          </a:p>
          <a:p>
            <a:endParaRPr lang="en-GB" sz="2400" dirty="0" smtClean="0"/>
          </a:p>
          <a:p>
            <a:endParaRPr lang="en-GB" sz="2400" dirty="0" smtClean="0">
              <a:solidFill>
                <a:srgbClr val="008860"/>
              </a:solidFill>
            </a:endParaRPr>
          </a:p>
          <a:p>
            <a:r>
              <a:rPr lang="en-GB" sz="2400" dirty="0" smtClean="0">
                <a:solidFill>
                  <a:srgbClr val="0070C0"/>
                </a:solidFill>
              </a:rPr>
              <a:t>* Published in: Nilsson M., et al. 2017. </a:t>
            </a:r>
          </a:p>
          <a:p>
            <a:r>
              <a:rPr lang="en-GB" sz="2400" i="1" dirty="0" smtClean="0">
                <a:solidFill>
                  <a:srgbClr val="0070C0"/>
                </a:solidFill>
              </a:rPr>
              <a:t>  Remote Sensing of Environment</a:t>
            </a:r>
            <a:r>
              <a:rPr lang="en-GB" sz="2400" dirty="0" smtClean="0">
                <a:solidFill>
                  <a:srgbClr val="0070C0"/>
                </a:solidFill>
              </a:rPr>
              <a:t> 194:447-454.</a:t>
            </a:r>
          </a:p>
          <a:p>
            <a:pPr marL="342900" indent="-342900">
              <a:buFontTx/>
              <a:buChar char="-"/>
            </a:pPr>
            <a:endParaRPr lang="en-GB" sz="2400" dirty="0"/>
          </a:p>
          <a:p>
            <a:endParaRPr lang="en-GB" sz="2400" dirty="0" smtClean="0"/>
          </a:p>
          <a:p>
            <a:pPr marL="342900" indent="-342900">
              <a:buFontTx/>
              <a:buChar char="-"/>
            </a:pPr>
            <a:endParaRPr lang="sv-SE" sz="2000" dirty="0"/>
          </a:p>
          <a:p>
            <a:pPr marL="342900" indent="-342900">
              <a:buFontTx/>
              <a:buChar char="-"/>
            </a:pPr>
            <a:endParaRPr lang="sv-SE" sz="2000" dirty="0" smtClean="0"/>
          </a:p>
          <a:p>
            <a:endParaRPr lang="sv-SE" sz="2000" dirty="0"/>
          </a:p>
          <a:p>
            <a:r>
              <a:rPr lang="sv-SE" sz="2000" dirty="0" smtClean="0"/>
              <a:t> </a:t>
            </a:r>
            <a:endParaRPr lang="en-US" sz="2000" dirty="0"/>
          </a:p>
        </p:txBody>
      </p:sp>
      <p:sp>
        <p:nvSpPr>
          <p:cNvPr id="3" name="Right Brace 2"/>
          <p:cNvSpPr/>
          <p:nvPr/>
        </p:nvSpPr>
        <p:spPr>
          <a:xfrm>
            <a:off x="6409456" y="3857021"/>
            <a:ext cx="461726" cy="1029855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931981" y="3956449"/>
            <a:ext cx="2038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Done with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R script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574800"/>
            <a:ext cx="4284663" cy="4114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sv-SE" sz="1700" dirty="0" smtClean="0"/>
          </a:p>
          <a:p>
            <a:pPr marL="0" indent="0" eaLnBrk="1" hangingPunct="1">
              <a:buNone/>
            </a:pPr>
            <a:endParaRPr lang="sv-SE" sz="2000" dirty="0" smtClean="0"/>
          </a:p>
        </p:txBody>
      </p:sp>
      <p:pic>
        <p:nvPicPr>
          <p:cNvPr id="5" name="Picture 2" descr="gns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84" y="6219923"/>
            <a:ext cx="2146066" cy="51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84" y="102777"/>
            <a:ext cx="7560514" cy="1143000"/>
          </a:xfrm>
        </p:spPr>
        <p:txBody>
          <a:bodyPr/>
          <a:lstStyle/>
          <a:p>
            <a:pPr algn="l"/>
            <a:r>
              <a:rPr lang="en-GB" sz="2800" b="1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variables</a:t>
            </a:r>
            <a:endParaRPr lang="en-GB" sz="2800" b="1" dirty="0">
              <a:solidFill>
                <a:srgbClr val="008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098" y="1245777"/>
            <a:ext cx="75169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/>
              <a:t>M</a:t>
            </a:r>
            <a:r>
              <a:rPr lang="en-GB" sz="2400" dirty="0" smtClean="0"/>
              <a:t>ean height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Mean stem diameter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Basal area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Stem volume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Tree biomass</a:t>
            </a:r>
          </a:p>
          <a:p>
            <a:pPr marL="342900" indent="-342900">
              <a:buFontTx/>
              <a:buChar char="-"/>
            </a:pPr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400" dirty="0" smtClean="0"/>
          </a:p>
          <a:p>
            <a:r>
              <a:rPr lang="en-GB" sz="2400" dirty="0" smtClean="0"/>
              <a:t>Presented for 12.5 * 12.5 grid cells for all land</a:t>
            </a:r>
          </a:p>
          <a:p>
            <a:endParaRPr lang="en-GB" sz="2800" dirty="0" smtClean="0"/>
          </a:p>
          <a:p>
            <a:pPr marL="342900" indent="-342900">
              <a:buFontTx/>
              <a:buChar char="-"/>
            </a:pPr>
            <a:endParaRPr lang="sv-SE" sz="2000" dirty="0" smtClean="0"/>
          </a:p>
          <a:p>
            <a:endParaRPr lang="sv-SE" sz="2000" dirty="0"/>
          </a:p>
          <a:p>
            <a:r>
              <a:rPr lang="sv-SE" sz="2000" dirty="0" smtClean="0"/>
              <a:t> </a:t>
            </a:r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1" t="30450" r="29140" b="20624"/>
          <a:stretch/>
        </p:blipFill>
        <p:spPr bwMode="auto">
          <a:xfrm>
            <a:off x="4599160" y="570368"/>
            <a:ext cx="3902044" cy="3847723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0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8871" y="5640688"/>
            <a:ext cx="4255129" cy="121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2" name="Bildobjekt 21"/>
          <p:cNvPicPr/>
          <p:nvPr/>
        </p:nvPicPr>
        <p:blipFill rotWithShape="1">
          <a:blip r:embed="rId3"/>
          <a:srcRect l="28637" t="27686" r="24617" b="5588"/>
          <a:stretch/>
        </p:blipFill>
        <p:spPr bwMode="auto">
          <a:xfrm>
            <a:off x="162970" y="3581025"/>
            <a:ext cx="3511468" cy="2828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902" y="169614"/>
            <a:ext cx="8916097" cy="994122"/>
          </a:xfrm>
        </p:spPr>
        <p:txBody>
          <a:bodyPr/>
          <a:lstStyle/>
          <a:p>
            <a:r>
              <a:rPr lang="sv-SE" sz="2400" b="1" dirty="0" err="1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sv-SE" sz="2400" b="1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b="1" dirty="0" err="1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sv-SE" sz="2400" b="1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laserdata distributed by the Swedish Forest Agency, </a:t>
            </a:r>
            <a:r>
              <a:rPr lang="sv-SE" sz="2400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v-SE" sz="2400" dirty="0" err="1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sv-SE" sz="2400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sv-SE" sz="2400" dirty="0" err="1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  <a:r>
              <a:rPr lang="sv-SE" sz="2400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SLU)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sz="2400" dirty="0"/>
          </a:p>
        </p:txBody>
      </p:sp>
      <p:sp>
        <p:nvSpPr>
          <p:cNvPr id="9220" name="Platshållare för datum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248400"/>
            <a:ext cx="9334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sv-SE" dirty="0">
              <a:solidFill>
                <a:prstClr val="black"/>
              </a:solidFill>
              <a:latin typeface="Calibri" pitchFamily="34" charset="0"/>
            </a:endParaRPr>
          </a:p>
          <a:p>
            <a:endParaRPr lang="sv-SE" dirty="0">
              <a:solidFill>
                <a:prstClr val="black"/>
              </a:solidFill>
              <a:latin typeface="Calibri" pitchFamily="34" charset="0"/>
            </a:endParaRPr>
          </a:p>
          <a:p>
            <a:endParaRPr lang="sv-SE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221" name="Platshållare för sidfot 4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246813"/>
            <a:ext cx="2016125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sv-SE" dirty="0">
              <a:solidFill>
                <a:prstClr val="black"/>
              </a:solidFill>
              <a:latin typeface="Calibri" pitchFamily="34" charset="0"/>
            </a:endParaRPr>
          </a:p>
          <a:p>
            <a:endParaRPr lang="sv-SE" dirty="0">
              <a:solidFill>
                <a:prstClr val="black"/>
              </a:solidFill>
              <a:latin typeface="Calibri" pitchFamily="34" charset="0"/>
            </a:endParaRPr>
          </a:p>
          <a:p>
            <a:endParaRPr lang="sv-SE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539424" y="3074859"/>
            <a:ext cx="226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 smtClean="0">
                <a:solidFill>
                  <a:prstClr val="black"/>
                </a:solidFill>
                <a:latin typeface="Arial"/>
              </a:rPr>
              <a:t>Hillshade</a:t>
            </a:r>
            <a:r>
              <a:rPr lang="sv-SE" sz="1800" dirty="0" smtClean="0">
                <a:solidFill>
                  <a:prstClr val="black"/>
                </a:solidFill>
                <a:latin typeface="Arial"/>
              </a:rPr>
              <a:t> </a:t>
            </a:r>
            <a:endParaRPr lang="sv-SE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7" name="Bildobjekt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72" y="923601"/>
            <a:ext cx="1858140" cy="28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ruta 17"/>
          <p:cNvSpPr txBox="1"/>
          <p:nvPr/>
        </p:nvSpPr>
        <p:spPr>
          <a:xfrm>
            <a:off x="3894610" y="3906654"/>
            <a:ext cx="15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 smtClean="0">
                <a:solidFill>
                  <a:prstClr val="black"/>
                </a:solidFill>
                <a:latin typeface="Arial"/>
              </a:rPr>
              <a:t>Slope</a:t>
            </a:r>
            <a:r>
              <a:rPr lang="sv-SE" sz="1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sv-SE" sz="1800" dirty="0" err="1" smtClean="0">
                <a:solidFill>
                  <a:prstClr val="black"/>
                </a:solidFill>
                <a:latin typeface="Arial"/>
              </a:rPr>
              <a:t>map</a:t>
            </a:r>
            <a:endParaRPr lang="sv-SE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227903" y="6475413"/>
            <a:ext cx="344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>
                <a:solidFill>
                  <a:prstClr val="black"/>
                </a:solidFill>
                <a:latin typeface="Arial"/>
              </a:rPr>
              <a:t>2*2 m </a:t>
            </a:r>
            <a:r>
              <a:rPr lang="sv-SE" sz="1800" dirty="0" err="1" smtClean="0">
                <a:solidFill>
                  <a:prstClr val="black"/>
                </a:solidFill>
                <a:latin typeface="Arial"/>
              </a:rPr>
              <a:t>Canopy</a:t>
            </a:r>
            <a:r>
              <a:rPr lang="sv-SE" sz="1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sv-SE" sz="1800" dirty="0" err="1" smtClean="0">
                <a:solidFill>
                  <a:prstClr val="black"/>
                </a:solidFill>
                <a:latin typeface="Arial"/>
              </a:rPr>
              <a:t>height</a:t>
            </a:r>
            <a:r>
              <a:rPr lang="sv-SE" sz="1800" dirty="0" smtClean="0">
                <a:solidFill>
                  <a:prstClr val="black"/>
                </a:solidFill>
                <a:latin typeface="Arial"/>
              </a:rPr>
              <a:t> raster</a:t>
            </a:r>
            <a:endParaRPr lang="sv-SE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" name="Bildobjekt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32499" r="20477" b="4249"/>
          <a:stretch/>
        </p:blipFill>
        <p:spPr>
          <a:xfrm>
            <a:off x="5697004" y="2552752"/>
            <a:ext cx="3345512" cy="2997021"/>
          </a:xfrm>
          <a:prstGeom prst="rect">
            <a:avLst/>
          </a:prstGeom>
        </p:spPr>
      </p:pic>
      <p:sp>
        <p:nvSpPr>
          <p:cNvPr id="16" name="textruta 15"/>
          <p:cNvSpPr txBox="1"/>
          <p:nvPr/>
        </p:nvSpPr>
        <p:spPr>
          <a:xfrm>
            <a:off x="5697004" y="5722055"/>
            <a:ext cx="344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 smtClean="0">
                <a:solidFill>
                  <a:srgbClr val="000000"/>
                </a:solidFill>
                <a:latin typeface="Arial"/>
              </a:rPr>
              <a:t>Depth</a:t>
            </a:r>
            <a:r>
              <a:rPr lang="sv-SE" sz="1800" dirty="0" smtClean="0">
                <a:solidFill>
                  <a:srgbClr val="000000"/>
                </a:solidFill>
                <a:latin typeface="Arial"/>
              </a:rPr>
              <a:t> to </a:t>
            </a:r>
            <a:r>
              <a:rPr lang="sv-SE" sz="1800" dirty="0" err="1" smtClean="0">
                <a:solidFill>
                  <a:srgbClr val="000000"/>
                </a:solidFill>
                <a:latin typeface="Arial"/>
              </a:rPr>
              <a:t>water</a:t>
            </a:r>
            <a:r>
              <a:rPr lang="sv-SE" sz="1800" dirty="0" smtClean="0">
                <a:solidFill>
                  <a:srgbClr val="000000"/>
                </a:solidFill>
                <a:latin typeface="Arial"/>
              </a:rPr>
              <a:t> table</a:t>
            </a:r>
            <a:endParaRPr lang="sv-SE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653136"/>
            <a:ext cx="785506" cy="987552"/>
          </a:xfrm>
          <a:prstGeom prst="rect">
            <a:avLst/>
          </a:prstGeom>
        </p:spPr>
      </p:pic>
      <p:pic>
        <p:nvPicPr>
          <p:cNvPr id="19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7" cstate="screen"/>
          <a:srcRect l="51413" t="-36220" r="346" b="1"/>
          <a:stretch/>
        </p:blipFill>
        <p:spPr>
          <a:xfrm>
            <a:off x="619532" y="72403"/>
            <a:ext cx="2417276" cy="3002456"/>
          </a:xfrm>
        </p:spPr>
      </p:pic>
    </p:spTree>
    <p:extLst>
      <p:ext uri="{BB962C8B-B14F-4D97-AF65-F5344CB8AC3E}">
        <p14:creationId xmlns:p14="http://schemas.microsoft.com/office/powerpoint/2010/main" val="7096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724"/>
            <a:ext cx="9191727" cy="556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9382" y="6354612"/>
            <a:ext cx="9688946" cy="59112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4605873" y="4724398"/>
            <a:ext cx="9688946" cy="59112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2967" y="109746"/>
            <a:ext cx="900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008860"/>
                </a:solidFill>
              </a:rPr>
              <a:t>D</a:t>
            </a:r>
            <a:r>
              <a:rPr lang="sv-SE" sz="2000" b="1" dirty="0" smtClean="0">
                <a:solidFill>
                  <a:srgbClr val="008860"/>
                </a:solidFill>
              </a:rPr>
              <a:t>ata are distributed freely over </a:t>
            </a:r>
            <a:r>
              <a:rPr lang="en-US" sz="2000" b="1" dirty="0" smtClean="0">
                <a:solidFill>
                  <a:srgbClr val="008860"/>
                </a:solidFill>
              </a:rPr>
              <a:t>internet under the name </a:t>
            </a:r>
          </a:p>
          <a:p>
            <a:r>
              <a:rPr lang="en-US" sz="2000" b="1" dirty="0" smtClean="0">
                <a:solidFill>
                  <a:srgbClr val="008860"/>
                </a:solidFill>
              </a:rPr>
              <a:t>“</a:t>
            </a:r>
            <a:r>
              <a:rPr lang="sv-SE" sz="2000" b="1" dirty="0" smtClean="0">
                <a:solidFill>
                  <a:srgbClr val="008860"/>
                </a:solidFill>
              </a:rPr>
              <a:t>Skogliga grunddata”</a:t>
            </a:r>
            <a:endParaRPr lang="sv-SE" sz="2000" b="1" dirty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-794" r="31063" b="13108"/>
          <a:stretch/>
        </p:blipFill>
        <p:spPr bwMode="auto">
          <a:xfrm>
            <a:off x="4358640" y="-102524"/>
            <a:ext cx="4785360" cy="69605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273329" y="390310"/>
            <a:ext cx="3984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 smtClean="0">
                <a:solidFill>
                  <a:srgbClr val="008860"/>
                </a:solidFill>
              </a:rPr>
              <a:t>Report</a:t>
            </a:r>
            <a:r>
              <a:rPr lang="sv-SE" sz="2400" b="1" dirty="0" smtClean="0">
                <a:solidFill>
                  <a:srgbClr val="008860"/>
                </a:solidFill>
              </a:rPr>
              <a:t> generator</a:t>
            </a:r>
          </a:p>
          <a:p>
            <a:endParaRPr lang="sv-SE" sz="2400" b="1" dirty="0">
              <a:solidFill>
                <a:srgbClr val="008860"/>
              </a:solidFill>
            </a:endParaRPr>
          </a:p>
          <a:p>
            <a:r>
              <a:rPr lang="sv-SE" sz="2400" b="1" dirty="0">
                <a:solidFill>
                  <a:srgbClr val="008860"/>
                </a:solidFill>
              </a:rPr>
              <a:t>a</a:t>
            </a:r>
            <a:r>
              <a:rPr lang="sv-SE" sz="2400" b="1" dirty="0" smtClean="0">
                <a:solidFill>
                  <a:srgbClr val="008860"/>
                </a:solidFill>
              </a:rPr>
              <a:t>nd distribution to</a:t>
            </a:r>
          </a:p>
          <a:p>
            <a:endParaRPr lang="sv-SE" sz="2400" b="1" dirty="0">
              <a:solidFill>
                <a:srgbClr val="008860"/>
              </a:solidFill>
            </a:endParaRPr>
          </a:p>
          <a:p>
            <a:r>
              <a:rPr lang="sv-SE" sz="2400" b="1" dirty="0">
                <a:solidFill>
                  <a:srgbClr val="008860"/>
                </a:solidFill>
              </a:rPr>
              <a:t>s</a:t>
            </a:r>
            <a:r>
              <a:rPr lang="sv-SE" sz="2400" b="1" dirty="0" smtClean="0">
                <a:solidFill>
                  <a:srgbClr val="008860"/>
                </a:solidFill>
              </a:rPr>
              <a:t>martphones and </a:t>
            </a:r>
            <a:r>
              <a:rPr lang="sv-SE" sz="2400" b="1" dirty="0" err="1" smtClean="0">
                <a:solidFill>
                  <a:srgbClr val="008860"/>
                </a:solidFill>
              </a:rPr>
              <a:t>tablets</a:t>
            </a:r>
            <a:endParaRPr lang="sv-SE" sz="2400" b="1" dirty="0">
              <a:solidFill>
                <a:srgbClr val="008860"/>
              </a:solidFill>
            </a:endParaRPr>
          </a:p>
          <a:p>
            <a:endParaRPr lang="sv-SE" sz="2400" b="1" dirty="0" smtClean="0">
              <a:solidFill>
                <a:srgbClr val="008860"/>
              </a:solidFill>
            </a:endParaRPr>
          </a:p>
        </p:txBody>
      </p:sp>
      <p:pic>
        <p:nvPicPr>
          <p:cNvPr id="5" name="Bildobjekt 2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1423"/>
            <a:ext cx="3800292" cy="341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256156" y="431179"/>
            <a:ext cx="765717" cy="386575"/>
          </a:xfrm>
          <a:prstGeom prst="rightArrow">
            <a:avLst>
              <a:gd name="adj1" fmla="val 31395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ight Arrow 6"/>
          <p:cNvSpPr/>
          <p:nvPr/>
        </p:nvSpPr>
        <p:spPr>
          <a:xfrm rot="5400000">
            <a:off x="3118646" y="2442835"/>
            <a:ext cx="563049" cy="437177"/>
          </a:xfrm>
          <a:prstGeom prst="rightArrow">
            <a:avLst>
              <a:gd name="adj1" fmla="val 31395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66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4294967295"/>
          </p:nvPr>
        </p:nvSpPr>
        <p:spPr>
          <a:xfrm>
            <a:off x="8718948" y="5624513"/>
            <a:ext cx="425053" cy="273844"/>
          </a:xfrm>
        </p:spPr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24700768"/>
              </p:ext>
            </p:extLst>
          </p:nvPr>
        </p:nvGraphicFramePr>
        <p:xfrm>
          <a:off x="0" y="0"/>
          <a:ext cx="905734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49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07" y="348215"/>
            <a:ext cx="88011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860"/>
                </a:solidFill>
              </a:rPr>
              <a:t>Achievements, nationwide forest data base from airborne laser scanner data:</a:t>
            </a:r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Wall-to-wall </a:t>
            </a:r>
            <a:r>
              <a:rPr lang="en-US" sz="2400" dirty="0"/>
              <a:t>area based raster </a:t>
            </a:r>
            <a:r>
              <a:rPr lang="en-US" sz="2400" dirty="0">
                <a:solidFill>
                  <a:srgbClr val="008860"/>
                </a:solidFill>
              </a:rPr>
              <a:t>predictions for all forest land </a:t>
            </a:r>
            <a:r>
              <a:rPr lang="en-US" sz="2400" dirty="0"/>
              <a:t>in Sweden </a:t>
            </a:r>
            <a:r>
              <a:rPr lang="en-US" sz="2400" dirty="0">
                <a:solidFill>
                  <a:srgbClr val="FF0000"/>
                </a:solidFill>
              </a:rPr>
              <a:t>distributed </a:t>
            </a:r>
            <a:r>
              <a:rPr lang="en-US" sz="2400" dirty="0" smtClean="0">
                <a:solidFill>
                  <a:srgbClr val="FF0000"/>
                </a:solidFill>
              </a:rPr>
              <a:t>freely </a:t>
            </a:r>
            <a:r>
              <a:rPr lang="en-US" sz="2400" dirty="0" smtClean="0"/>
              <a:t>in several ways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The </a:t>
            </a:r>
            <a:r>
              <a:rPr lang="en-US" sz="2400" dirty="0">
                <a:solidFill>
                  <a:srgbClr val="008860"/>
                </a:solidFill>
              </a:rPr>
              <a:t>accuracies </a:t>
            </a:r>
            <a:r>
              <a:rPr lang="en-US" sz="2400" dirty="0" smtClean="0">
                <a:solidFill>
                  <a:srgbClr val="008860"/>
                </a:solidFill>
              </a:rPr>
              <a:t>that the </a:t>
            </a:r>
            <a:r>
              <a:rPr lang="en-US" sz="2400" dirty="0">
                <a:solidFill>
                  <a:srgbClr val="008860"/>
                </a:solidFill>
              </a:rPr>
              <a:t>forest owners are used to </a:t>
            </a:r>
            <a:r>
              <a:rPr lang="en-US" sz="2400" dirty="0"/>
              <a:t>are generally </a:t>
            </a:r>
            <a:r>
              <a:rPr lang="en-US" sz="2400" dirty="0" smtClean="0"/>
              <a:t>achieved or exceeded</a:t>
            </a:r>
            <a:endParaRPr lang="en-US" sz="2400" dirty="0"/>
          </a:p>
          <a:p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8860"/>
                </a:solidFill>
              </a:rPr>
              <a:t>Cost effective </a:t>
            </a:r>
            <a:r>
              <a:rPr lang="en-US" sz="2400" dirty="0" smtClean="0"/>
              <a:t>due to use of existing laser data and field data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Due to the success of this project,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 smtClean="0">
                <a:solidFill>
                  <a:srgbClr val="008860"/>
                </a:solidFill>
              </a:rPr>
              <a:t>a new national laser scanning will start this year!</a:t>
            </a:r>
            <a:r>
              <a:rPr lang="sv-SE" dirty="0" smtClean="0"/>
              <a:t>	</a:t>
            </a:r>
          </a:p>
          <a:p>
            <a:r>
              <a:rPr lang="sv-SE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2" y="1732908"/>
            <a:ext cx="9149282" cy="5152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2832" y="6407063"/>
            <a:ext cx="425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bg1">
                    <a:lumMod val="95000"/>
                  </a:schemeClr>
                </a:solidFill>
              </a:rPr>
              <a:t>Image from </a:t>
            </a:r>
            <a:r>
              <a:rPr lang="sv-SE" b="1" dirty="0" err="1" smtClean="0">
                <a:solidFill>
                  <a:schemeClr val="bg1">
                    <a:lumMod val="95000"/>
                  </a:schemeClr>
                </a:solidFill>
              </a:rPr>
              <a:t>Komatsu</a:t>
            </a:r>
            <a:r>
              <a:rPr lang="sv-SE" b="1" dirty="0" smtClean="0">
                <a:solidFill>
                  <a:schemeClr val="bg1">
                    <a:lumMod val="95000"/>
                  </a:schemeClr>
                </a:solidFill>
              </a:rPr>
              <a:t> forest in Umeå</a:t>
            </a:r>
            <a:endParaRPr lang="sv-SE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050" y="273038"/>
            <a:ext cx="80711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dirty="0" err="1" smtClean="0">
                <a:solidFill>
                  <a:srgbClr val="FF0000"/>
                </a:solidFill>
              </a:rPr>
              <a:t>Example</a:t>
            </a:r>
            <a:r>
              <a:rPr lang="sv-SE" sz="2800" dirty="0" smtClean="0">
                <a:solidFill>
                  <a:srgbClr val="FF0000"/>
                </a:solidFill>
              </a:rPr>
              <a:t> 3. </a:t>
            </a:r>
            <a:r>
              <a:rPr lang="sv-SE" sz="2800" dirty="0" smtClean="0">
                <a:solidFill>
                  <a:srgbClr val="008860"/>
                </a:solidFill>
              </a:rPr>
              <a:t>Grid cell </a:t>
            </a:r>
            <a:r>
              <a:rPr lang="sv-SE" sz="2800" dirty="0" err="1" smtClean="0">
                <a:solidFill>
                  <a:srgbClr val="008860"/>
                </a:solidFill>
              </a:rPr>
              <a:t>level</a:t>
            </a:r>
            <a:r>
              <a:rPr lang="sv-SE" sz="2800" dirty="0" smtClean="0">
                <a:solidFill>
                  <a:srgbClr val="008860"/>
                </a:solidFill>
              </a:rPr>
              <a:t> forest </a:t>
            </a:r>
            <a:r>
              <a:rPr lang="sv-SE" sz="2800" dirty="0" err="1" smtClean="0">
                <a:solidFill>
                  <a:srgbClr val="008860"/>
                </a:solidFill>
              </a:rPr>
              <a:t>inventory</a:t>
            </a:r>
            <a:r>
              <a:rPr lang="sv-SE" sz="2800" dirty="0" smtClean="0">
                <a:solidFill>
                  <a:srgbClr val="008860"/>
                </a:solidFill>
              </a:rPr>
              <a:t> by </a:t>
            </a:r>
            <a:r>
              <a:rPr lang="sv-SE" sz="2800" dirty="0" err="1" smtClean="0">
                <a:solidFill>
                  <a:srgbClr val="008860"/>
                </a:solidFill>
              </a:rPr>
              <a:t>using</a:t>
            </a:r>
            <a:r>
              <a:rPr lang="sv-SE" sz="2800" dirty="0" smtClean="0">
                <a:solidFill>
                  <a:srgbClr val="008860"/>
                </a:solidFill>
              </a:rPr>
              <a:t> </a:t>
            </a:r>
            <a:r>
              <a:rPr lang="sv-SE" sz="2800" dirty="0" err="1" smtClean="0">
                <a:solidFill>
                  <a:srgbClr val="008860"/>
                </a:solidFill>
              </a:rPr>
              <a:t>bucking</a:t>
            </a:r>
            <a:r>
              <a:rPr lang="sv-SE" sz="2800" dirty="0" smtClean="0">
                <a:solidFill>
                  <a:srgbClr val="008860"/>
                </a:solidFill>
              </a:rPr>
              <a:t> data from the harvesters computer</a:t>
            </a:r>
            <a:endParaRPr lang="sv-SE" sz="2800" dirty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38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679" t="625" b="1"/>
          <a:stretch/>
        </p:blipFill>
        <p:spPr>
          <a:xfrm>
            <a:off x="0" y="1147324"/>
            <a:ext cx="9125674" cy="503990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719219"/>
              </p:ext>
            </p:extLst>
          </p:nvPr>
        </p:nvGraphicFramePr>
        <p:xfrm>
          <a:off x="359697" y="1573142"/>
          <a:ext cx="4736469" cy="729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4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2090">
                <a:tc>
                  <a:txBody>
                    <a:bodyPr/>
                    <a:lstStyle/>
                    <a:p>
                      <a:r>
                        <a:rPr lang="en-US" sz="1300" dirty="0"/>
                        <a:t>Tree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Species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DBH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X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Y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Bio adapted</a:t>
                      </a:r>
                    </a:p>
                  </a:txBody>
                  <a:tcPr marL="66013" marR="66013" marT="33007" marB="330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Spruce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330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6347115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1481603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6013" marR="66013" marT="33007" marB="330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095452"/>
              </p:ext>
            </p:extLst>
          </p:nvPr>
        </p:nvGraphicFramePr>
        <p:xfrm>
          <a:off x="359697" y="2699191"/>
          <a:ext cx="4868447" cy="1827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2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2254">
                <a:tc>
                  <a:txBody>
                    <a:bodyPr/>
                    <a:lstStyle/>
                    <a:p>
                      <a:r>
                        <a:rPr lang="en-US" sz="1300" noProof="0" dirty="0"/>
                        <a:t>Tree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Log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/>
                        <a:t>Assortement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Top diameter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Mid diameter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Length</a:t>
                      </a:r>
                    </a:p>
                  </a:txBody>
                  <a:tcPr marL="66013" marR="66013" marT="33007" marB="330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Saw timber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271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302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553</a:t>
                      </a:r>
                    </a:p>
                  </a:txBody>
                  <a:tcPr marL="66013" marR="66013" marT="33007" marB="330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7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Saw timber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233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252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432</a:t>
                      </a:r>
                    </a:p>
                  </a:txBody>
                  <a:tcPr marL="66013" marR="66013" marT="33007" marB="330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7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Saw timber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196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212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512</a:t>
                      </a:r>
                    </a:p>
                  </a:txBody>
                  <a:tcPr marL="66013" marR="66013" marT="33007" marB="330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8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Small </a:t>
                      </a:r>
                      <a:r>
                        <a:rPr lang="en-US" sz="1300" dirty="0" err="1"/>
                        <a:t>timbr</a:t>
                      </a:r>
                      <a:endParaRPr lang="en-US" sz="1300" dirty="0"/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165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178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342</a:t>
                      </a:r>
                    </a:p>
                  </a:txBody>
                  <a:tcPr marL="66013" marR="66013" marT="33007" marB="3300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7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Pulp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95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132</a:t>
                      </a:r>
                    </a:p>
                  </a:txBody>
                  <a:tcPr marL="66013" marR="66013" marT="33007" marB="330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491</a:t>
                      </a:r>
                    </a:p>
                  </a:txBody>
                  <a:tcPr marL="66013" marR="66013" marT="33007" marB="3300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870489" y="2559220"/>
            <a:ext cx="727781" cy="21073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6013" tIns="33007" rIns="66013" bIns="33007" numCol="1" rtlCol="0" anchor="t" anchorCtr="0" compatLnSpc="1">
            <a:prstTxWarp prst="textNoShape">
              <a:avLst/>
            </a:prstTxWarp>
          </a:bodyPr>
          <a:lstStyle/>
          <a:p>
            <a:pPr defTabSz="660134"/>
            <a:endParaRPr lang="en-US" sz="1733">
              <a:latin typeface="Times New Roman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648579" y="2431269"/>
            <a:ext cx="2743564" cy="10268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6013" tIns="33007" rIns="66013" bIns="33007" numCol="1" rtlCol="0" anchor="t" anchorCtr="0" compatLnSpc="1">
            <a:prstTxWarp prst="textNoShape">
              <a:avLst/>
            </a:prstTxWarp>
          </a:bodyPr>
          <a:lstStyle/>
          <a:p>
            <a:pPr defTabSz="660134"/>
            <a:endParaRPr lang="en-US" sz="1733"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31661"/>
            <a:ext cx="9131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dirty="0" smtClean="0">
                <a:solidFill>
                  <a:srgbClr val="008860"/>
                </a:solidFill>
              </a:rPr>
              <a:t>The Forest Research </a:t>
            </a:r>
            <a:r>
              <a:rPr lang="sv-SE" sz="2800" dirty="0" err="1" smtClean="0">
                <a:solidFill>
                  <a:srgbClr val="008860"/>
                </a:solidFill>
              </a:rPr>
              <a:t>Institute</a:t>
            </a:r>
            <a:r>
              <a:rPr lang="sv-SE" sz="2800" dirty="0" smtClean="0">
                <a:solidFill>
                  <a:srgbClr val="008860"/>
                </a:solidFill>
              </a:rPr>
              <a:t> of Sweden has </a:t>
            </a:r>
            <a:r>
              <a:rPr lang="sv-SE" sz="2800" dirty="0" err="1" smtClean="0">
                <a:solidFill>
                  <a:srgbClr val="008860"/>
                </a:solidFill>
              </a:rPr>
              <a:t>developed</a:t>
            </a:r>
            <a:r>
              <a:rPr lang="sv-SE" sz="2800" dirty="0" smtClean="0">
                <a:solidFill>
                  <a:srgbClr val="008860"/>
                </a:solidFill>
              </a:rPr>
              <a:t> </a:t>
            </a:r>
          </a:p>
          <a:p>
            <a:pPr algn="ctr"/>
            <a:r>
              <a:rPr lang="sv-SE" sz="2800" dirty="0" smtClean="0">
                <a:solidFill>
                  <a:srgbClr val="008860"/>
                </a:solidFill>
              </a:rPr>
              <a:t>the </a:t>
            </a:r>
            <a:r>
              <a:rPr lang="sv-SE" sz="2800" dirty="0" err="1" smtClean="0">
                <a:solidFill>
                  <a:srgbClr val="008860"/>
                </a:solidFill>
              </a:rPr>
              <a:t>StanForD</a:t>
            </a:r>
            <a:r>
              <a:rPr lang="sv-SE" sz="2800" dirty="0" smtClean="0">
                <a:solidFill>
                  <a:srgbClr val="008860"/>
                </a:solidFill>
              </a:rPr>
              <a:t> 2010 standard for harvester data</a:t>
            </a:r>
            <a:r>
              <a:rPr lang="sv-SE" sz="3200" dirty="0" smtClean="0">
                <a:solidFill>
                  <a:srgbClr val="008860"/>
                </a:solidFill>
              </a:rPr>
              <a:t>*</a:t>
            </a:r>
            <a:endParaRPr lang="sv-SE" sz="2800" dirty="0" smtClean="0">
              <a:solidFill>
                <a:srgbClr val="0088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336882"/>
            <a:ext cx="859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70C0"/>
                </a:solidFill>
              </a:rPr>
              <a:t>*Contact person: johan.moller@skogforsk.se</a:t>
            </a:r>
            <a:endParaRPr lang="sv-SE" dirty="0">
              <a:solidFill>
                <a:srgbClr val="0070C0"/>
              </a:solidFill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733297181"/>
              </p:ext>
            </p:extLst>
          </p:nvPr>
        </p:nvGraphicFramePr>
        <p:xfrm>
          <a:off x="6282019" y="1147324"/>
          <a:ext cx="2828398" cy="4120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5392143" y="3296923"/>
            <a:ext cx="2304075" cy="8903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99" y="6200538"/>
            <a:ext cx="1174418" cy="657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6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68" y="3116178"/>
            <a:ext cx="7452922" cy="34560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67131" y="2069061"/>
            <a:ext cx="482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6" descr="globcover_MOSAIC_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15061"/>
            <a:ext cx="7979652" cy="380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6" descr="Nordic_mosaic_v2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12" y="38123"/>
            <a:ext cx="2298031" cy="311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0198"/>
          <p:cNvPicPr>
            <a:picLocks noChangeAspect="1" noChangeArrowheads="1"/>
          </p:cNvPicPr>
          <p:nvPr/>
        </p:nvPicPr>
        <p:blipFill>
          <a:blip r:embed="rId5" cstate="print"/>
          <a:srcRect b="9048"/>
          <a:stretch>
            <a:fillRect/>
          </a:stretch>
        </p:blipFill>
        <p:spPr bwMode="auto">
          <a:xfrm>
            <a:off x="5834921" y="0"/>
            <a:ext cx="3309079" cy="311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1583023" y="1270199"/>
            <a:ext cx="120316" cy="1323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 rot="19059868">
            <a:off x="4042172" y="3465783"/>
            <a:ext cx="662279" cy="308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983259">
            <a:off x="710246" y="1639742"/>
            <a:ext cx="105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Sweden</a:t>
            </a:r>
          </a:p>
        </p:txBody>
      </p:sp>
      <p:sp>
        <p:nvSpPr>
          <p:cNvPr id="20" name="TextBox 19"/>
          <p:cNvSpPr txBox="1"/>
          <p:nvPr/>
        </p:nvSpPr>
        <p:spPr>
          <a:xfrm rot="4262809">
            <a:off x="1675261" y="881144"/>
            <a:ext cx="105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96050" y="567892"/>
            <a:ext cx="2490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860"/>
                </a:solidFill>
              </a:rPr>
              <a:t>Faculty of </a:t>
            </a:r>
          </a:p>
          <a:p>
            <a:r>
              <a:rPr lang="en-US" sz="2400" dirty="0" smtClean="0">
                <a:solidFill>
                  <a:srgbClr val="008860"/>
                </a:solidFill>
              </a:rPr>
              <a:t>Forest Sciences</a:t>
            </a:r>
          </a:p>
          <a:p>
            <a:r>
              <a:rPr lang="en-US" sz="2400" dirty="0" smtClean="0">
                <a:solidFill>
                  <a:srgbClr val="008860"/>
                </a:solidFill>
              </a:rPr>
              <a:t>SLU</a:t>
            </a:r>
          </a:p>
          <a:p>
            <a:r>
              <a:rPr lang="en-US" sz="2400" dirty="0" smtClean="0">
                <a:solidFill>
                  <a:srgbClr val="008860"/>
                </a:solidFill>
              </a:rPr>
              <a:t>Umeå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258849" y="1897693"/>
            <a:ext cx="1327738" cy="55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759907" y="1413837"/>
            <a:ext cx="1283918" cy="4838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7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460" y="1206432"/>
            <a:ext cx="3706200" cy="40860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9943" y="5354951"/>
            <a:ext cx="576064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89" dirty="0">
                <a:solidFill>
                  <a:schemeClr val="bg1"/>
                </a:solidFill>
                <a:latin typeface="+mj-lt"/>
              </a:rPr>
              <a:t>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49"/>
            <a:ext cx="6858001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675901" y="612687"/>
            <a:ext cx="640071" cy="4030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1280" tIns="40640" rIns="81280" bIns="40640" numCol="1" rtlCol="0" anchor="t" anchorCtr="0" compatLnSpc="1">
            <a:prstTxWarp prst="textNoShape">
              <a:avLst/>
            </a:prstTxWarp>
          </a:bodyPr>
          <a:lstStyle/>
          <a:p>
            <a:pPr defTabSz="812810"/>
            <a:endParaRPr lang="en-US" sz="2133">
              <a:latin typeface="Times New Roman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9839" y="517626"/>
            <a:ext cx="2271069" cy="99629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Arial" charset="0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Arial" charset="0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Arial" charset="0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Arial" charset="0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Arial" charset="0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Arial" charset="0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Arial" charset="0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b="0" kern="0" dirty="0" smtClean="0">
                <a:solidFill>
                  <a:srgbClr val="008860"/>
                </a:solidFill>
              </a:rPr>
              <a:t>Height map</a:t>
            </a:r>
          </a:p>
          <a:p>
            <a:r>
              <a:rPr lang="en-GB" sz="2800" b="0" kern="0" dirty="0" smtClean="0">
                <a:solidFill>
                  <a:srgbClr val="008860"/>
                </a:solidFill>
              </a:rPr>
              <a:t>for harvested</a:t>
            </a:r>
          </a:p>
          <a:p>
            <a:r>
              <a:rPr lang="en-GB" sz="2800" b="0" kern="0" dirty="0" smtClean="0">
                <a:solidFill>
                  <a:srgbClr val="008860"/>
                </a:solidFill>
              </a:rPr>
              <a:t>trees,</a:t>
            </a:r>
          </a:p>
          <a:p>
            <a:r>
              <a:rPr lang="en-GB" sz="2800" b="0" kern="0" dirty="0" smtClean="0">
                <a:solidFill>
                  <a:srgbClr val="008860"/>
                </a:solidFill>
              </a:rPr>
              <a:t>13 x 13 m</a:t>
            </a:r>
          </a:p>
          <a:p>
            <a:r>
              <a:rPr lang="en-GB" sz="2800" b="0" kern="0" dirty="0" smtClean="0">
                <a:solidFill>
                  <a:srgbClr val="008860"/>
                </a:solidFill>
              </a:rPr>
              <a:t>grid cells</a:t>
            </a:r>
          </a:p>
          <a:p>
            <a:endParaRPr lang="en-GB" sz="2800" b="0" kern="0" dirty="0" smtClean="0">
              <a:solidFill>
                <a:srgbClr val="008860"/>
              </a:solidFill>
            </a:endParaRPr>
          </a:p>
          <a:p>
            <a:endParaRPr lang="en-GB" sz="2800" b="0" kern="0" dirty="0">
              <a:solidFill>
                <a:srgbClr val="0088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82" y="6165725"/>
            <a:ext cx="1174418" cy="6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2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1" y="770936"/>
            <a:ext cx="5504612" cy="5471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54" y="1129878"/>
            <a:ext cx="1416204" cy="2574917"/>
          </a:xfrm>
          <a:prstGeom prst="rect">
            <a:avLst/>
          </a:prstGeom>
        </p:spPr>
      </p:pic>
      <p:sp>
        <p:nvSpPr>
          <p:cNvPr id="2" name="Freeform: Shape 1"/>
          <p:cNvSpPr/>
          <p:nvPr/>
        </p:nvSpPr>
        <p:spPr bwMode="auto">
          <a:xfrm>
            <a:off x="578558" y="4670303"/>
            <a:ext cx="1145798" cy="1312432"/>
          </a:xfrm>
          <a:custGeom>
            <a:avLst/>
            <a:gdLst>
              <a:gd name="connsiteX0" fmla="*/ 687977 w 1201782"/>
              <a:gd name="connsiteY0" fmla="*/ 0 h 1376257"/>
              <a:gd name="connsiteX1" fmla="*/ 644434 w 1201782"/>
              <a:gd name="connsiteY1" fmla="*/ 8709 h 1376257"/>
              <a:gd name="connsiteX2" fmla="*/ 592182 w 1201782"/>
              <a:gd name="connsiteY2" fmla="*/ 60960 h 1376257"/>
              <a:gd name="connsiteX3" fmla="*/ 566057 w 1201782"/>
              <a:gd name="connsiteY3" fmla="*/ 87086 h 1376257"/>
              <a:gd name="connsiteX4" fmla="*/ 548640 w 1201782"/>
              <a:gd name="connsiteY4" fmla="*/ 113211 h 1376257"/>
              <a:gd name="connsiteX5" fmla="*/ 522514 w 1201782"/>
              <a:gd name="connsiteY5" fmla="*/ 121920 h 1376257"/>
              <a:gd name="connsiteX6" fmla="*/ 487680 w 1201782"/>
              <a:gd name="connsiteY6" fmla="*/ 174171 h 1376257"/>
              <a:gd name="connsiteX7" fmla="*/ 470262 w 1201782"/>
              <a:gd name="connsiteY7" fmla="*/ 200297 h 1376257"/>
              <a:gd name="connsiteX8" fmla="*/ 418011 w 1201782"/>
              <a:gd name="connsiteY8" fmla="*/ 235131 h 1376257"/>
              <a:gd name="connsiteX9" fmla="*/ 409302 w 1201782"/>
              <a:gd name="connsiteY9" fmla="*/ 269966 h 1376257"/>
              <a:gd name="connsiteX10" fmla="*/ 330925 w 1201782"/>
              <a:gd name="connsiteY10" fmla="*/ 313509 h 1376257"/>
              <a:gd name="connsiteX11" fmla="*/ 278674 w 1201782"/>
              <a:gd name="connsiteY11" fmla="*/ 365760 h 1376257"/>
              <a:gd name="connsiteX12" fmla="*/ 252548 w 1201782"/>
              <a:gd name="connsiteY12" fmla="*/ 391886 h 1376257"/>
              <a:gd name="connsiteX13" fmla="*/ 235131 w 1201782"/>
              <a:gd name="connsiteY13" fmla="*/ 418011 h 1376257"/>
              <a:gd name="connsiteX14" fmla="*/ 200297 w 1201782"/>
              <a:gd name="connsiteY14" fmla="*/ 461554 h 1376257"/>
              <a:gd name="connsiteX15" fmla="*/ 191588 w 1201782"/>
              <a:gd name="connsiteY15" fmla="*/ 487680 h 1376257"/>
              <a:gd name="connsiteX16" fmla="*/ 174171 w 1201782"/>
              <a:gd name="connsiteY16" fmla="*/ 513806 h 1376257"/>
              <a:gd name="connsiteX17" fmla="*/ 130628 w 1201782"/>
              <a:gd name="connsiteY17" fmla="*/ 557349 h 1376257"/>
              <a:gd name="connsiteX18" fmla="*/ 113211 w 1201782"/>
              <a:gd name="connsiteY18" fmla="*/ 609600 h 1376257"/>
              <a:gd name="connsiteX19" fmla="*/ 95794 w 1201782"/>
              <a:gd name="connsiteY19" fmla="*/ 635726 h 1376257"/>
              <a:gd name="connsiteX20" fmla="*/ 87085 w 1201782"/>
              <a:gd name="connsiteY20" fmla="*/ 661851 h 1376257"/>
              <a:gd name="connsiteX21" fmla="*/ 52251 w 1201782"/>
              <a:gd name="connsiteY21" fmla="*/ 714103 h 1376257"/>
              <a:gd name="connsiteX22" fmla="*/ 26125 w 1201782"/>
              <a:gd name="connsiteY22" fmla="*/ 766354 h 1376257"/>
              <a:gd name="connsiteX23" fmla="*/ 17417 w 1201782"/>
              <a:gd name="connsiteY23" fmla="*/ 792480 h 1376257"/>
              <a:gd name="connsiteX24" fmla="*/ 0 w 1201782"/>
              <a:gd name="connsiteY24" fmla="*/ 905691 h 1376257"/>
              <a:gd name="connsiteX25" fmla="*/ 8708 w 1201782"/>
              <a:gd name="connsiteY25" fmla="*/ 949234 h 1376257"/>
              <a:gd name="connsiteX26" fmla="*/ 60960 w 1201782"/>
              <a:gd name="connsiteY26" fmla="*/ 1018903 h 1376257"/>
              <a:gd name="connsiteX27" fmla="*/ 78377 w 1201782"/>
              <a:gd name="connsiteY27" fmla="*/ 1045029 h 1376257"/>
              <a:gd name="connsiteX28" fmla="*/ 104502 w 1201782"/>
              <a:gd name="connsiteY28" fmla="*/ 1062446 h 1376257"/>
              <a:gd name="connsiteX29" fmla="*/ 148045 w 1201782"/>
              <a:gd name="connsiteY29" fmla="*/ 1097280 h 1376257"/>
              <a:gd name="connsiteX30" fmla="*/ 182880 w 1201782"/>
              <a:gd name="connsiteY30" fmla="*/ 1149531 h 1376257"/>
              <a:gd name="connsiteX31" fmla="*/ 200297 w 1201782"/>
              <a:gd name="connsiteY31" fmla="*/ 1175657 h 1376257"/>
              <a:gd name="connsiteX32" fmla="*/ 252548 w 1201782"/>
              <a:gd name="connsiteY32" fmla="*/ 1210491 h 1376257"/>
              <a:gd name="connsiteX33" fmla="*/ 313508 w 1201782"/>
              <a:gd name="connsiteY33" fmla="*/ 1262743 h 1376257"/>
              <a:gd name="connsiteX34" fmla="*/ 383177 w 1201782"/>
              <a:gd name="connsiteY34" fmla="*/ 1297577 h 1376257"/>
              <a:gd name="connsiteX35" fmla="*/ 418011 w 1201782"/>
              <a:gd name="connsiteY35" fmla="*/ 1314994 h 1376257"/>
              <a:gd name="connsiteX36" fmla="*/ 478971 w 1201782"/>
              <a:gd name="connsiteY36" fmla="*/ 1349829 h 1376257"/>
              <a:gd name="connsiteX37" fmla="*/ 513805 w 1201782"/>
              <a:gd name="connsiteY37" fmla="*/ 1358537 h 1376257"/>
              <a:gd name="connsiteX38" fmla="*/ 539931 w 1201782"/>
              <a:gd name="connsiteY38" fmla="*/ 1375954 h 1376257"/>
              <a:gd name="connsiteX39" fmla="*/ 583474 w 1201782"/>
              <a:gd name="connsiteY39" fmla="*/ 1367246 h 1376257"/>
              <a:gd name="connsiteX40" fmla="*/ 609600 w 1201782"/>
              <a:gd name="connsiteY40" fmla="*/ 1358537 h 1376257"/>
              <a:gd name="connsiteX41" fmla="*/ 644434 w 1201782"/>
              <a:gd name="connsiteY41" fmla="*/ 1349829 h 1376257"/>
              <a:gd name="connsiteX42" fmla="*/ 670560 w 1201782"/>
              <a:gd name="connsiteY42" fmla="*/ 1332411 h 1376257"/>
              <a:gd name="connsiteX43" fmla="*/ 696685 w 1201782"/>
              <a:gd name="connsiteY43" fmla="*/ 1323703 h 1376257"/>
              <a:gd name="connsiteX44" fmla="*/ 705394 w 1201782"/>
              <a:gd name="connsiteY44" fmla="*/ 1297577 h 1376257"/>
              <a:gd name="connsiteX45" fmla="*/ 714102 w 1201782"/>
              <a:gd name="connsiteY45" fmla="*/ 1236617 h 1376257"/>
              <a:gd name="connsiteX46" fmla="*/ 731520 w 1201782"/>
              <a:gd name="connsiteY46" fmla="*/ 1184366 h 1376257"/>
              <a:gd name="connsiteX47" fmla="*/ 722811 w 1201782"/>
              <a:gd name="connsiteY47" fmla="*/ 1114697 h 1376257"/>
              <a:gd name="connsiteX48" fmla="*/ 714102 w 1201782"/>
              <a:gd name="connsiteY48" fmla="*/ 1088571 h 1376257"/>
              <a:gd name="connsiteX49" fmla="*/ 687977 w 1201782"/>
              <a:gd name="connsiteY49" fmla="*/ 1071154 h 1376257"/>
              <a:gd name="connsiteX50" fmla="*/ 661851 w 1201782"/>
              <a:gd name="connsiteY50" fmla="*/ 1062446 h 1376257"/>
              <a:gd name="connsiteX51" fmla="*/ 539931 w 1201782"/>
              <a:gd name="connsiteY51" fmla="*/ 1045029 h 1376257"/>
              <a:gd name="connsiteX52" fmla="*/ 487680 w 1201782"/>
              <a:gd name="connsiteY52" fmla="*/ 1018903 h 1376257"/>
              <a:gd name="connsiteX53" fmla="*/ 461554 w 1201782"/>
              <a:gd name="connsiteY53" fmla="*/ 1010194 h 1376257"/>
              <a:gd name="connsiteX54" fmla="*/ 409302 w 1201782"/>
              <a:gd name="connsiteY54" fmla="*/ 966651 h 1376257"/>
              <a:gd name="connsiteX55" fmla="*/ 374468 w 1201782"/>
              <a:gd name="connsiteY55" fmla="*/ 914400 h 1376257"/>
              <a:gd name="connsiteX56" fmla="*/ 383177 w 1201782"/>
              <a:gd name="connsiteY56" fmla="*/ 827314 h 1376257"/>
              <a:gd name="connsiteX57" fmla="*/ 435428 w 1201782"/>
              <a:gd name="connsiteY57" fmla="*/ 809897 h 1376257"/>
              <a:gd name="connsiteX58" fmla="*/ 461554 w 1201782"/>
              <a:gd name="connsiteY58" fmla="*/ 801189 h 1376257"/>
              <a:gd name="connsiteX59" fmla="*/ 522514 w 1201782"/>
              <a:gd name="connsiteY59" fmla="*/ 809897 h 1376257"/>
              <a:gd name="connsiteX60" fmla="*/ 583474 w 1201782"/>
              <a:gd name="connsiteY60" fmla="*/ 844731 h 1376257"/>
              <a:gd name="connsiteX61" fmla="*/ 618308 w 1201782"/>
              <a:gd name="connsiteY61" fmla="*/ 914400 h 1376257"/>
              <a:gd name="connsiteX62" fmla="*/ 635725 w 1201782"/>
              <a:gd name="connsiteY62" fmla="*/ 940526 h 1376257"/>
              <a:gd name="connsiteX63" fmla="*/ 670560 w 1201782"/>
              <a:gd name="connsiteY63" fmla="*/ 1010194 h 1376257"/>
              <a:gd name="connsiteX64" fmla="*/ 679268 w 1201782"/>
              <a:gd name="connsiteY64" fmla="*/ 1036320 h 1376257"/>
              <a:gd name="connsiteX65" fmla="*/ 731520 w 1201782"/>
              <a:gd name="connsiteY65" fmla="*/ 1053737 h 1376257"/>
              <a:gd name="connsiteX66" fmla="*/ 757645 w 1201782"/>
              <a:gd name="connsiteY66" fmla="*/ 1071154 h 1376257"/>
              <a:gd name="connsiteX67" fmla="*/ 844731 w 1201782"/>
              <a:gd name="connsiteY67" fmla="*/ 1088571 h 1376257"/>
              <a:gd name="connsiteX68" fmla="*/ 975360 w 1201782"/>
              <a:gd name="connsiteY68" fmla="*/ 1097280 h 1376257"/>
              <a:gd name="connsiteX69" fmla="*/ 1088571 w 1201782"/>
              <a:gd name="connsiteY69" fmla="*/ 1105989 h 1376257"/>
              <a:gd name="connsiteX70" fmla="*/ 1166948 w 1201782"/>
              <a:gd name="connsiteY70" fmla="*/ 1079863 h 1376257"/>
              <a:gd name="connsiteX71" fmla="*/ 1175657 w 1201782"/>
              <a:gd name="connsiteY71" fmla="*/ 1053737 h 1376257"/>
              <a:gd name="connsiteX72" fmla="*/ 1175657 w 1201782"/>
              <a:gd name="connsiteY72" fmla="*/ 653143 h 1376257"/>
              <a:gd name="connsiteX73" fmla="*/ 1193074 w 1201782"/>
              <a:gd name="connsiteY73" fmla="*/ 496389 h 1376257"/>
              <a:gd name="connsiteX74" fmla="*/ 1201782 w 1201782"/>
              <a:gd name="connsiteY74" fmla="*/ 400594 h 1376257"/>
              <a:gd name="connsiteX75" fmla="*/ 1193074 w 1201782"/>
              <a:gd name="connsiteY75" fmla="*/ 235131 h 1376257"/>
              <a:gd name="connsiteX76" fmla="*/ 1184365 w 1201782"/>
              <a:gd name="connsiteY76" fmla="*/ 209006 h 1376257"/>
              <a:gd name="connsiteX77" fmla="*/ 1158240 w 1201782"/>
              <a:gd name="connsiteY77" fmla="*/ 191589 h 1376257"/>
              <a:gd name="connsiteX78" fmla="*/ 1105988 w 1201782"/>
              <a:gd name="connsiteY78" fmla="*/ 174171 h 1376257"/>
              <a:gd name="connsiteX79" fmla="*/ 1036320 w 1201782"/>
              <a:gd name="connsiteY79" fmla="*/ 182880 h 1376257"/>
              <a:gd name="connsiteX80" fmla="*/ 1001485 w 1201782"/>
              <a:gd name="connsiteY80" fmla="*/ 191589 h 1376257"/>
              <a:gd name="connsiteX81" fmla="*/ 914400 w 1201782"/>
              <a:gd name="connsiteY81" fmla="*/ 200297 h 1376257"/>
              <a:gd name="connsiteX82" fmla="*/ 844731 w 1201782"/>
              <a:gd name="connsiteY82" fmla="*/ 174171 h 1376257"/>
              <a:gd name="connsiteX83" fmla="*/ 792480 w 1201782"/>
              <a:gd name="connsiteY83" fmla="*/ 69669 h 1376257"/>
              <a:gd name="connsiteX84" fmla="*/ 783771 w 1201782"/>
              <a:gd name="connsiteY84" fmla="*/ 43543 h 1376257"/>
              <a:gd name="connsiteX85" fmla="*/ 757645 w 1201782"/>
              <a:gd name="connsiteY85" fmla="*/ 17417 h 1376257"/>
              <a:gd name="connsiteX86" fmla="*/ 583474 w 1201782"/>
              <a:gd name="connsiteY86" fmla="*/ 34834 h 137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201782" h="1376257">
                <a:moveTo>
                  <a:pt x="687977" y="0"/>
                </a:moveTo>
                <a:cubicBezTo>
                  <a:pt x="673463" y="2903"/>
                  <a:pt x="656922" y="762"/>
                  <a:pt x="644434" y="8709"/>
                </a:cubicBezTo>
                <a:cubicBezTo>
                  <a:pt x="623653" y="21933"/>
                  <a:pt x="609599" y="43543"/>
                  <a:pt x="592182" y="60960"/>
                </a:cubicBezTo>
                <a:cubicBezTo>
                  <a:pt x="583473" y="69669"/>
                  <a:pt x="572889" y="76839"/>
                  <a:pt x="566057" y="87086"/>
                </a:cubicBezTo>
                <a:cubicBezTo>
                  <a:pt x="560251" y="95794"/>
                  <a:pt x="556813" y="106673"/>
                  <a:pt x="548640" y="113211"/>
                </a:cubicBezTo>
                <a:cubicBezTo>
                  <a:pt x="541472" y="118946"/>
                  <a:pt x="531223" y="119017"/>
                  <a:pt x="522514" y="121920"/>
                </a:cubicBezTo>
                <a:cubicBezTo>
                  <a:pt x="507209" y="167833"/>
                  <a:pt x="523920" y="130683"/>
                  <a:pt x="487680" y="174171"/>
                </a:cubicBezTo>
                <a:cubicBezTo>
                  <a:pt x="480979" y="182212"/>
                  <a:pt x="478139" y="193405"/>
                  <a:pt x="470262" y="200297"/>
                </a:cubicBezTo>
                <a:cubicBezTo>
                  <a:pt x="454509" y="214081"/>
                  <a:pt x="418011" y="235131"/>
                  <a:pt x="418011" y="235131"/>
                </a:cubicBezTo>
                <a:cubicBezTo>
                  <a:pt x="415108" y="246743"/>
                  <a:pt x="417184" y="260958"/>
                  <a:pt x="409302" y="269966"/>
                </a:cubicBezTo>
                <a:cubicBezTo>
                  <a:pt x="384643" y="298148"/>
                  <a:pt x="361460" y="303330"/>
                  <a:pt x="330925" y="313509"/>
                </a:cubicBezTo>
                <a:lnTo>
                  <a:pt x="278674" y="365760"/>
                </a:lnTo>
                <a:cubicBezTo>
                  <a:pt x="269965" y="374469"/>
                  <a:pt x="259380" y="381639"/>
                  <a:pt x="252548" y="391886"/>
                </a:cubicBezTo>
                <a:cubicBezTo>
                  <a:pt x="246742" y="400594"/>
                  <a:pt x="241669" y="409838"/>
                  <a:pt x="235131" y="418011"/>
                </a:cubicBezTo>
                <a:cubicBezTo>
                  <a:pt x="213534" y="445008"/>
                  <a:pt x="218164" y="425821"/>
                  <a:pt x="200297" y="461554"/>
                </a:cubicBezTo>
                <a:cubicBezTo>
                  <a:pt x="196192" y="469765"/>
                  <a:pt x="195693" y="479469"/>
                  <a:pt x="191588" y="487680"/>
                </a:cubicBezTo>
                <a:cubicBezTo>
                  <a:pt x="186907" y="497041"/>
                  <a:pt x="181063" y="505929"/>
                  <a:pt x="174171" y="513806"/>
                </a:cubicBezTo>
                <a:cubicBezTo>
                  <a:pt x="160654" y="529254"/>
                  <a:pt x="130628" y="557349"/>
                  <a:pt x="130628" y="557349"/>
                </a:cubicBezTo>
                <a:cubicBezTo>
                  <a:pt x="124822" y="574766"/>
                  <a:pt x="123395" y="594324"/>
                  <a:pt x="113211" y="609600"/>
                </a:cubicBezTo>
                <a:cubicBezTo>
                  <a:pt x="107405" y="618309"/>
                  <a:pt x="100475" y="626365"/>
                  <a:pt x="95794" y="635726"/>
                </a:cubicBezTo>
                <a:cubicBezTo>
                  <a:pt x="91689" y="643936"/>
                  <a:pt x="91543" y="653827"/>
                  <a:pt x="87085" y="661851"/>
                </a:cubicBezTo>
                <a:cubicBezTo>
                  <a:pt x="76919" y="680150"/>
                  <a:pt x="58871" y="694244"/>
                  <a:pt x="52251" y="714103"/>
                </a:cubicBezTo>
                <a:cubicBezTo>
                  <a:pt x="40232" y="750158"/>
                  <a:pt x="48634" y="732591"/>
                  <a:pt x="26125" y="766354"/>
                </a:cubicBezTo>
                <a:cubicBezTo>
                  <a:pt x="23222" y="775063"/>
                  <a:pt x="19643" y="783574"/>
                  <a:pt x="17417" y="792480"/>
                </a:cubicBezTo>
                <a:cubicBezTo>
                  <a:pt x="7441" y="832383"/>
                  <a:pt x="5289" y="863376"/>
                  <a:pt x="0" y="905691"/>
                </a:cubicBezTo>
                <a:cubicBezTo>
                  <a:pt x="2903" y="920205"/>
                  <a:pt x="2583" y="935759"/>
                  <a:pt x="8708" y="949234"/>
                </a:cubicBezTo>
                <a:cubicBezTo>
                  <a:pt x="40693" y="1019602"/>
                  <a:pt x="31644" y="982258"/>
                  <a:pt x="60960" y="1018903"/>
                </a:cubicBezTo>
                <a:cubicBezTo>
                  <a:pt x="67498" y="1027076"/>
                  <a:pt x="70976" y="1037628"/>
                  <a:pt x="78377" y="1045029"/>
                </a:cubicBezTo>
                <a:cubicBezTo>
                  <a:pt x="85778" y="1052430"/>
                  <a:pt x="96329" y="1055908"/>
                  <a:pt x="104502" y="1062446"/>
                </a:cubicBezTo>
                <a:cubicBezTo>
                  <a:pt x="166546" y="1112081"/>
                  <a:pt x="67637" y="1043674"/>
                  <a:pt x="148045" y="1097280"/>
                </a:cubicBezTo>
                <a:cubicBezTo>
                  <a:pt x="163351" y="1143195"/>
                  <a:pt x="146638" y="1106041"/>
                  <a:pt x="182880" y="1149531"/>
                </a:cubicBezTo>
                <a:cubicBezTo>
                  <a:pt x="189581" y="1157572"/>
                  <a:pt x="192420" y="1168765"/>
                  <a:pt x="200297" y="1175657"/>
                </a:cubicBezTo>
                <a:cubicBezTo>
                  <a:pt x="216050" y="1189441"/>
                  <a:pt x="237746" y="1195689"/>
                  <a:pt x="252548" y="1210491"/>
                </a:cubicBezTo>
                <a:cubicBezTo>
                  <a:pt x="273768" y="1231711"/>
                  <a:pt x="286698" y="1247104"/>
                  <a:pt x="313508" y="1262743"/>
                </a:cubicBezTo>
                <a:cubicBezTo>
                  <a:pt x="335935" y="1275826"/>
                  <a:pt x="359954" y="1285966"/>
                  <a:pt x="383177" y="1297577"/>
                </a:cubicBezTo>
                <a:cubicBezTo>
                  <a:pt x="394788" y="1303383"/>
                  <a:pt x="407209" y="1307793"/>
                  <a:pt x="418011" y="1314994"/>
                </a:cubicBezTo>
                <a:cubicBezTo>
                  <a:pt x="439664" y="1329429"/>
                  <a:pt x="453721" y="1340360"/>
                  <a:pt x="478971" y="1349829"/>
                </a:cubicBezTo>
                <a:cubicBezTo>
                  <a:pt x="490178" y="1354032"/>
                  <a:pt x="502194" y="1355634"/>
                  <a:pt x="513805" y="1358537"/>
                </a:cubicBezTo>
                <a:cubicBezTo>
                  <a:pt x="522514" y="1364343"/>
                  <a:pt x="529545" y="1374656"/>
                  <a:pt x="539931" y="1375954"/>
                </a:cubicBezTo>
                <a:cubicBezTo>
                  <a:pt x="554618" y="1377790"/>
                  <a:pt x="569114" y="1370836"/>
                  <a:pt x="583474" y="1367246"/>
                </a:cubicBezTo>
                <a:cubicBezTo>
                  <a:pt x="592380" y="1365020"/>
                  <a:pt x="600773" y="1361059"/>
                  <a:pt x="609600" y="1358537"/>
                </a:cubicBezTo>
                <a:cubicBezTo>
                  <a:pt x="621108" y="1355249"/>
                  <a:pt x="632823" y="1352732"/>
                  <a:pt x="644434" y="1349829"/>
                </a:cubicBezTo>
                <a:cubicBezTo>
                  <a:pt x="653143" y="1344023"/>
                  <a:pt x="661198" y="1337092"/>
                  <a:pt x="670560" y="1332411"/>
                </a:cubicBezTo>
                <a:cubicBezTo>
                  <a:pt x="678770" y="1328306"/>
                  <a:pt x="690194" y="1330194"/>
                  <a:pt x="696685" y="1323703"/>
                </a:cubicBezTo>
                <a:cubicBezTo>
                  <a:pt x="703176" y="1317212"/>
                  <a:pt x="702491" y="1306286"/>
                  <a:pt x="705394" y="1297577"/>
                </a:cubicBezTo>
                <a:cubicBezTo>
                  <a:pt x="708297" y="1277257"/>
                  <a:pt x="709486" y="1256618"/>
                  <a:pt x="714102" y="1236617"/>
                </a:cubicBezTo>
                <a:cubicBezTo>
                  <a:pt x="718230" y="1218728"/>
                  <a:pt x="731520" y="1184366"/>
                  <a:pt x="731520" y="1184366"/>
                </a:cubicBezTo>
                <a:cubicBezTo>
                  <a:pt x="728617" y="1161143"/>
                  <a:pt x="726998" y="1137723"/>
                  <a:pt x="722811" y="1114697"/>
                </a:cubicBezTo>
                <a:cubicBezTo>
                  <a:pt x="721169" y="1105665"/>
                  <a:pt x="719837" y="1095739"/>
                  <a:pt x="714102" y="1088571"/>
                </a:cubicBezTo>
                <a:cubicBezTo>
                  <a:pt x="707564" y="1080398"/>
                  <a:pt x="697338" y="1075835"/>
                  <a:pt x="687977" y="1071154"/>
                </a:cubicBezTo>
                <a:cubicBezTo>
                  <a:pt x="679766" y="1067049"/>
                  <a:pt x="670891" y="1064041"/>
                  <a:pt x="661851" y="1062446"/>
                </a:cubicBezTo>
                <a:cubicBezTo>
                  <a:pt x="621423" y="1055312"/>
                  <a:pt x="539931" y="1045029"/>
                  <a:pt x="539931" y="1045029"/>
                </a:cubicBezTo>
                <a:cubicBezTo>
                  <a:pt x="474262" y="1023138"/>
                  <a:pt x="555207" y="1052667"/>
                  <a:pt x="487680" y="1018903"/>
                </a:cubicBezTo>
                <a:cubicBezTo>
                  <a:pt x="479469" y="1014798"/>
                  <a:pt x="469765" y="1014299"/>
                  <a:pt x="461554" y="1010194"/>
                </a:cubicBezTo>
                <a:cubicBezTo>
                  <a:pt x="443256" y="1001045"/>
                  <a:pt x="421559" y="982410"/>
                  <a:pt x="409302" y="966651"/>
                </a:cubicBezTo>
                <a:cubicBezTo>
                  <a:pt x="396451" y="950128"/>
                  <a:pt x="374468" y="914400"/>
                  <a:pt x="374468" y="914400"/>
                </a:cubicBezTo>
                <a:cubicBezTo>
                  <a:pt x="377371" y="885371"/>
                  <a:pt x="368477" y="852513"/>
                  <a:pt x="383177" y="827314"/>
                </a:cubicBezTo>
                <a:cubicBezTo>
                  <a:pt x="392428" y="811456"/>
                  <a:pt x="418011" y="815703"/>
                  <a:pt x="435428" y="809897"/>
                </a:cubicBezTo>
                <a:lnTo>
                  <a:pt x="461554" y="801189"/>
                </a:lnTo>
                <a:cubicBezTo>
                  <a:pt x="481874" y="804092"/>
                  <a:pt x="502711" y="804496"/>
                  <a:pt x="522514" y="809897"/>
                </a:cubicBezTo>
                <a:cubicBezTo>
                  <a:pt x="541211" y="814996"/>
                  <a:pt x="567104" y="833818"/>
                  <a:pt x="583474" y="844731"/>
                </a:cubicBezTo>
                <a:cubicBezTo>
                  <a:pt x="595085" y="867954"/>
                  <a:pt x="603906" y="892796"/>
                  <a:pt x="618308" y="914400"/>
                </a:cubicBezTo>
                <a:cubicBezTo>
                  <a:pt x="624114" y="923109"/>
                  <a:pt x="631474" y="930962"/>
                  <a:pt x="635725" y="940526"/>
                </a:cubicBezTo>
                <a:cubicBezTo>
                  <a:pt x="667746" y="1012573"/>
                  <a:pt x="634790" y="974426"/>
                  <a:pt x="670560" y="1010194"/>
                </a:cubicBezTo>
                <a:cubicBezTo>
                  <a:pt x="673463" y="1018903"/>
                  <a:pt x="671798" y="1030984"/>
                  <a:pt x="679268" y="1036320"/>
                </a:cubicBezTo>
                <a:cubicBezTo>
                  <a:pt x="694208" y="1046991"/>
                  <a:pt x="731520" y="1053737"/>
                  <a:pt x="731520" y="1053737"/>
                </a:cubicBezTo>
                <a:cubicBezTo>
                  <a:pt x="740228" y="1059543"/>
                  <a:pt x="748025" y="1067031"/>
                  <a:pt x="757645" y="1071154"/>
                </a:cubicBezTo>
                <a:cubicBezTo>
                  <a:pt x="772469" y="1077507"/>
                  <a:pt x="835465" y="1087689"/>
                  <a:pt x="844731" y="1088571"/>
                </a:cubicBezTo>
                <a:cubicBezTo>
                  <a:pt x="888174" y="1092708"/>
                  <a:pt x="931831" y="1094171"/>
                  <a:pt x="975360" y="1097280"/>
                </a:cubicBezTo>
                <a:lnTo>
                  <a:pt x="1088571" y="1105989"/>
                </a:lnTo>
                <a:cubicBezTo>
                  <a:pt x="1114066" y="1101740"/>
                  <a:pt x="1148109" y="1103411"/>
                  <a:pt x="1166948" y="1079863"/>
                </a:cubicBezTo>
                <a:cubicBezTo>
                  <a:pt x="1172683" y="1072695"/>
                  <a:pt x="1172754" y="1062446"/>
                  <a:pt x="1175657" y="1053737"/>
                </a:cubicBezTo>
                <a:cubicBezTo>
                  <a:pt x="1162409" y="855022"/>
                  <a:pt x="1162549" y="921853"/>
                  <a:pt x="1175657" y="653143"/>
                </a:cubicBezTo>
                <a:cubicBezTo>
                  <a:pt x="1178256" y="599873"/>
                  <a:pt x="1187515" y="549196"/>
                  <a:pt x="1193074" y="496389"/>
                </a:cubicBezTo>
                <a:cubicBezTo>
                  <a:pt x="1196431" y="464502"/>
                  <a:pt x="1198879" y="432526"/>
                  <a:pt x="1201782" y="400594"/>
                </a:cubicBezTo>
                <a:cubicBezTo>
                  <a:pt x="1198879" y="345440"/>
                  <a:pt x="1198074" y="290135"/>
                  <a:pt x="1193074" y="235131"/>
                </a:cubicBezTo>
                <a:cubicBezTo>
                  <a:pt x="1192243" y="225989"/>
                  <a:pt x="1190099" y="216174"/>
                  <a:pt x="1184365" y="209006"/>
                </a:cubicBezTo>
                <a:cubicBezTo>
                  <a:pt x="1177827" y="200833"/>
                  <a:pt x="1167804" y="195840"/>
                  <a:pt x="1158240" y="191589"/>
                </a:cubicBezTo>
                <a:cubicBezTo>
                  <a:pt x="1141463" y="184132"/>
                  <a:pt x="1105988" y="174171"/>
                  <a:pt x="1105988" y="174171"/>
                </a:cubicBezTo>
                <a:cubicBezTo>
                  <a:pt x="1082765" y="177074"/>
                  <a:pt x="1059405" y="179032"/>
                  <a:pt x="1036320" y="182880"/>
                </a:cubicBezTo>
                <a:cubicBezTo>
                  <a:pt x="1024514" y="184848"/>
                  <a:pt x="1013334" y="189896"/>
                  <a:pt x="1001485" y="191589"/>
                </a:cubicBezTo>
                <a:cubicBezTo>
                  <a:pt x="972605" y="195715"/>
                  <a:pt x="943428" y="197394"/>
                  <a:pt x="914400" y="200297"/>
                </a:cubicBezTo>
                <a:cubicBezTo>
                  <a:pt x="891177" y="191588"/>
                  <a:pt x="864573" y="189052"/>
                  <a:pt x="844731" y="174171"/>
                </a:cubicBezTo>
                <a:cubicBezTo>
                  <a:pt x="814719" y="151662"/>
                  <a:pt x="803356" y="102295"/>
                  <a:pt x="792480" y="69669"/>
                </a:cubicBezTo>
                <a:cubicBezTo>
                  <a:pt x="789577" y="60960"/>
                  <a:pt x="790262" y="50034"/>
                  <a:pt x="783771" y="43543"/>
                </a:cubicBezTo>
                <a:lnTo>
                  <a:pt x="757645" y="17417"/>
                </a:lnTo>
                <a:cubicBezTo>
                  <a:pt x="580575" y="26271"/>
                  <a:pt x="583474" y="-32004"/>
                  <a:pt x="583474" y="3483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1280" tIns="40640" rIns="81280" bIns="40640" numCol="1" rtlCol="0" anchor="t" anchorCtr="0" compatLnSpc="1">
            <a:prstTxWarp prst="textNoShape">
              <a:avLst/>
            </a:prstTxWarp>
          </a:bodyPr>
          <a:lstStyle/>
          <a:p>
            <a:pPr defTabSz="812810"/>
            <a:endParaRPr lang="en-US" sz="2133"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176" y="247716"/>
            <a:ext cx="626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>
                <a:solidFill>
                  <a:srgbClr val="008860"/>
                </a:solidFill>
              </a:rPr>
              <a:t>Basal area </a:t>
            </a:r>
            <a:r>
              <a:rPr lang="sv-SE" sz="2800" b="1" dirty="0" err="1" smtClean="0">
                <a:solidFill>
                  <a:srgbClr val="008860"/>
                </a:solidFill>
              </a:rPr>
              <a:t>map</a:t>
            </a:r>
            <a:r>
              <a:rPr lang="sv-SE" sz="2800" b="1" dirty="0" smtClean="0">
                <a:solidFill>
                  <a:srgbClr val="008860"/>
                </a:solidFill>
              </a:rPr>
              <a:t> from harvester data </a:t>
            </a:r>
            <a:endParaRPr lang="sv-SE" sz="2800" b="1" dirty="0">
              <a:solidFill>
                <a:srgbClr val="0088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0824" y="2771526"/>
            <a:ext cx="32617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err="1" smtClean="0">
                <a:solidFill>
                  <a:srgbClr val="008860"/>
                </a:solidFill>
              </a:rPr>
              <a:t>Also</a:t>
            </a:r>
            <a:r>
              <a:rPr lang="sv-SE" sz="2400" dirty="0" smtClean="0">
                <a:solidFill>
                  <a:srgbClr val="008860"/>
                </a:solidFill>
              </a:rPr>
              <a:t> </a:t>
            </a:r>
            <a:r>
              <a:rPr lang="sv-SE" sz="2400" dirty="0" err="1" smtClean="0">
                <a:solidFill>
                  <a:srgbClr val="008860"/>
                </a:solidFill>
              </a:rPr>
              <a:t>other</a:t>
            </a:r>
            <a:r>
              <a:rPr lang="sv-SE" sz="2400" dirty="0" smtClean="0">
                <a:solidFill>
                  <a:srgbClr val="008860"/>
                </a:solidFill>
              </a:rPr>
              <a:t> </a:t>
            </a:r>
            <a:r>
              <a:rPr lang="sv-SE" sz="2400" dirty="0" err="1" smtClean="0">
                <a:solidFill>
                  <a:srgbClr val="008860"/>
                </a:solidFill>
              </a:rPr>
              <a:t>variables</a:t>
            </a:r>
            <a:r>
              <a:rPr lang="sv-SE" sz="2400" dirty="0" smtClean="0">
                <a:solidFill>
                  <a:srgbClr val="008860"/>
                </a:solidFill>
              </a:rPr>
              <a:t> </a:t>
            </a:r>
            <a:r>
              <a:rPr lang="sv-SE" sz="2400" dirty="0" err="1" smtClean="0">
                <a:solidFill>
                  <a:srgbClr val="008860"/>
                </a:solidFill>
              </a:rPr>
              <a:t>such</a:t>
            </a:r>
            <a:r>
              <a:rPr lang="sv-SE" sz="2400" dirty="0" smtClean="0">
                <a:solidFill>
                  <a:srgbClr val="008860"/>
                </a:solidFill>
              </a:rPr>
              <a:t> as:</a:t>
            </a:r>
          </a:p>
          <a:p>
            <a:r>
              <a:rPr lang="sv-SE" sz="2400" dirty="0" smtClean="0">
                <a:solidFill>
                  <a:srgbClr val="008860"/>
                </a:solidFill>
              </a:rPr>
              <a:t>- </a:t>
            </a:r>
            <a:r>
              <a:rPr lang="sv-SE" sz="2400" dirty="0" err="1" smtClean="0">
                <a:solidFill>
                  <a:srgbClr val="008860"/>
                </a:solidFill>
              </a:rPr>
              <a:t>Stem</a:t>
            </a:r>
            <a:r>
              <a:rPr lang="sv-SE" sz="2400" dirty="0" smtClean="0">
                <a:solidFill>
                  <a:srgbClr val="008860"/>
                </a:solidFill>
              </a:rPr>
              <a:t> diameters</a:t>
            </a:r>
          </a:p>
          <a:p>
            <a:r>
              <a:rPr lang="sv-SE" sz="2400" dirty="0" smtClean="0">
                <a:solidFill>
                  <a:srgbClr val="008860"/>
                </a:solidFill>
              </a:rPr>
              <a:t>- </a:t>
            </a:r>
            <a:r>
              <a:rPr lang="sv-SE" sz="2400" dirty="0" err="1" smtClean="0">
                <a:solidFill>
                  <a:srgbClr val="008860"/>
                </a:solidFill>
              </a:rPr>
              <a:t>Tree</a:t>
            </a:r>
            <a:r>
              <a:rPr lang="sv-SE" sz="2400" dirty="0" smtClean="0">
                <a:solidFill>
                  <a:srgbClr val="008860"/>
                </a:solidFill>
              </a:rPr>
              <a:t> species</a:t>
            </a:r>
          </a:p>
          <a:p>
            <a:r>
              <a:rPr lang="sv-SE" sz="2400" dirty="0" smtClean="0">
                <a:solidFill>
                  <a:srgbClr val="008860"/>
                </a:solidFill>
              </a:rPr>
              <a:t>- </a:t>
            </a:r>
            <a:r>
              <a:rPr lang="sv-SE" sz="2400" dirty="0" err="1" smtClean="0">
                <a:solidFill>
                  <a:srgbClr val="008860"/>
                </a:solidFill>
              </a:rPr>
              <a:t>Damaged</a:t>
            </a:r>
            <a:r>
              <a:rPr lang="sv-SE" sz="2400" dirty="0" smtClean="0">
                <a:solidFill>
                  <a:srgbClr val="008860"/>
                </a:solidFill>
              </a:rPr>
              <a:t> </a:t>
            </a:r>
            <a:r>
              <a:rPr lang="sv-SE" sz="2400" dirty="0" err="1" smtClean="0">
                <a:solidFill>
                  <a:srgbClr val="008860"/>
                </a:solidFill>
              </a:rPr>
              <a:t>trees</a:t>
            </a:r>
            <a:endParaRPr lang="sv-SE" sz="2400" dirty="0" smtClean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- Proportion </a:t>
            </a:r>
            <a:r>
              <a:rPr lang="sv-SE" sz="2400" dirty="0" err="1" smtClean="0">
                <a:solidFill>
                  <a:srgbClr val="008860"/>
                </a:solidFill>
              </a:rPr>
              <a:t>timber</a:t>
            </a:r>
            <a:endParaRPr lang="sv-SE" sz="2400" dirty="0" smtClean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  and </a:t>
            </a:r>
            <a:r>
              <a:rPr lang="sv-SE" sz="2400" dirty="0" err="1" smtClean="0">
                <a:solidFill>
                  <a:srgbClr val="008860"/>
                </a:solidFill>
              </a:rPr>
              <a:t>pulpwood</a:t>
            </a:r>
            <a:endParaRPr lang="sv-SE" sz="2400" dirty="0" smtClean="0">
              <a:solidFill>
                <a:srgbClr val="008860"/>
              </a:solidFill>
            </a:endParaRPr>
          </a:p>
          <a:p>
            <a:r>
              <a:rPr lang="sv-SE" sz="2400" dirty="0" err="1">
                <a:solidFill>
                  <a:srgbClr val="008860"/>
                </a:solidFill>
              </a:rPr>
              <a:t>c</a:t>
            </a:r>
            <a:r>
              <a:rPr lang="sv-SE" sz="2400" dirty="0" err="1" smtClean="0">
                <a:solidFill>
                  <a:srgbClr val="008860"/>
                </a:solidFill>
              </a:rPr>
              <a:t>an</a:t>
            </a:r>
            <a:r>
              <a:rPr lang="sv-SE" sz="2400" dirty="0" smtClean="0">
                <a:solidFill>
                  <a:srgbClr val="008860"/>
                </a:solidFill>
              </a:rPr>
              <a:t> be </a:t>
            </a:r>
            <a:r>
              <a:rPr lang="sv-SE" sz="2400" dirty="0" err="1" smtClean="0">
                <a:solidFill>
                  <a:srgbClr val="008860"/>
                </a:solidFill>
              </a:rPr>
              <a:t>predicted</a:t>
            </a:r>
            <a:r>
              <a:rPr lang="sv-SE" sz="2400" dirty="0" smtClean="0">
                <a:solidFill>
                  <a:srgbClr val="008860"/>
                </a:solidFill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3568" y="6383912"/>
            <a:ext cx="600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/>
              <a:t>Image from the </a:t>
            </a:r>
            <a:r>
              <a:rPr lang="sv-SE" sz="2000" dirty="0"/>
              <a:t>F</a:t>
            </a:r>
            <a:r>
              <a:rPr lang="sv-SE" sz="2000" dirty="0" smtClean="0"/>
              <a:t>orest research </a:t>
            </a:r>
            <a:r>
              <a:rPr lang="sv-SE" sz="2000" dirty="0" err="1" smtClean="0"/>
              <a:t>institute</a:t>
            </a:r>
            <a:r>
              <a:rPr lang="sv-SE" sz="2000" dirty="0" smtClean="0"/>
              <a:t> of Sweden</a:t>
            </a:r>
            <a:r>
              <a:rPr lang="sv-SE" sz="2000" dirty="0" smtClean="0">
                <a:solidFill>
                  <a:srgbClr val="008860"/>
                </a:solidFill>
              </a:rPr>
              <a:t> </a:t>
            </a:r>
            <a:endParaRPr lang="sv-SE" sz="2000" dirty="0">
              <a:solidFill>
                <a:srgbClr val="0088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87" y="6133672"/>
            <a:ext cx="1161713" cy="6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921" r="689" b="37291"/>
          <a:stretch/>
        </p:blipFill>
        <p:spPr>
          <a:xfrm>
            <a:off x="8811" y="-41690"/>
            <a:ext cx="9135189" cy="3753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9" y="5651836"/>
            <a:ext cx="1509780" cy="1014771"/>
          </a:xfrm>
          <a:prstGeom prst="rect">
            <a:avLst/>
          </a:prstGeom>
        </p:spPr>
      </p:pic>
      <p:sp>
        <p:nvSpPr>
          <p:cNvPr id="15" name="Flowchart: Magnetic Disk 14"/>
          <p:cNvSpPr/>
          <p:nvPr/>
        </p:nvSpPr>
        <p:spPr>
          <a:xfrm>
            <a:off x="7134440" y="5231834"/>
            <a:ext cx="914400" cy="857689"/>
          </a:xfrm>
          <a:prstGeom prst="flowChartMagneticDisk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9" y="4591708"/>
            <a:ext cx="1509780" cy="1014771"/>
          </a:xfrm>
          <a:prstGeom prst="rect">
            <a:avLst/>
          </a:prstGeom>
        </p:spPr>
      </p:pic>
      <p:pic>
        <p:nvPicPr>
          <p:cNvPr id="18" name="Picture 2" descr="SLU_transect"/>
          <p:cNvPicPr>
            <a:picLocks noChangeAspect="1" noChangeArrowheads="1"/>
          </p:cNvPicPr>
          <p:nvPr/>
        </p:nvPicPr>
        <p:blipFill rotWithShape="1">
          <a:blip r:embed="rId4"/>
          <a:srcRect l="1" r="272" b="10117"/>
          <a:stretch/>
        </p:blipFill>
        <p:spPr bwMode="auto">
          <a:xfrm>
            <a:off x="3186668" y="5231834"/>
            <a:ext cx="2630963" cy="107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483" y="3900020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8860"/>
                </a:solidFill>
              </a:rPr>
              <a:t>Forest data from </a:t>
            </a:r>
            <a:r>
              <a:rPr lang="sv-SE" dirty="0" err="1" smtClean="0">
                <a:solidFill>
                  <a:srgbClr val="008860"/>
                </a:solidFill>
              </a:rPr>
              <a:t>several</a:t>
            </a:r>
            <a:r>
              <a:rPr lang="sv-SE" dirty="0" smtClean="0">
                <a:solidFill>
                  <a:srgbClr val="008860"/>
                </a:solidFill>
              </a:rPr>
              <a:t> </a:t>
            </a:r>
            <a:r>
              <a:rPr lang="sv-SE" dirty="0" err="1" smtClean="0">
                <a:solidFill>
                  <a:srgbClr val="008860"/>
                </a:solidFill>
              </a:rPr>
              <a:t>harvested</a:t>
            </a:r>
            <a:r>
              <a:rPr lang="sv-SE" dirty="0" smtClean="0">
                <a:solidFill>
                  <a:srgbClr val="008860"/>
                </a:solidFill>
              </a:rPr>
              <a:t> </a:t>
            </a:r>
            <a:r>
              <a:rPr lang="sv-SE" dirty="0" err="1" smtClean="0">
                <a:solidFill>
                  <a:srgbClr val="008860"/>
                </a:solidFill>
              </a:rPr>
              <a:t>stands</a:t>
            </a:r>
            <a:endParaRPr lang="sv-SE" dirty="0">
              <a:solidFill>
                <a:srgbClr val="0088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0551" y="3900020"/>
            <a:ext cx="2743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8860"/>
                </a:solidFill>
              </a:rPr>
              <a:t>Wall-to-</a:t>
            </a:r>
            <a:r>
              <a:rPr lang="sv-SE" dirty="0" err="1" smtClean="0">
                <a:solidFill>
                  <a:srgbClr val="008860"/>
                </a:solidFill>
              </a:rPr>
              <a:t>wall</a:t>
            </a:r>
            <a:r>
              <a:rPr lang="sv-SE" dirty="0" smtClean="0">
                <a:solidFill>
                  <a:srgbClr val="008860"/>
                </a:solidFill>
              </a:rPr>
              <a:t> laser scanner data </a:t>
            </a:r>
            <a:r>
              <a:rPr lang="sv-SE" dirty="0" err="1" smtClean="0">
                <a:solidFill>
                  <a:srgbClr val="008860"/>
                </a:solidFill>
              </a:rPr>
              <a:t>used</a:t>
            </a:r>
            <a:r>
              <a:rPr lang="sv-SE" dirty="0" smtClean="0">
                <a:solidFill>
                  <a:srgbClr val="008860"/>
                </a:solidFill>
              </a:rPr>
              <a:t> as</a:t>
            </a:r>
          </a:p>
          <a:p>
            <a:r>
              <a:rPr lang="sv-SE" dirty="0" err="1">
                <a:solidFill>
                  <a:srgbClr val="008860"/>
                </a:solidFill>
              </a:rPr>
              <a:t>c</a:t>
            </a:r>
            <a:r>
              <a:rPr lang="sv-SE" dirty="0" err="1" smtClean="0">
                <a:solidFill>
                  <a:srgbClr val="008860"/>
                </a:solidFill>
              </a:rPr>
              <a:t>arrier</a:t>
            </a:r>
            <a:r>
              <a:rPr lang="sv-SE" dirty="0" smtClean="0">
                <a:solidFill>
                  <a:srgbClr val="008860"/>
                </a:solidFill>
              </a:rPr>
              <a:t> data in </a:t>
            </a:r>
            <a:r>
              <a:rPr lang="sv-SE" dirty="0" err="1" smtClean="0">
                <a:solidFill>
                  <a:srgbClr val="008860"/>
                </a:solidFill>
              </a:rPr>
              <a:t>imputation</a:t>
            </a:r>
            <a:endParaRPr lang="sv-SE" dirty="0">
              <a:solidFill>
                <a:srgbClr val="0088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0040" y="3941613"/>
            <a:ext cx="2743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8860"/>
                </a:solidFill>
              </a:rPr>
              <a:t>Forest data for </a:t>
            </a:r>
            <a:r>
              <a:rPr lang="sv-SE" dirty="0" err="1" smtClean="0">
                <a:solidFill>
                  <a:srgbClr val="008860"/>
                </a:solidFill>
              </a:rPr>
              <a:t>similar</a:t>
            </a:r>
            <a:r>
              <a:rPr lang="sv-SE" dirty="0" smtClean="0">
                <a:solidFill>
                  <a:srgbClr val="008860"/>
                </a:solidFill>
              </a:rPr>
              <a:t> </a:t>
            </a:r>
            <a:r>
              <a:rPr lang="sv-SE" dirty="0" err="1" smtClean="0">
                <a:solidFill>
                  <a:srgbClr val="008860"/>
                </a:solidFill>
              </a:rPr>
              <a:t>stands</a:t>
            </a:r>
            <a:r>
              <a:rPr lang="sv-SE" dirty="0" smtClean="0">
                <a:solidFill>
                  <a:srgbClr val="008860"/>
                </a:solidFill>
              </a:rPr>
              <a:t> </a:t>
            </a:r>
            <a:r>
              <a:rPr lang="sv-SE" dirty="0" err="1" smtClean="0">
                <a:solidFill>
                  <a:srgbClr val="008860"/>
                </a:solidFill>
              </a:rPr>
              <a:t>that</a:t>
            </a:r>
            <a:r>
              <a:rPr lang="sv-SE" dirty="0" smtClean="0">
                <a:solidFill>
                  <a:srgbClr val="008860"/>
                </a:solidFill>
              </a:rPr>
              <a:t> </a:t>
            </a:r>
            <a:r>
              <a:rPr lang="sv-SE" dirty="0" err="1" smtClean="0">
                <a:solidFill>
                  <a:srgbClr val="008860"/>
                </a:solidFill>
              </a:rPr>
              <a:t>are</a:t>
            </a:r>
            <a:r>
              <a:rPr lang="sv-SE" dirty="0" smtClean="0">
                <a:solidFill>
                  <a:srgbClr val="008860"/>
                </a:solidFill>
              </a:rPr>
              <a:t> </a:t>
            </a:r>
            <a:r>
              <a:rPr lang="sv-SE" dirty="0" err="1" smtClean="0">
                <a:solidFill>
                  <a:srgbClr val="008860"/>
                </a:solidFill>
              </a:rPr>
              <a:t>candidates</a:t>
            </a:r>
            <a:r>
              <a:rPr lang="sv-SE" dirty="0" smtClean="0">
                <a:solidFill>
                  <a:srgbClr val="008860"/>
                </a:solidFill>
              </a:rPr>
              <a:t> for harvesting </a:t>
            </a:r>
            <a:endParaRPr lang="sv-SE" dirty="0">
              <a:solidFill>
                <a:srgbClr val="008860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1757626" y="4951141"/>
            <a:ext cx="662190" cy="163923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lus 21"/>
          <p:cNvSpPr/>
          <p:nvPr/>
        </p:nvSpPr>
        <p:spPr>
          <a:xfrm>
            <a:off x="2582823" y="5550698"/>
            <a:ext cx="465717" cy="440115"/>
          </a:xfrm>
          <a:prstGeom prst="mathPlus">
            <a:avLst>
              <a:gd name="adj1" fmla="val 22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ight Arrow 22"/>
          <p:cNvSpPr/>
          <p:nvPr/>
        </p:nvSpPr>
        <p:spPr>
          <a:xfrm>
            <a:off x="6300439" y="5660678"/>
            <a:ext cx="485078" cy="1992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Box 23"/>
          <p:cNvSpPr txBox="1"/>
          <p:nvPr/>
        </p:nvSpPr>
        <p:spPr>
          <a:xfrm>
            <a:off x="4244939" y="6528107"/>
            <a:ext cx="3724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 smtClean="0">
                <a:solidFill>
                  <a:schemeClr val="bg1">
                    <a:lumMod val="65000"/>
                  </a:schemeClr>
                </a:solidFill>
              </a:rPr>
              <a:t>Modified</a:t>
            </a:r>
            <a:r>
              <a:rPr lang="sv-SE" sz="1200" dirty="0" smtClean="0">
                <a:solidFill>
                  <a:schemeClr val="bg1">
                    <a:lumMod val="65000"/>
                  </a:schemeClr>
                </a:solidFill>
              </a:rPr>
              <a:t> from Forest Research </a:t>
            </a:r>
            <a:r>
              <a:rPr lang="sv-SE" sz="1200" dirty="0" err="1" smtClean="0">
                <a:solidFill>
                  <a:schemeClr val="bg1">
                    <a:lumMod val="65000"/>
                  </a:schemeClr>
                </a:solidFill>
              </a:rPr>
              <a:t>Institute</a:t>
            </a:r>
            <a:r>
              <a:rPr lang="sv-SE" sz="1200" dirty="0" smtClean="0">
                <a:solidFill>
                  <a:schemeClr val="bg1">
                    <a:lumMod val="65000"/>
                  </a:schemeClr>
                </a:solidFill>
              </a:rPr>
              <a:t> of Sweden </a:t>
            </a:r>
            <a:endParaRPr lang="sv-S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54184" y="1948665"/>
            <a:ext cx="181510" cy="1678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4380216" y="2116477"/>
            <a:ext cx="1219200" cy="4760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248363" y="1445645"/>
            <a:ext cx="47947" cy="4588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636121" y="2592512"/>
            <a:ext cx="181510" cy="1678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Oval 38"/>
          <p:cNvSpPr/>
          <p:nvPr/>
        </p:nvSpPr>
        <p:spPr>
          <a:xfrm>
            <a:off x="4244939" y="1209339"/>
            <a:ext cx="181510" cy="1678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15" y="6227588"/>
            <a:ext cx="1073626" cy="6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9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4158" y="416379"/>
            <a:ext cx="84758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smtClean="0">
                <a:solidFill>
                  <a:srgbClr val="008860"/>
                </a:solidFill>
              </a:rPr>
              <a:t>Outline of talk </a:t>
            </a: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Operationally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used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forest data on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grid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cell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level</a:t>
            </a:r>
            <a:endParaRPr lang="sv-SE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sv-SE" sz="2800" dirty="0" smtClean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rgbClr val="008860"/>
                </a:solidFill>
              </a:rPr>
              <a:t>Results</a:t>
            </a:r>
            <a:r>
              <a:rPr lang="sv-SE" sz="2800" dirty="0" smtClean="0">
                <a:solidFill>
                  <a:srgbClr val="008860"/>
                </a:solidFill>
              </a:rPr>
              <a:t> from </a:t>
            </a:r>
            <a:r>
              <a:rPr lang="sv-SE" sz="2800" dirty="0" err="1" smtClean="0">
                <a:solidFill>
                  <a:srgbClr val="008860"/>
                </a:solidFill>
              </a:rPr>
              <a:t>single</a:t>
            </a:r>
            <a:r>
              <a:rPr lang="sv-SE" sz="2800" dirty="0" smtClean="0">
                <a:solidFill>
                  <a:srgbClr val="008860"/>
                </a:solidFill>
              </a:rPr>
              <a:t> </a:t>
            </a:r>
            <a:r>
              <a:rPr lang="sv-SE" sz="2800" dirty="0" err="1" smtClean="0">
                <a:solidFill>
                  <a:srgbClr val="008860"/>
                </a:solidFill>
              </a:rPr>
              <a:t>tree</a:t>
            </a:r>
            <a:r>
              <a:rPr lang="sv-SE" sz="2800" dirty="0" smtClean="0">
                <a:solidFill>
                  <a:srgbClr val="008860"/>
                </a:solidFill>
              </a:rPr>
              <a:t> </a:t>
            </a:r>
            <a:r>
              <a:rPr lang="sv-SE" sz="2800" dirty="0" err="1" smtClean="0">
                <a:solidFill>
                  <a:srgbClr val="008860"/>
                </a:solidFill>
              </a:rPr>
              <a:t>level</a:t>
            </a:r>
            <a:r>
              <a:rPr lang="sv-SE" sz="2800" dirty="0" smtClean="0">
                <a:solidFill>
                  <a:srgbClr val="008860"/>
                </a:solidFill>
              </a:rPr>
              <a:t> research </a:t>
            </a:r>
          </a:p>
          <a:p>
            <a:pPr marL="342900" indent="-342900">
              <a:buFontTx/>
              <a:buChar char="-"/>
            </a:pPr>
            <a:endParaRPr lang="sv-SE" sz="2800" dirty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Some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current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research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topics</a:t>
            </a:r>
            <a:endParaRPr lang="sv-SE" sz="2800" dirty="0">
              <a:solidFill>
                <a:schemeClr val="bg1">
                  <a:lumMod val="75000"/>
                </a:schemeClr>
              </a:solidFill>
            </a:endParaRPr>
          </a:p>
          <a:p>
            <a:endParaRPr lang="sv-SE" sz="2400" dirty="0" smtClean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Ritning_Flod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155892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919938" y="426070"/>
            <a:ext cx="7920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8860"/>
                </a:solidFill>
              </a:rPr>
              <a:t>Tree crown segmentation </a:t>
            </a:r>
            <a:r>
              <a:rPr lang="en-US" altLang="en-US" sz="2400" b="1" dirty="0">
                <a:solidFill>
                  <a:srgbClr val="008860"/>
                </a:solidFill>
              </a:rPr>
              <a:t>with </a:t>
            </a:r>
            <a:r>
              <a:rPr lang="en-US" altLang="en-US" sz="2400" b="1" dirty="0" smtClean="0">
                <a:solidFill>
                  <a:srgbClr val="008860"/>
                </a:solidFill>
              </a:rPr>
              <a:t>combination </a:t>
            </a:r>
            <a:r>
              <a:rPr lang="en-US" altLang="en-US" sz="2400" b="1" dirty="0">
                <a:solidFill>
                  <a:srgbClr val="008860"/>
                </a:solidFill>
              </a:rPr>
              <a:t>of </a:t>
            </a:r>
            <a:r>
              <a:rPr lang="en-US" altLang="en-US" sz="2400" b="1" dirty="0" smtClean="0">
                <a:solidFill>
                  <a:srgbClr val="008860"/>
                </a:solidFill>
              </a:rPr>
              <a:t>scales</a:t>
            </a:r>
            <a:endParaRPr lang="en-US" altLang="en-US" sz="2400" b="1" dirty="0">
              <a:solidFill>
                <a:srgbClr val="008860"/>
              </a:solidFill>
            </a:endParaRPr>
          </a:p>
        </p:txBody>
      </p:sp>
      <p:pic>
        <p:nvPicPr>
          <p:cNvPr id="8196" name="Picture 7" descr="yta05_zm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125538"/>
            <a:ext cx="42354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5034" y="5794816"/>
            <a:ext cx="7445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Persson, </a:t>
            </a:r>
            <a:r>
              <a:rPr lang="en-US" dirty="0" smtClean="0">
                <a:solidFill>
                  <a:srgbClr val="0070C0"/>
                </a:solidFill>
              </a:rPr>
              <a:t>Å., </a:t>
            </a:r>
            <a:r>
              <a:rPr lang="en-US" dirty="0">
                <a:solidFill>
                  <a:srgbClr val="0070C0"/>
                </a:solidFill>
              </a:rPr>
              <a:t>Holmgren, </a:t>
            </a:r>
            <a:r>
              <a:rPr lang="en-US" dirty="0" smtClean="0">
                <a:solidFill>
                  <a:srgbClr val="0070C0"/>
                </a:solidFill>
              </a:rPr>
              <a:t>J. and </a:t>
            </a:r>
            <a:r>
              <a:rPr lang="en-US" dirty="0" err="1" smtClean="0">
                <a:solidFill>
                  <a:srgbClr val="0070C0"/>
                </a:solidFill>
              </a:rPr>
              <a:t>Söderman</a:t>
            </a:r>
            <a:r>
              <a:rPr lang="en-US" dirty="0">
                <a:solidFill>
                  <a:srgbClr val="0070C0"/>
                </a:solidFill>
              </a:rPr>
              <a:t>, U. </a:t>
            </a:r>
            <a:r>
              <a:rPr lang="en-US" dirty="0" smtClean="0">
                <a:solidFill>
                  <a:srgbClr val="0070C0"/>
                </a:solidFill>
              </a:rPr>
              <a:t>2002. </a:t>
            </a:r>
            <a:r>
              <a:rPr lang="en-US" dirty="0">
                <a:solidFill>
                  <a:srgbClr val="0070C0"/>
                </a:solidFill>
              </a:rPr>
              <a:t>Detecting and measuring individual trees using an airborne laser scanner. Photogrammetric Engineering </a:t>
            </a:r>
            <a:r>
              <a:rPr lang="en-US" dirty="0" smtClean="0">
                <a:solidFill>
                  <a:srgbClr val="0070C0"/>
                </a:solidFill>
              </a:rPr>
              <a:t>and </a:t>
            </a:r>
            <a:r>
              <a:rPr lang="en-US" dirty="0">
                <a:solidFill>
                  <a:srgbClr val="0070C0"/>
                </a:solidFill>
              </a:rPr>
              <a:t>Remote Sensing, 68: 925-932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3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860194"/>
              </p:ext>
            </p:extLst>
          </p:nvPr>
        </p:nvGraphicFramePr>
        <p:xfrm>
          <a:off x="1741914" y="3189288"/>
          <a:ext cx="5371248" cy="3297509"/>
        </p:xfrm>
        <a:graphic>
          <a:graphicData uri="http://schemas.openxmlformats.org/drawingml/2006/table">
            <a:tbl>
              <a:tblPr/>
              <a:tblGrid>
                <a:gridCol w="1018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331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trees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Detected trees with stem diameter</a:t>
                      </a:r>
                      <a:endParaRPr kumimoji="0" lang="sv-S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9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&gt;5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&gt;15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&gt;20 cm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392" name="Picture 51" descr="k3picea_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692150"/>
            <a:ext cx="1276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52" descr="ovrigt_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16113"/>
            <a:ext cx="5857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53" descr="pine15_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333375"/>
            <a:ext cx="107632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54" descr="pine15_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6250"/>
            <a:ext cx="9906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55" descr="pine15_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76250"/>
            <a:ext cx="9620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56" descr="pine15_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6250"/>
            <a:ext cx="1019175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8" name="Picture 57" descr="pine15_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404813"/>
            <a:ext cx="10477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9" name="Picture 58" descr="pine15_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404813"/>
            <a:ext cx="10477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59" descr="ovrigt_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989138"/>
            <a:ext cx="536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1" name="Picture 60" descr="ovrigt_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060575"/>
            <a:ext cx="4619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62" descr="k3picea_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42938"/>
            <a:ext cx="1276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63" descr="k3picea_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52513"/>
            <a:ext cx="10493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4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3851275" y="188913"/>
          <a:ext cx="4176713" cy="326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Picture" r:id="rId3" imgW="3858768" imgH="2895600" progId="Word.Picture.8">
                  <p:embed/>
                </p:oleObj>
              </mc:Choice>
              <mc:Fallback>
                <p:oleObj name="Picture" r:id="rId3" imgW="3858768" imgH="2895600" progId="Word.Picture.8">
                  <p:embed/>
                  <p:pic>
                    <p:nvPicPr>
                      <p:cNvPr id="174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88913"/>
                        <a:ext cx="4176713" cy="326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8312" y="549274"/>
            <a:ext cx="3808181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8860"/>
                </a:solidFill>
              </a:rPr>
              <a:t>Estimation of variables for individual trees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0070C0"/>
                </a:solidFill>
              </a:rPr>
              <a:t>(Persson et al. 2002) 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dirty="0" smtClean="0"/>
          </a:p>
          <a:p>
            <a:pPr eaLnBrk="1" hangingPunct="1">
              <a:spcBef>
                <a:spcPct val="50000"/>
              </a:spcBef>
            </a:pPr>
            <a:endParaRPr lang="sv-SE" altLang="en-US" sz="1400" dirty="0"/>
          </a:p>
          <a:p>
            <a:pPr eaLnBrk="1" hangingPunct="1">
              <a:spcBef>
                <a:spcPct val="50000"/>
              </a:spcBef>
            </a:pPr>
            <a:r>
              <a:rPr lang="sv-SE" altLang="en-US" sz="1400" dirty="0"/>
              <a:t> </a:t>
            </a: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422310"/>
              </p:ext>
            </p:extLst>
          </p:nvPr>
        </p:nvGraphicFramePr>
        <p:xfrm>
          <a:off x="3851275" y="3395547"/>
          <a:ext cx="4249738" cy="305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Picture" r:id="rId5" imgW="3848100" imgH="2877312" progId="Word.Picture.8">
                  <p:embed/>
                </p:oleObj>
              </mc:Choice>
              <mc:Fallback>
                <p:oleObj name="Picture" r:id="rId5" imgW="3848100" imgH="2877312" progId="Word.Picture.8">
                  <p:embed/>
                  <p:pic>
                    <p:nvPicPr>
                      <p:cNvPr id="17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395547"/>
                        <a:ext cx="4249738" cy="305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504742"/>
              </p:ext>
            </p:extLst>
          </p:nvPr>
        </p:nvGraphicFramePr>
        <p:xfrm>
          <a:off x="524107" y="3592709"/>
          <a:ext cx="3272884" cy="1890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9093">
                  <a:extLst>
                    <a:ext uri="{9D8B030D-6E8A-4147-A177-3AD203B41FA5}">
                      <a16:colId xmlns:a16="http://schemas.microsoft.com/office/drawing/2014/main" val="1775777123"/>
                    </a:ext>
                  </a:extLst>
                </a:gridCol>
                <a:gridCol w="1053791">
                  <a:extLst>
                    <a:ext uri="{9D8B030D-6E8A-4147-A177-3AD203B41FA5}">
                      <a16:colId xmlns:a16="http://schemas.microsoft.com/office/drawing/2014/main" val="1292658497"/>
                    </a:ext>
                  </a:extLst>
                </a:gridCol>
              </a:tblGrid>
              <a:tr h="37815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Variable</a:t>
                      </a:r>
                      <a:r>
                        <a:rPr lang="sv-SE" baseline="0" dirty="0" smtClean="0"/>
                        <a:t>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RMSE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707883"/>
                  </a:ext>
                </a:extLst>
              </a:tr>
              <a:tr h="37815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Tree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height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0.6 m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018568"/>
                  </a:ext>
                </a:extLst>
              </a:tr>
              <a:tr h="378150">
                <a:tc>
                  <a:txBody>
                    <a:bodyPr/>
                    <a:lstStyle/>
                    <a:p>
                      <a:r>
                        <a:rPr lang="sv-SE" dirty="0" smtClean="0"/>
                        <a:t>Crown diameter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0.6 m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949334"/>
                  </a:ext>
                </a:extLst>
              </a:tr>
              <a:tr h="37815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Stem</a:t>
                      </a:r>
                      <a:r>
                        <a:rPr lang="sv-SE" dirty="0" smtClean="0"/>
                        <a:t> diameter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3.8 cm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359271"/>
                  </a:ext>
                </a:extLst>
              </a:tr>
              <a:tr h="37815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Stem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volume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0.21 </a:t>
                      </a:r>
                      <a:r>
                        <a:rPr lang="en-US" altLang="en-US" sz="1800" dirty="0" smtClean="0"/>
                        <a:t>m</a:t>
                      </a:r>
                      <a:r>
                        <a:rPr lang="en-US" altLang="en-US" sz="2000" baseline="30000" dirty="0" smtClean="0"/>
                        <a:t>3</a:t>
                      </a:r>
                      <a:endParaRPr lang="en-US" altLang="en-US" sz="1400" baseline="30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283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4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ubrik 1"/>
          <p:cNvSpPr>
            <a:spLocks noGrp="1"/>
          </p:cNvSpPr>
          <p:nvPr>
            <p:ph type="title"/>
          </p:nvPr>
        </p:nvSpPr>
        <p:spPr>
          <a:xfrm>
            <a:off x="30822" y="130140"/>
            <a:ext cx="8844454" cy="1143000"/>
          </a:xfrm>
        </p:spPr>
        <p:txBody>
          <a:bodyPr/>
          <a:lstStyle/>
          <a:p>
            <a:r>
              <a:rPr lang="en-GB" sz="2400" b="1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detection of stem diameters using </a:t>
            </a:r>
            <a:br>
              <a:rPr lang="en-GB" sz="2400" b="1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 terrestrial laser scanning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 smtClean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59" y="1144594"/>
            <a:ext cx="6610541" cy="414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122" r="16417" b="1"/>
          <a:stretch/>
        </p:blipFill>
        <p:spPr bwMode="auto">
          <a:xfrm>
            <a:off x="0" y="3727049"/>
            <a:ext cx="2967986" cy="313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017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6481" y="-6840"/>
            <a:ext cx="8228160" cy="1704961"/>
          </a:xfrm>
          <a:ln/>
        </p:spPr>
        <p:txBody>
          <a:bodyPr vert="horz" wrap="square" lIns="91440" tIns="35482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</a:tabLst>
            </a:pPr>
            <a:r>
              <a:rPr lang="en-GB" altLang="sv-SE" sz="2400" dirty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flatness for </a:t>
            </a:r>
            <a:r>
              <a:rPr lang="en-GB" altLang="sv-SE" sz="2400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groups of points </a:t>
            </a:r>
            <a:br>
              <a:rPr lang="en-GB" altLang="sv-SE" sz="2400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sv-SE" sz="2400" dirty="0" smtClean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applying principal component analysis</a:t>
            </a:r>
            <a:r>
              <a:rPr lang="en-GB" altLang="sv-SE" dirty="0" smtClean="0">
                <a:solidFill>
                  <a:srgbClr val="008860"/>
                </a:solidFill>
              </a:rPr>
              <a:t> </a:t>
            </a:r>
            <a:endParaRPr lang="en-GB" altLang="sv-SE" dirty="0">
              <a:solidFill>
                <a:srgbClr val="00886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39" y="1458518"/>
            <a:ext cx="4721314" cy="475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4433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80681"/>
            <a:ext cx="9142560" cy="57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642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3" name="Platshållare för innehåll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70"/>
            <a:ext cx="9313035" cy="69847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312" y="1"/>
            <a:ext cx="909389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8860"/>
                </a:solidFill>
              </a:rPr>
              <a:t>The Swedish land area is 41 million ha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8860"/>
                </a:solidFill>
              </a:rPr>
              <a:t>  - half of the land area is used for forest </a:t>
            </a:r>
            <a:r>
              <a:rPr lang="en-US" sz="2000" dirty="0" smtClean="0">
                <a:solidFill>
                  <a:srgbClr val="008860"/>
                </a:solidFill>
              </a:rPr>
              <a:t>production</a:t>
            </a:r>
            <a:endParaRPr lang="en-US" sz="2000" dirty="0">
              <a:solidFill>
                <a:srgbClr val="0088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8860"/>
                </a:solidFill>
              </a:rPr>
              <a:t>  </a:t>
            </a:r>
            <a:r>
              <a:rPr lang="en-US" sz="2000" dirty="0" smtClean="0">
                <a:solidFill>
                  <a:srgbClr val="008860"/>
                </a:solidFill>
              </a:rPr>
              <a:t>	- </a:t>
            </a:r>
            <a:r>
              <a:rPr lang="en-US" sz="2000" dirty="0">
                <a:solidFill>
                  <a:srgbClr val="008860"/>
                </a:solidFill>
              </a:rPr>
              <a:t>half of the forest land is owned by industry and institutions,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8860"/>
                </a:solidFill>
              </a:rPr>
              <a:t>  </a:t>
            </a:r>
            <a:r>
              <a:rPr lang="en-US" sz="2000" dirty="0" smtClean="0">
                <a:solidFill>
                  <a:srgbClr val="008860"/>
                </a:solidFill>
              </a:rPr>
              <a:t>	- </a:t>
            </a:r>
            <a:r>
              <a:rPr lang="en-US" sz="2000" dirty="0">
                <a:solidFill>
                  <a:srgbClr val="008860"/>
                </a:solidFill>
              </a:rPr>
              <a:t>the other half by &gt; 300 000 private forest owners.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8860"/>
                </a:solidFill>
              </a:rPr>
              <a:t>Species: 40% Pine, 40% Spruce, 20% Deciduous.</a:t>
            </a:r>
          </a:p>
          <a:p>
            <a:pPr>
              <a:spcAft>
                <a:spcPts val="600"/>
              </a:spcAft>
            </a:pPr>
            <a:r>
              <a:rPr lang="sv-SE" sz="2000" dirty="0">
                <a:solidFill>
                  <a:srgbClr val="008860"/>
                </a:solidFill>
              </a:rPr>
              <a:t>Managed by clearfelling after 80 – 100 </a:t>
            </a:r>
            <a:r>
              <a:rPr lang="en-US" sz="2000" dirty="0" smtClean="0">
                <a:solidFill>
                  <a:srgbClr val="008860"/>
                </a:solidFill>
              </a:rPr>
              <a:t>years</a:t>
            </a:r>
            <a:r>
              <a:rPr lang="sv-SE" sz="2000" dirty="0" smtClean="0">
                <a:solidFill>
                  <a:srgbClr val="008860"/>
                </a:solidFill>
              </a:rPr>
              <a:t>.</a:t>
            </a:r>
            <a:endParaRPr lang="en-US" sz="2000" dirty="0">
              <a:solidFill>
                <a:srgbClr val="0088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6126" y="6425852"/>
            <a:ext cx="353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bg1">
                    <a:lumMod val="75000"/>
                  </a:schemeClr>
                </a:solidFill>
              </a:rPr>
              <a:t>Photo from the forest company Bergvik  </a:t>
            </a:r>
            <a:r>
              <a:rPr lang="sv-S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sv-S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80681"/>
            <a:ext cx="9142560" cy="57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376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6481" y="128521"/>
            <a:ext cx="8197920" cy="1434240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150520" algn="l"/>
              </a:tabLst>
            </a:pPr>
            <a:r>
              <a:rPr lang="en-GB" altLang="sv-SE" sz="3266"/>
              <a:t>Model cylinders to the classified point data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81" y="2454121"/>
            <a:ext cx="4000320" cy="25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58401" y="1600201"/>
            <a:ext cx="4000320" cy="4494240"/>
          </a:xfrm>
          <a:ln/>
        </p:spPr>
        <p:txBody>
          <a:bodyPr/>
          <a:lstStyle/>
          <a:p>
            <a:pPr marL="538568" indent="-537128">
              <a:buSzPct val="45000"/>
              <a:buNone/>
              <a:tabLst>
                <a:tab pos="538568" algn="l"/>
                <a:tab pos="633609" algn="l"/>
                <a:tab pos="1041136" algn="l"/>
                <a:tab pos="1448661" algn="l"/>
                <a:tab pos="1856188" algn="l"/>
                <a:tab pos="2263713" algn="l"/>
                <a:tab pos="2671240" algn="l"/>
                <a:tab pos="3078765" algn="l"/>
                <a:tab pos="3486292" algn="l"/>
                <a:tab pos="3893817" algn="l"/>
                <a:tab pos="4301344" algn="l"/>
                <a:tab pos="4708869" algn="l"/>
                <a:tab pos="5116396" algn="l"/>
                <a:tab pos="5523922" algn="l"/>
                <a:tab pos="5931448" algn="l"/>
                <a:tab pos="6338974" algn="l"/>
                <a:tab pos="6746500" algn="l"/>
                <a:tab pos="7154026" algn="l"/>
                <a:tab pos="7561552" algn="l"/>
                <a:tab pos="7969078" algn="l"/>
                <a:tab pos="8376604" algn="l"/>
              </a:tabLst>
            </a:pPr>
            <a:r>
              <a:rPr lang="en-GB" altLang="sv-S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70290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80681"/>
            <a:ext cx="9142560" cy="57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025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80681"/>
            <a:ext cx="9142560" cy="57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189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09" y="328961"/>
            <a:ext cx="3965203" cy="298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48" y="3363459"/>
            <a:ext cx="4636587" cy="349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24108"/>
            <a:ext cx="44507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 smtClean="0">
                <a:solidFill>
                  <a:srgbClr val="008860"/>
                </a:solidFill>
              </a:rPr>
              <a:t>Results</a:t>
            </a:r>
            <a:r>
              <a:rPr lang="sv-SE" sz="2000" b="1" dirty="0" smtClean="0">
                <a:solidFill>
                  <a:srgbClr val="008860"/>
                </a:solidFill>
              </a:rPr>
              <a:t> för </a:t>
            </a:r>
            <a:r>
              <a:rPr lang="sv-SE" sz="2000" b="1" dirty="0" err="1">
                <a:solidFill>
                  <a:srgbClr val="008860"/>
                </a:solidFill>
              </a:rPr>
              <a:t>s</a:t>
            </a:r>
            <a:r>
              <a:rPr lang="sv-SE" sz="2000" b="1" dirty="0" err="1" smtClean="0">
                <a:solidFill>
                  <a:srgbClr val="008860"/>
                </a:solidFill>
              </a:rPr>
              <a:t>tem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profile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estimation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with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multiscan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terrestrial</a:t>
            </a:r>
            <a:r>
              <a:rPr lang="sv-SE" sz="2000" b="1" dirty="0" smtClean="0">
                <a:solidFill>
                  <a:srgbClr val="008860"/>
                </a:solidFill>
              </a:rPr>
              <a:t> laser scanning</a:t>
            </a:r>
          </a:p>
          <a:p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356890" y="2032086"/>
            <a:ext cx="369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Example</a:t>
            </a:r>
            <a:r>
              <a:rPr lang="sv-SE" dirty="0" smtClean="0"/>
              <a:t> of </a:t>
            </a:r>
            <a:r>
              <a:rPr lang="sv-SE" dirty="0" err="1" smtClean="0"/>
              <a:t>profile</a:t>
            </a:r>
            <a:r>
              <a:rPr lang="sv-SE" dirty="0" smtClean="0"/>
              <a:t> for a </a:t>
            </a:r>
            <a:r>
              <a:rPr lang="sv-SE" dirty="0" err="1" smtClean="0"/>
              <a:t>single</a:t>
            </a:r>
            <a:r>
              <a:rPr lang="sv-SE" dirty="0" smtClean="0"/>
              <a:t> </a:t>
            </a:r>
            <a:r>
              <a:rPr lang="sv-SE" dirty="0" err="1" smtClean="0"/>
              <a:t>tree</a:t>
            </a:r>
            <a:r>
              <a:rPr lang="sv-SE" dirty="0" smtClean="0"/>
              <a:t>  </a:t>
            </a:r>
            <a:endParaRPr lang="sv-SE" dirty="0"/>
          </a:p>
        </p:txBody>
      </p:sp>
      <p:sp>
        <p:nvSpPr>
          <p:cNvPr id="6" name="Right Arrow 5"/>
          <p:cNvSpPr/>
          <p:nvPr/>
        </p:nvSpPr>
        <p:spPr>
          <a:xfrm>
            <a:off x="4109225" y="2118508"/>
            <a:ext cx="429322" cy="1964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412646" y="3578388"/>
            <a:ext cx="345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Result</a:t>
            </a:r>
            <a:r>
              <a:rPr lang="sv-SE" dirty="0" smtClean="0"/>
              <a:t> for all </a:t>
            </a:r>
            <a:r>
              <a:rPr lang="sv-SE" dirty="0" err="1" smtClean="0"/>
              <a:t>trees</a:t>
            </a:r>
            <a:r>
              <a:rPr lang="sv-SE" dirty="0" smtClean="0"/>
              <a:t> and </a:t>
            </a:r>
            <a:r>
              <a:rPr lang="sv-SE" dirty="0" err="1" smtClean="0"/>
              <a:t>heights</a:t>
            </a:r>
            <a:r>
              <a:rPr lang="sv-SE" dirty="0" smtClean="0"/>
              <a:t> </a:t>
            </a:r>
            <a:r>
              <a:rPr lang="sv-SE" dirty="0" err="1" smtClean="0"/>
              <a:t>along</a:t>
            </a:r>
            <a:r>
              <a:rPr lang="sv-SE" dirty="0" smtClean="0"/>
              <a:t> the </a:t>
            </a:r>
            <a:r>
              <a:rPr lang="sv-SE" dirty="0" err="1" smtClean="0"/>
              <a:t>stems</a:t>
            </a:r>
            <a:r>
              <a:rPr lang="sv-SE" dirty="0" smtClean="0"/>
              <a:t> ≈ </a:t>
            </a:r>
            <a:r>
              <a:rPr lang="sv-SE" dirty="0" smtClean="0">
                <a:solidFill>
                  <a:srgbClr val="FF0000"/>
                </a:solidFill>
              </a:rPr>
              <a:t>1 cm RMSE 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109225" y="3705066"/>
            <a:ext cx="429322" cy="1964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476764" y="5614789"/>
            <a:ext cx="395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70C0"/>
                </a:solidFill>
              </a:rPr>
              <a:t>From: Olofsson K and Holmgren J</a:t>
            </a:r>
          </a:p>
          <a:p>
            <a:r>
              <a:rPr lang="sv-SE" dirty="0" smtClean="0">
                <a:solidFill>
                  <a:srgbClr val="0070C0"/>
                </a:solidFill>
              </a:rPr>
              <a:t>2016. </a:t>
            </a:r>
            <a:r>
              <a:rPr lang="sv-SE" i="1" dirty="0" smtClean="0">
                <a:solidFill>
                  <a:srgbClr val="0070C0"/>
                </a:solidFill>
              </a:rPr>
              <a:t>Forests</a:t>
            </a:r>
            <a:r>
              <a:rPr lang="sv-SE" dirty="0" smtClean="0">
                <a:solidFill>
                  <a:srgbClr val="0070C0"/>
                </a:solidFill>
              </a:rPr>
              <a:t> 7, 207</a:t>
            </a:r>
            <a:r>
              <a:rPr lang="sv-SE" dirty="0" smtClean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8907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irplot"/>
          <p:cNvPicPr>
            <a:picLocks noChangeArrowheads="1"/>
          </p:cNvPicPr>
          <p:nvPr/>
        </p:nvPicPr>
        <p:blipFill rotWithShape="1">
          <a:blip r:embed="rId3" cstate="print"/>
          <a:srcRect l="-152" r="1" b="25187"/>
          <a:stretch/>
        </p:blipFill>
        <p:spPr bwMode="auto">
          <a:xfrm>
            <a:off x="3914037" y="1191359"/>
            <a:ext cx="4952559" cy="254158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4" name="Picture 3" descr="Postex_bild_Haglof"/>
          <p:cNvPicPr>
            <a:picLocks noChangeAspect="1" noChangeArrowheads="1"/>
          </p:cNvPicPr>
          <p:nvPr/>
        </p:nvPicPr>
        <p:blipFill>
          <a:blip r:embed="rId4" cstate="print"/>
          <a:srcRect l="5786" t="2734"/>
          <a:stretch>
            <a:fillRect/>
          </a:stretch>
        </p:blipFill>
        <p:spPr bwMode="auto">
          <a:xfrm>
            <a:off x="342654" y="1387656"/>
            <a:ext cx="3320716" cy="2414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56852" y="3914454"/>
            <a:ext cx="3274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Tree positions from field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431517" y="3844604"/>
            <a:ext cx="4048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Tree positions from airborne 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aser scanning (ALS)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20074" y="2595092"/>
            <a:ext cx="131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Spatial</a:t>
            </a:r>
          </a:p>
          <a:p>
            <a:r>
              <a:rPr lang="en-US" sz="2000" dirty="0"/>
              <a:t>m</a:t>
            </a:r>
            <a:r>
              <a:rPr lang="en-US" sz="2000" dirty="0" smtClean="0"/>
              <a:t>atching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56851" y="4866525"/>
            <a:ext cx="8782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 err="1" smtClean="0">
                <a:solidFill>
                  <a:srgbClr val="008860"/>
                </a:solidFill>
              </a:rPr>
              <a:t>Field</a:t>
            </a:r>
            <a:r>
              <a:rPr lang="sv-SE" u="sng" dirty="0" smtClean="0">
                <a:solidFill>
                  <a:srgbClr val="008860"/>
                </a:solidFill>
              </a:rPr>
              <a:t> source for </a:t>
            </a:r>
            <a:r>
              <a:rPr lang="sv-SE" u="sng" dirty="0" err="1" smtClean="0">
                <a:solidFill>
                  <a:srgbClr val="008860"/>
                </a:solidFill>
              </a:rPr>
              <a:t>stem</a:t>
            </a:r>
            <a:r>
              <a:rPr lang="sv-SE" u="sng" dirty="0" smtClean="0">
                <a:solidFill>
                  <a:srgbClr val="008860"/>
                </a:solidFill>
              </a:rPr>
              <a:t> positions	</a:t>
            </a:r>
            <a:r>
              <a:rPr lang="sv-SE" u="sng" dirty="0" err="1" smtClean="0">
                <a:solidFill>
                  <a:srgbClr val="008860"/>
                </a:solidFill>
              </a:rPr>
              <a:t>Reference</a:t>
            </a:r>
            <a:r>
              <a:rPr lang="sv-SE" u="sng" dirty="0" smtClean="0">
                <a:solidFill>
                  <a:srgbClr val="008860"/>
                </a:solidFill>
              </a:rPr>
              <a:t> </a:t>
            </a:r>
            <a:r>
              <a:rPr lang="sv-SE" u="sng" dirty="0" err="1" smtClean="0">
                <a:solidFill>
                  <a:srgbClr val="008860"/>
                </a:solidFill>
              </a:rPr>
              <a:t>publication</a:t>
            </a:r>
            <a:r>
              <a:rPr lang="sv-SE" u="sng" dirty="0" smtClean="0">
                <a:solidFill>
                  <a:srgbClr val="008860"/>
                </a:solidFill>
              </a:rPr>
              <a:t> for </a:t>
            </a:r>
            <a:r>
              <a:rPr lang="sv-SE" u="sng" dirty="0" err="1" smtClean="0">
                <a:solidFill>
                  <a:srgbClr val="008860"/>
                </a:solidFill>
              </a:rPr>
              <a:t>matching</a:t>
            </a:r>
            <a:r>
              <a:rPr lang="sv-SE" u="sng" dirty="0" smtClean="0">
                <a:solidFill>
                  <a:srgbClr val="008860"/>
                </a:solidFill>
              </a:rPr>
              <a:t> </a:t>
            </a:r>
            <a:r>
              <a:rPr lang="sv-SE" u="sng" dirty="0" err="1" smtClean="0">
                <a:solidFill>
                  <a:srgbClr val="008860"/>
                </a:solidFill>
              </a:rPr>
              <a:t>with</a:t>
            </a:r>
            <a:r>
              <a:rPr lang="sv-SE" u="sng" dirty="0" smtClean="0">
                <a:solidFill>
                  <a:srgbClr val="008860"/>
                </a:solidFill>
              </a:rPr>
              <a:t> ALS</a:t>
            </a:r>
          </a:p>
          <a:p>
            <a:r>
              <a:rPr lang="sv-SE" dirty="0" smtClean="0"/>
              <a:t>- </a:t>
            </a:r>
            <a:r>
              <a:rPr lang="sv-SE" dirty="0" err="1" smtClean="0"/>
              <a:t>Manually</a:t>
            </a:r>
            <a:r>
              <a:rPr lang="sv-SE" dirty="0" smtClean="0"/>
              <a:t> </a:t>
            </a:r>
            <a:r>
              <a:rPr lang="sv-SE" dirty="0" err="1" smtClean="0"/>
              <a:t>surveyed</a:t>
            </a:r>
            <a:r>
              <a:rPr lang="sv-SE" dirty="0" smtClean="0"/>
              <a:t> </a:t>
            </a:r>
            <a:r>
              <a:rPr lang="sv-SE" dirty="0" err="1" smtClean="0"/>
              <a:t>field</a:t>
            </a:r>
            <a:r>
              <a:rPr lang="sv-SE" dirty="0" smtClean="0"/>
              <a:t> </a:t>
            </a:r>
            <a:r>
              <a:rPr lang="sv-SE" dirty="0" err="1" smtClean="0"/>
              <a:t>plots</a:t>
            </a:r>
            <a:r>
              <a:rPr lang="sv-SE" dirty="0" smtClean="0"/>
              <a:t> 	</a:t>
            </a:r>
            <a:r>
              <a:rPr lang="sv-SE" dirty="0" smtClean="0">
                <a:solidFill>
                  <a:srgbClr val="0070C0"/>
                </a:solidFill>
              </a:rPr>
              <a:t>Olofsson et al. </a:t>
            </a:r>
            <a:r>
              <a:rPr lang="sv-SE" dirty="0" err="1" smtClean="0">
                <a:solidFill>
                  <a:srgbClr val="0070C0"/>
                </a:solidFill>
              </a:rPr>
              <a:t>Proceedings</a:t>
            </a:r>
            <a:r>
              <a:rPr lang="sv-SE" dirty="0" smtClean="0">
                <a:solidFill>
                  <a:srgbClr val="0070C0"/>
                </a:solidFill>
              </a:rPr>
              <a:t> </a:t>
            </a:r>
            <a:r>
              <a:rPr lang="sv-SE" dirty="0" err="1" smtClean="0">
                <a:solidFill>
                  <a:srgbClr val="0070C0"/>
                </a:solidFill>
              </a:rPr>
              <a:t>Silvilaser</a:t>
            </a:r>
            <a:r>
              <a:rPr lang="sv-SE" dirty="0" smtClean="0">
                <a:solidFill>
                  <a:srgbClr val="0070C0"/>
                </a:solidFill>
              </a:rPr>
              <a:t> 2008.</a:t>
            </a:r>
          </a:p>
          <a:p>
            <a:r>
              <a:rPr lang="sv-SE" dirty="0" smtClean="0"/>
              <a:t>- Harvester data			</a:t>
            </a:r>
            <a:r>
              <a:rPr lang="sv-SE" dirty="0" smtClean="0">
                <a:solidFill>
                  <a:srgbClr val="0070C0"/>
                </a:solidFill>
              </a:rPr>
              <a:t>Holmgren et al. 2012. Silva Fennica 46:227-239</a:t>
            </a:r>
          </a:p>
          <a:p>
            <a:r>
              <a:rPr lang="sv-SE" dirty="0" smtClean="0"/>
              <a:t>- </a:t>
            </a:r>
            <a:r>
              <a:rPr lang="sv-SE" dirty="0" err="1" smtClean="0"/>
              <a:t>Terrestrial</a:t>
            </a:r>
            <a:r>
              <a:rPr lang="sv-SE" dirty="0" smtClean="0"/>
              <a:t> laser scanning		</a:t>
            </a:r>
            <a:r>
              <a:rPr lang="sv-SE" dirty="0" smtClean="0">
                <a:solidFill>
                  <a:srgbClr val="0070C0"/>
                </a:solidFill>
              </a:rPr>
              <a:t>Lindberg et al. 2012. </a:t>
            </a:r>
            <a:r>
              <a:rPr lang="sv-SE" dirty="0" err="1" smtClean="0">
                <a:solidFill>
                  <a:srgbClr val="0070C0"/>
                </a:solidFill>
              </a:rPr>
              <a:t>European</a:t>
            </a:r>
            <a:r>
              <a:rPr lang="sv-SE" dirty="0" smtClean="0">
                <a:solidFill>
                  <a:srgbClr val="0070C0"/>
                </a:solidFill>
              </a:rPr>
              <a:t> Journal of </a:t>
            </a:r>
            <a:r>
              <a:rPr lang="sv-SE" dirty="0" smtClean="0"/>
              <a:t>					</a:t>
            </a:r>
            <a:r>
              <a:rPr lang="sv-SE" dirty="0" smtClean="0">
                <a:solidFill>
                  <a:srgbClr val="0070C0"/>
                </a:solidFill>
              </a:rPr>
              <a:t>forest research 131:1917-1931.</a:t>
            </a:r>
          </a:p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latin typeface="Arial" pitchFamily="18"/>
                <a:ea typeface="WenQuanYi Micro Hei" pitchFamily="2"/>
                <a:cs typeface="Lohit Hindi" pitchFamily="2"/>
              </a:rPr>
              <a:t>- Mobile laser scanning		</a:t>
            </a:r>
            <a:r>
              <a:rPr lang="en-GB" dirty="0" smtClean="0">
                <a:solidFill>
                  <a:srgbClr val="FF0000"/>
                </a:solidFill>
                <a:latin typeface="Arial" pitchFamily="18"/>
                <a:ea typeface="WenQuanYi Micro Hei" pitchFamily="2"/>
                <a:cs typeface="Lohit Hindi" pitchFamily="2"/>
              </a:rPr>
              <a:t>Work in progress!</a:t>
            </a:r>
            <a:endParaRPr lang="en-GB" dirty="0">
              <a:solidFill>
                <a:srgbClr val="FF0000"/>
              </a:solidFill>
              <a:latin typeface="Arial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029" y="193347"/>
            <a:ext cx="86551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err="1" smtClean="0">
                <a:solidFill>
                  <a:srgbClr val="008860"/>
                </a:solidFill>
              </a:rPr>
              <a:t>Tree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level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matching</a:t>
            </a:r>
            <a:r>
              <a:rPr lang="sv-SE" sz="2000" b="1" dirty="0" smtClean="0">
                <a:solidFill>
                  <a:srgbClr val="008860"/>
                </a:solidFill>
              </a:rPr>
              <a:t> of </a:t>
            </a:r>
            <a:r>
              <a:rPr lang="sv-SE" sz="2000" b="1" dirty="0" err="1">
                <a:solidFill>
                  <a:srgbClr val="008860"/>
                </a:solidFill>
              </a:rPr>
              <a:t>p</a:t>
            </a:r>
            <a:r>
              <a:rPr lang="sv-SE" sz="2000" b="1" dirty="0" err="1" smtClean="0">
                <a:solidFill>
                  <a:srgbClr val="008860"/>
                </a:solidFill>
              </a:rPr>
              <a:t>lots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with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field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surveyed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tree</a:t>
            </a:r>
            <a:r>
              <a:rPr lang="sv-SE" sz="2000" b="1" dirty="0" smtClean="0">
                <a:solidFill>
                  <a:srgbClr val="008860"/>
                </a:solidFill>
              </a:rPr>
              <a:t> positions and </a:t>
            </a:r>
            <a:r>
              <a:rPr lang="sv-SE" sz="2000" b="1" dirty="0" err="1" smtClean="0">
                <a:solidFill>
                  <a:srgbClr val="008860"/>
                </a:solidFill>
              </a:rPr>
              <a:t>single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tree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level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wall</a:t>
            </a:r>
            <a:r>
              <a:rPr lang="sv-SE" sz="2000" b="1" dirty="0" smtClean="0">
                <a:solidFill>
                  <a:srgbClr val="008860"/>
                </a:solidFill>
              </a:rPr>
              <a:t>-to-</a:t>
            </a:r>
            <a:r>
              <a:rPr lang="sv-SE" sz="2000" b="1" dirty="0" err="1" smtClean="0">
                <a:solidFill>
                  <a:srgbClr val="008860"/>
                </a:solidFill>
              </a:rPr>
              <a:t>wall</a:t>
            </a:r>
            <a:r>
              <a:rPr lang="sv-SE" sz="2000" b="1" dirty="0" smtClean="0">
                <a:solidFill>
                  <a:srgbClr val="008860"/>
                </a:solidFill>
              </a:rPr>
              <a:t> laser scanning data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30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095" y="370459"/>
            <a:ext cx="3676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>
                <a:solidFill>
                  <a:srgbClr val="008860"/>
                </a:solidFill>
              </a:rPr>
              <a:t>Experimental mobile </a:t>
            </a:r>
          </a:p>
          <a:p>
            <a:pPr algn="ctr"/>
            <a:r>
              <a:rPr lang="sv-SE" sz="2400" b="1" dirty="0" smtClean="0">
                <a:solidFill>
                  <a:srgbClr val="008860"/>
                </a:solidFill>
              </a:rPr>
              <a:t>Laser </a:t>
            </a:r>
            <a:r>
              <a:rPr lang="sv-SE" sz="2400" b="1" dirty="0">
                <a:solidFill>
                  <a:srgbClr val="008860"/>
                </a:solidFill>
              </a:rPr>
              <a:t>s</a:t>
            </a:r>
            <a:r>
              <a:rPr lang="sv-SE" sz="2400" b="1" dirty="0" smtClean="0">
                <a:solidFill>
                  <a:srgbClr val="008860"/>
                </a:solidFill>
              </a:rPr>
              <a:t>canning system</a:t>
            </a:r>
          </a:p>
          <a:p>
            <a:pPr algn="ctr"/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 t="-300" r="18081" b="1"/>
          <a:stretch/>
        </p:blipFill>
        <p:spPr>
          <a:xfrm>
            <a:off x="0" y="1741394"/>
            <a:ext cx="4148528" cy="5116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1940" y="258199"/>
            <a:ext cx="4384623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rgbClr val="008860"/>
                </a:solidFill>
              </a:rPr>
              <a:t>Sensor </a:t>
            </a:r>
            <a:r>
              <a:rPr lang="sv-SE" b="1" dirty="0" err="1" smtClean="0">
                <a:solidFill>
                  <a:srgbClr val="008860"/>
                </a:solidFill>
              </a:rPr>
              <a:t>components</a:t>
            </a:r>
            <a:r>
              <a:rPr lang="sv-SE" b="1" dirty="0" smtClean="0">
                <a:solidFill>
                  <a:srgbClr val="008860"/>
                </a:solidFill>
              </a:rPr>
              <a:t>:</a:t>
            </a:r>
          </a:p>
          <a:p>
            <a:endParaRPr lang="sv-SE" dirty="0"/>
          </a:p>
          <a:p>
            <a:r>
              <a:rPr lang="sv-SE" u="sng" dirty="0"/>
              <a:t>Laser scanner: </a:t>
            </a:r>
            <a:r>
              <a:rPr lang="sv-SE" u="sng" dirty="0" err="1"/>
              <a:t>Velodyne</a:t>
            </a:r>
            <a:r>
              <a:rPr lang="sv-SE" u="sng" dirty="0"/>
              <a:t> VLP-16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Approx. 300 000 measurements / </a:t>
            </a:r>
            <a:r>
              <a:rPr lang="en-US" dirty="0" smtClean="0"/>
              <a:t>s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Scanning 360 degrees horizontal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Scanning </a:t>
            </a:r>
            <a:r>
              <a:rPr lang="en-US" dirty="0" smtClean="0"/>
              <a:t>16 planes ± </a:t>
            </a:r>
            <a:r>
              <a:rPr lang="en-US" dirty="0"/>
              <a:t>15 degrees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from </a:t>
            </a:r>
            <a:r>
              <a:rPr lang="en-US" dirty="0"/>
              <a:t>scanner’s vertical level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revolutions / second</a:t>
            </a:r>
          </a:p>
          <a:p>
            <a:endParaRPr lang="en-US" dirty="0"/>
          </a:p>
          <a:p>
            <a:r>
              <a:rPr lang="sv-SE" u="sng" dirty="0"/>
              <a:t>Visual SLAM system: </a:t>
            </a:r>
            <a:r>
              <a:rPr lang="en-GB" u="sng" dirty="0"/>
              <a:t>Chameleon (FOI)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Two Point Grey “Blackfly” cameras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Xsense</a:t>
            </a:r>
            <a:r>
              <a:rPr lang="en-GB" dirty="0"/>
              <a:t> IMU 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Hardware costs </a:t>
            </a:r>
            <a:r>
              <a:rPr lang="en-GB" dirty="0"/>
              <a:t>≈ </a:t>
            </a:r>
            <a:r>
              <a:rPr lang="en-GB" dirty="0" smtClean="0"/>
              <a:t>10 000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USD</a:t>
            </a:r>
          </a:p>
          <a:p>
            <a:endParaRPr lang="en-GB" dirty="0"/>
          </a:p>
          <a:p>
            <a:r>
              <a:rPr lang="en-GB" dirty="0" smtClean="0"/>
              <a:t>Stem diameter accuracy ≈ 2 cm RMSE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>
                <a:solidFill>
                  <a:srgbClr val="0070C0"/>
                </a:solidFill>
              </a:rPr>
              <a:t>Reference: Holmgren et al. 2017. https</a:t>
            </a:r>
            <a:r>
              <a:rPr lang="en-GB" dirty="0">
                <a:solidFill>
                  <a:srgbClr val="0070C0"/>
                </a:solidFill>
              </a:rPr>
              <a:t>://www.int-arch-photogramm-remote-sens-spatial-inf-sci.net/XLII-3-W3/59/</a:t>
            </a:r>
            <a:endParaRPr lang="en-GB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645"/>
            <a:ext cx="3699164" cy="5538355"/>
          </a:xfrm>
        </p:spPr>
      </p:pic>
      <p:sp>
        <p:nvSpPr>
          <p:cNvPr id="2" name="TextBox 1"/>
          <p:cNvSpPr txBox="1"/>
          <p:nvPr/>
        </p:nvSpPr>
        <p:spPr>
          <a:xfrm>
            <a:off x="5068010" y="385767"/>
            <a:ext cx="2945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Version </a:t>
            </a:r>
            <a:r>
              <a:rPr lang="sv-SE" sz="2400" dirty="0"/>
              <a:t>2</a:t>
            </a:r>
            <a:endParaRPr lang="sv-SE" sz="2400" dirty="0" smtClean="0"/>
          </a:p>
          <a:p>
            <a:endParaRPr lang="sv-SE" sz="2400" dirty="0"/>
          </a:p>
          <a:p>
            <a:r>
              <a:rPr lang="sv-SE" sz="2400" dirty="0" smtClean="0"/>
              <a:t>17 000 USD </a:t>
            </a:r>
            <a:r>
              <a:rPr lang="sv-SE" sz="2400" dirty="0" err="1" smtClean="0"/>
              <a:t>Inertial</a:t>
            </a:r>
            <a:r>
              <a:rPr lang="sv-SE" sz="2400" dirty="0" smtClean="0"/>
              <a:t> navigation system</a:t>
            </a:r>
          </a:p>
          <a:p>
            <a:endParaRPr lang="sv-SE" sz="2400" dirty="0"/>
          </a:p>
          <a:p>
            <a:r>
              <a:rPr lang="sv-SE" sz="2400" dirty="0" smtClean="0"/>
              <a:t>No </a:t>
            </a:r>
            <a:r>
              <a:rPr lang="sv-SE" sz="2400" dirty="0" err="1" smtClean="0"/>
              <a:t>visual</a:t>
            </a:r>
            <a:r>
              <a:rPr lang="sv-SE" sz="2400" dirty="0" smtClean="0"/>
              <a:t> slam</a:t>
            </a:r>
            <a:endParaRPr lang="sv-SE" sz="2400" dirty="0"/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156536" y="201101"/>
            <a:ext cx="3579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>
                <a:solidFill>
                  <a:srgbClr val="008860"/>
                </a:solidFill>
              </a:rPr>
              <a:t>Experimental mobile </a:t>
            </a:r>
          </a:p>
          <a:p>
            <a:pPr algn="ctr"/>
            <a:r>
              <a:rPr lang="sv-SE" sz="2400" b="1" dirty="0" smtClean="0">
                <a:solidFill>
                  <a:srgbClr val="008860"/>
                </a:solidFill>
              </a:rPr>
              <a:t>Laser </a:t>
            </a:r>
            <a:r>
              <a:rPr lang="sv-SE" sz="2400" b="1" dirty="0">
                <a:solidFill>
                  <a:srgbClr val="008860"/>
                </a:solidFill>
              </a:rPr>
              <a:t>s</a:t>
            </a:r>
            <a:r>
              <a:rPr lang="sv-SE" sz="2400" b="1" dirty="0" smtClean="0">
                <a:solidFill>
                  <a:srgbClr val="008860"/>
                </a:solidFill>
              </a:rPr>
              <a:t>canning system</a:t>
            </a:r>
          </a:p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36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4158" y="416379"/>
            <a:ext cx="84758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smtClean="0">
                <a:solidFill>
                  <a:srgbClr val="008860"/>
                </a:solidFill>
              </a:rPr>
              <a:t>Outline of talk </a:t>
            </a: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Operationally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used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forest data on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grid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cell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level</a:t>
            </a:r>
            <a:endParaRPr lang="sv-SE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sv-SE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Results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from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single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tree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sv-SE" sz="2800" dirty="0" err="1" smtClean="0">
                <a:solidFill>
                  <a:schemeClr val="bg1">
                    <a:lumMod val="75000"/>
                  </a:schemeClr>
                </a:solidFill>
              </a:rPr>
              <a:t>level</a:t>
            </a:r>
            <a:r>
              <a:rPr lang="sv-SE" sz="2800" dirty="0" smtClean="0">
                <a:solidFill>
                  <a:schemeClr val="bg1">
                    <a:lumMod val="75000"/>
                  </a:schemeClr>
                </a:solidFill>
              </a:rPr>
              <a:t> research </a:t>
            </a:r>
          </a:p>
          <a:p>
            <a:pPr marL="342900" indent="-342900">
              <a:buFontTx/>
              <a:buChar char="-"/>
            </a:pPr>
            <a:endParaRPr lang="sv-SE" sz="2800" dirty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rgbClr val="008860"/>
                </a:solidFill>
              </a:rPr>
              <a:t>Some</a:t>
            </a:r>
            <a:r>
              <a:rPr lang="sv-SE" sz="2800" dirty="0" smtClean="0">
                <a:solidFill>
                  <a:srgbClr val="008860"/>
                </a:solidFill>
              </a:rPr>
              <a:t> </a:t>
            </a:r>
            <a:r>
              <a:rPr lang="sv-SE" sz="2800" dirty="0" err="1" smtClean="0">
                <a:solidFill>
                  <a:srgbClr val="008860"/>
                </a:solidFill>
              </a:rPr>
              <a:t>current</a:t>
            </a:r>
            <a:r>
              <a:rPr lang="sv-SE" sz="2800" dirty="0" smtClean="0">
                <a:solidFill>
                  <a:srgbClr val="008860"/>
                </a:solidFill>
              </a:rPr>
              <a:t> research </a:t>
            </a:r>
            <a:r>
              <a:rPr lang="sv-SE" sz="2800" dirty="0" err="1" smtClean="0">
                <a:solidFill>
                  <a:srgbClr val="008860"/>
                </a:solidFill>
              </a:rPr>
              <a:t>topics</a:t>
            </a:r>
            <a:endParaRPr lang="sv-SE" sz="2800" dirty="0">
              <a:solidFill>
                <a:srgbClr val="008860"/>
              </a:solidFill>
            </a:endParaRPr>
          </a:p>
          <a:p>
            <a:endParaRPr lang="sv-SE" sz="2400" dirty="0" smtClean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7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217636"/>
              </p:ext>
            </p:extLst>
          </p:nvPr>
        </p:nvGraphicFramePr>
        <p:xfrm>
          <a:off x="2517228" y="1014857"/>
          <a:ext cx="2850196" cy="2182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Acrobat Document" r:id="rId3" imgW="1896533" imgH="1451829" progId="Acrobat.Document.DC">
                  <p:embed/>
                </p:oleObj>
              </mc:Choice>
              <mc:Fallback>
                <p:oleObj name="Acrobat Document" r:id="rId3" imgW="1896533" imgH="14518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7228" y="1014857"/>
                        <a:ext cx="2850196" cy="2182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302793"/>
              </p:ext>
            </p:extLst>
          </p:nvPr>
        </p:nvGraphicFramePr>
        <p:xfrm>
          <a:off x="152399" y="1058837"/>
          <a:ext cx="2735317" cy="2094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Acrobat Document" r:id="rId5" imgW="1896533" imgH="1451829" progId="Acrobat.Document.DC">
                  <p:embed/>
                </p:oleObj>
              </mc:Choice>
              <mc:Fallback>
                <p:oleObj name="Acrobat Document" r:id="rId5" imgW="1896533" imgH="14518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399" y="1058837"/>
                        <a:ext cx="2735317" cy="2094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28" y="50089"/>
            <a:ext cx="8359422" cy="1143000"/>
          </a:xfrm>
        </p:spPr>
        <p:txBody>
          <a:bodyPr/>
          <a:lstStyle/>
          <a:p>
            <a:pPr algn="l"/>
            <a:r>
              <a:rPr lang="sv-SE" sz="2800" b="1" dirty="0" err="1" smtClean="0">
                <a:solidFill>
                  <a:srgbClr val="008860"/>
                </a:solidFill>
              </a:rPr>
              <a:t>Classification</a:t>
            </a:r>
            <a:r>
              <a:rPr lang="sv-SE" sz="2800" b="1" dirty="0" smtClean="0">
                <a:solidFill>
                  <a:srgbClr val="008860"/>
                </a:solidFill>
              </a:rPr>
              <a:t> of </a:t>
            </a:r>
            <a:r>
              <a:rPr lang="sv-SE" sz="2800" b="1" dirty="0" err="1" smtClean="0">
                <a:solidFill>
                  <a:srgbClr val="008860"/>
                </a:solidFill>
              </a:rPr>
              <a:t>tree</a:t>
            </a:r>
            <a:r>
              <a:rPr lang="sv-SE" sz="2800" b="1" dirty="0" smtClean="0">
                <a:solidFill>
                  <a:srgbClr val="008860"/>
                </a:solidFill>
              </a:rPr>
              <a:t> species </a:t>
            </a:r>
            <a:br>
              <a:rPr lang="sv-SE" sz="2800" b="1" dirty="0" smtClean="0">
                <a:solidFill>
                  <a:srgbClr val="008860"/>
                </a:solidFill>
              </a:rPr>
            </a:br>
            <a:r>
              <a:rPr lang="sv-SE" sz="2800" b="1" dirty="0" err="1" smtClean="0">
                <a:solidFill>
                  <a:srgbClr val="008860"/>
                </a:solidFill>
              </a:rPr>
              <a:t>with</a:t>
            </a:r>
            <a:r>
              <a:rPr lang="sv-SE" sz="2800" b="1" dirty="0" smtClean="0">
                <a:solidFill>
                  <a:srgbClr val="008860"/>
                </a:solidFill>
              </a:rPr>
              <a:t> </a:t>
            </a:r>
            <a:r>
              <a:rPr lang="sv-SE" sz="2800" b="1" dirty="0" err="1" smtClean="0">
                <a:solidFill>
                  <a:srgbClr val="008860"/>
                </a:solidFill>
              </a:rPr>
              <a:t>multispectral</a:t>
            </a:r>
            <a:r>
              <a:rPr lang="sv-SE" sz="2800" b="1" dirty="0" smtClean="0">
                <a:solidFill>
                  <a:srgbClr val="008860"/>
                </a:solidFill>
              </a:rPr>
              <a:t> laser</a:t>
            </a:r>
            <a:endParaRPr lang="sv-SE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013" y="2525626"/>
            <a:ext cx="8229600" cy="36039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sz="2000" dirty="0" err="1"/>
              <a:t>C</a:t>
            </a:r>
            <a:r>
              <a:rPr lang="sv-SE" sz="2000" dirty="0" err="1" smtClean="0"/>
              <a:t>lassification</a:t>
            </a:r>
            <a:r>
              <a:rPr lang="sv-SE" sz="2000" dirty="0" smtClean="0"/>
              <a:t> of 9 </a:t>
            </a:r>
            <a:r>
              <a:rPr lang="sv-SE" sz="2000" dirty="0" err="1" smtClean="0"/>
              <a:t>tree</a:t>
            </a:r>
            <a:r>
              <a:rPr lang="sv-SE" sz="2000" dirty="0" smtClean="0"/>
              <a:t> species </a:t>
            </a:r>
            <a:r>
              <a:rPr lang="sv-SE" sz="2000" dirty="0" err="1" smtClean="0"/>
              <a:t>with</a:t>
            </a:r>
            <a:r>
              <a:rPr lang="sv-SE" sz="2000" dirty="0" smtClean="0"/>
              <a:t> the </a:t>
            </a:r>
            <a:r>
              <a:rPr lang="sv-SE" sz="2000" dirty="0" err="1" smtClean="0"/>
              <a:t>Optec</a:t>
            </a:r>
            <a:r>
              <a:rPr lang="sv-SE" sz="2000" dirty="0" smtClean="0"/>
              <a:t> Titan </a:t>
            </a:r>
            <a:r>
              <a:rPr lang="sv-SE" sz="2000" dirty="0" err="1" smtClean="0"/>
              <a:t>multispectral</a:t>
            </a:r>
            <a:r>
              <a:rPr lang="sv-SE" sz="2000" dirty="0" smtClean="0"/>
              <a:t> laser scanner. </a:t>
            </a:r>
            <a:r>
              <a:rPr lang="sv-SE" sz="2000" dirty="0"/>
              <a:t>Cross </a:t>
            </a:r>
            <a:r>
              <a:rPr lang="sv-SE" sz="2000" dirty="0" err="1"/>
              <a:t>validated</a:t>
            </a:r>
            <a:r>
              <a:rPr lang="sv-SE" sz="2000" dirty="0"/>
              <a:t> overall </a:t>
            </a:r>
            <a:r>
              <a:rPr lang="sv-SE" sz="2000" dirty="0" err="1"/>
              <a:t>accuracies</a:t>
            </a:r>
            <a:r>
              <a:rPr lang="sv-SE" sz="2000" dirty="0"/>
              <a:t> </a:t>
            </a:r>
            <a:r>
              <a:rPr lang="sv-SE" sz="2000" dirty="0" smtClean="0"/>
              <a:t>for </a:t>
            </a:r>
            <a:r>
              <a:rPr lang="sv-SE" sz="2000" dirty="0" err="1" smtClean="0"/>
              <a:t>manually</a:t>
            </a:r>
            <a:r>
              <a:rPr lang="sv-SE" sz="2000" dirty="0" smtClean="0"/>
              <a:t> </a:t>
            </a:r>
            <a:r>
              <a:rPr lang="sv-SE" sz="2000" dirty="0" err="1" smtClean="0"/>
              <a:t>delinated</a:t>
            </a:r>
            <a:r>
              <a:rPr lang="sv-SE" sz="2000" dirty="0" smtClean="0"/>
              <a:t> </a:t>
            </a:r>
            <a:r>
              <a:rPr lang="sv-SE" sz="2000" dirty="0" err="1" smtClean="0"/>
              <a:t>trees</a:t>
            </a:r>
            <a:r>
              <a:rPr lang="sv-SE" sz="2000" dirty="0" smtClean="0"/>
              <a:t>.</a:t>
            </a:r>
            <a:endParaRPr lang="sv-SE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530553"/>
              </p:ext>
            </p:extLst>
          </p:nvPr>
        </p:nvGraphicFramePr>
        <p:xfrm>
          <a:off x="725561" y="3682106"/>
          <a:ext cx="740551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970">
                <a:tc>
                  <a:txBody>
                    <a:bodyPr/>
                    <a:lstStyle/>
                    <a:p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 532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+</a:t>
                      </a:r>
                      <a:endParaRPr lang="sv-SE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1064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+</a:t>
                      </a:r>
                    </a:p>
                    <a:p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1550 </a:t>
                      </a:r>
                      <a:r>
                        <a:rPr lang="sv-SE" baseline="0" dirty="0" err="1" smtClean="0">
                          <a:solidFill>
                            <a:schemeClr val="tx1"/>
                          </a:solidFill>
                        </a:rPr>
                        <a:t>nm</a:t>
                      </a:r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v-SE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1064 </a:t>
                      </a:r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nm</a:t>
                      </a:r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FF0000"/>
                          </a:solidFill>
                        </a:rPr>
                        <a:t>Laser</a:t>
                      </a:r>
                      <a:r>
                        <a:rPr lang="sv-SE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sv-SE" baseline="0" dirty="0" err="1" smtClean="0">
                          <a:solidFill>
                            <a:srgbClr val="FF0000"/>
                          </a:solidFill>
                        </a:rPr>
                        <a:t>intensity</a:t>
                      </a:r>
                      <a:r>
                        <a:rPr lang="sv-SE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sv-SE" baseline="0" dirty="0" err="1" smtClean="0">
                          <a:solidFill>
                            <a:srgbClr val="FF0000"/>
                          </a:solidFill>
                        </a:rPr>
                        <a:t>metrics</a:t>
                      </a:r>
                      <a:r>
                        <a:rPr lang="sv-SE" baseline="0" dirty="0" smtClean="0">
                          <a:solidFill>
                            <a:srgbClr val="FF0000"/>
                          </a:solidFill>
                        </a:rPr>
                        <a:t> from </a:t>
                      </a:r>
                      <a:r>
                        <a:rPr lang="sv-SE" baseline="0" dirty="0" err="1" smtClean="0">
                          <a:solidFill>
                            <a:srgbClr val="FF0000"/>
                          </a:solidFill>
                        </a:rPr>
                        <a:t>top</a:t>
                      </a:r>
                      <a:r>
                        <a:rPr lang="sv-SE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sv-SE" baseline="0" dirty="0" err="1" smtClean="0">
                          <a:solidFill>
                            <a:srgbClr val="FF0000"/>
                          </a:solidFill>
                        </a:rPr>
                        <a:t>of</a:t>
                      </a:r>
                      <a:r>
                        <a:rPr lang="sv-SE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sv-SE" baseline="0" dirty="0" err="1" smtClean="0">
                          <a:solidFill>
                            <a:srgbClr val="FF0000"/>
                          </a:solidFill>
                        </a:rPr>
                        <a:t>canopy</a:t>
                      </a:r>
                      <a:endParaRPr lang="sv-S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>
                          <a:solidFill>
                            <a:srgbClr val="FF0000"/>
                          </a:solidFill>
                        </a:rPr>
                        <a:t>76.0%</a:t>
                      </a:r>
                      <a:endParaRPr lang="sv-S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68%</a:t>
                      </a:r>
                      <a:endParaRPr lang="sv-SE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Canopy</a:t>
                      </a:r>
                      <a:r>
                        <a:rPr lang="sv-SE" baseline="0" dirty="0" smtClean="0"/>
                        <a:t> </a:t>
                      </a:r>
                      <a:r>
                        <a:rPr lang="sv-SE" baseline="0" dirty="0" err="1" smtClean="0"/>
                        <a:t>structure</a:t>
                      </a:r>
                      <a:r>
                        <a:rPr lang="sv-SE" baseline="0" dirty="0" smtClean="0"/>
                        <a:t> </a:t>
                      </a:r>
                      <a:r>
                        <a:rPr lang="sv-SE" baseline="0" dirty="0" err="1" smtClean="0"/>
                        <a:t>metrics</a:t>
                      </a:r>
                      <a:r>
                        <a:rPr lang="sv-SE" baseline="0" dirty="0" smtClean="0"/>
                        <a:t> </a:t>
                      </a:r>
                      <a:endParaRPr lang="sv-SE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41.3%</a:t>
                      </a:r>
                      <a:endParaRPr lang="sv-SE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36%</a:t>
                      </a:r>
                      <a:endParaRPr lang="sv-SE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Both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reflectance</a:t>
                      </a:r>
                      <a:r>
                        <a:rPr lang="sv-SE" dirty="0" smtClean="0"/>
                        <a:t> and </a:t>
                      </a:r>
                      <a:r>
                        <a:rPr lang="sv-SE" dirty="0" err="1" smtClean="0"/>
                        <a:t>structure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metrics</a:t>
                      </a:r>
                      <a:endParaRPr lang="sv-SE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76.5%</a:t>
                      </a:r>
                      <a:endParaRPr lang="sv-SE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66%</a:t>
                      </a:r>
                      <a:endParaRPr lang="sv-SE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3682" y="6064468"/>
            <a:ext cx="438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70C0"/>
                </a:solidFill>
              </a:rPr>
              <a:t>From: Axelsson A. et al., 2018. </a:t>
            </a:r>
          </a:p>
          <a:p>
            <a:r>
              <a:rPr lang="sv-SE" dirty="0" err="1" smtClean="0">
                <a:solidFill>
                  <a:srgbClr val="0070C0"/>
                </a:solidFill>
              </a:rPr>
              <a:t>Remote</a:t>
            </a:r>
            <a:r>
              <a:rPr lang="sv-SE" dirty="0" smtClean="0">
                <a:solidFill>
                  <a:srgbClr val="0070C0"/>
                </a:solidFill>
              </a:rPr>
              <a:t> </a:t>
            </a:r>
            <a:r>
              <a:rPr lang="sv-SE" dirty="0" err="1" smtClean="0">
                <a:solidFill>
                  <a:srgbClr val="0070C0"/>
                </a:solidFill>
              </a:rPr>
              <a:t>Sensing</a:t>
            </a:r>
            <a:r>
              <a:rPr lang="sv-SE" dirty="0" smtClean="0">
                <a:solidFill>
                  <a:srgbClr val="0070C0"/>
                </a:solidFill>
              </a:rPr>
              <a:t> 10, 183</a:t>
            </a:r>
            <a:endParaRPr lang="sv-SE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741" y="0"/>
            <a:ext cx="3725843" cy="2486457"/>
          </a:xfrm>
          <a:prstGeom prst="rect">
            <a:avLst/>
          </a:prstGeom>
          <a:noFill/>
          <a:ln w="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5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800" y="405835"/>
            <a:ext cx="8280400" cy="756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Leading Exporters 2016</a:t>
            </a:r>
            <a:br>
              <a:rPr lang="en-US" sz="2400" dirty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solidFill>
                  <a:srgbClr val="008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Pulp, Paper and Sawn Timber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53000" y="6040486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v-SE" sz="1200" dirty="0">
                <a:solidFill>
                  <a:srgbClr val="0070C0"/>
                </a:solidFill>
              </a:rPr>
              <a:t>Source: Swedish Forest I</a:t>
            </a:r>
            <a:r>
              <a:rPr lang="en-US" sz="1200" dirty="0">
                <a:solidFill>
                  <a:srgbClr val="0070C0"/>
                </a:solidFill>
              </a:rPr>
              <a:t>ndustries </a:t>
            </a:r>
            <a:r>
              <a:rPr lang="sv-SE" sz="1200" dirty="0">
                <a:solidFill>
                  <a:srgbClr val="0070C0"/>
                </a:solidFill>
              </a:rPr>
              <a:t>Federation, CEPI, RISI, FAO, National Associations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F275D31-7D18-4CC5-9A33-4D5A51905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39" y="1386443"/>
            <a:ext cx="8279086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0525" y="5594350"/>
            <a:ext cx="11334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wn Arrow 14"/>
          <p:cNvSpPr/>
          <p:nvPr/>
        </p:nvSpPr>
        <p:spPr>
          <a:xfrm rot="8418922">
            <a:off x="7263402" y="239069"/>
            <a:ext cx="778505" cy="4114295"/>
          </a:xfrm>
          <a:prstGeom prst="downArrow">
            <a:avLst>
              <a:gd name="adj1" fmla="val 50000"/>
              <a:gd name="adj2" fmla="val 1676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79912" y="1028735"/>
            <a:ext cx="2325960" cy="1853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1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4190256" y="1508787"/>
            <a:ext cx="2325960" cy="18531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31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ctangle 5"/>
          <p:cNvSpPr/>
          <p:nvPr/>
        </p:nvSpPr>
        <p:spPr>
          <a:xfrm>
            <a:off x="4716016" y="2084851"/>
            <a:ext cx="2325960" cy="18531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1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5292080" y="2727988"/>
            <a:ext cx="2325960" cy="18531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1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5796136" y="3400063"/>
            <a:ext cx="2325960" cy="18531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31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6300192" y="3976127"/>
            <a:ext cx="2325960" cy="18531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31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/>
        </p:nvSpPr>
        <p:spPr>
          <a:xfrm>
            <a:off x="6713984" y="4463936"/>
            <a:ext cx="2325960" cy="18531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31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663352"/>
              </p:ext>
            </p:extLst>
          </p:nvPr>
        </p:nvGraphicFramePr>
        <p:xfrm>
          <a:off x="783026" y="3606181"/>
          <a:ext cx="3508425" cy="292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3" name="TextBox 12"/>
          <p:cNvSpPr txBox="1"/>
          <p:nvPr/>
        </p:nvSpPr>
        <p:spPr>
          <a:xfrm rot="2986393">
            <a:off x="8465862" y="34230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967385">
            <a:off x="6397536" y="9881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6689" y="1558194"/>
            <a:ext cx="251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rgbClr val="008860"/>
                </a:solidFill>
              </a:rPr>
              <a:t>Use of time series of canopy height data </a:t>
            </a:r>
            <a:r>
              <a:rPr lang="sv-SE" b="1" dirty="0" err="1" smtClean="0">
                <a:solidFill>
                  <a:srgbClr val="008860"/>
                </a:solidFill>
              </a:rPr>
              <a:t>might</a:t>
            </a:r>
            <a:r>
              <a:rPr lang="sv-SE" b="1" dirty="0" smtClean="0">
                <a:solidFill>
                  <a:srgbClr val="008860"/>
                </a:solidFill>
              </a:rPr>
              <a:t> be a solution</a:t>
            </a:r>
          </a:p>
          <a:p>
            <a:endParaRPr lang="sv-SE" b="1" dirty="0">
              <a:solidFill>
                <a:srgbClr val="008860"/>
              </a:solidFill>
            </a:endParaRPr>
          </a:p>
          <a:p>
            <a:endParaRPr lang="sv-SE" b="1" dirty="0">
              <a:solidFill>
                <a:srgbClr val="008860"/>
              </a:solidFill>
            </a:endParaRPr>
          </a:p>
          <a:p>
            <a:endParaRPr lang="en-US" b="1" dirty="0">
              <a:solidFill>
                <a:srgbClr val="0088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3009704">
            <a:off x="6509472" y="2382502"/>
            <a:ext cx="285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DSMs from air photos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31142" y="7659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008860"/>
                </a:solidFill>
              </a:rPr>
              <a:t>Site index and </a:t>
            </a:r>
            <a:r>
              <a:rPr lang="sv-SE" sz="2000" b="1" dirty="0" err="1" smtClean="0">
                <a:solidFill>
                  <a:srgbClr val="008860"/>
                </a:solidFill>
              </a:rPr>
              <a:t>stand</a:t>
            </a:r>
            <a:r>
              <a:rPr lang="sv-SE" sz="2000" b="1" dirty="0" smtClean="0">
                <a:solidFill>
                  <a:srgbClr val="008860"/>
                </a:solidFill>
              </a:rPr>
              <a:t> age </a:t>
            </a:r>
            <a:r>
              <a:rPr lang="sv-SE" sz="2000" b="1" dirty="0" err="1" smtClean="0">
                <a:solidFill>
                  <a:srgbClr val="008860"/>
                </a:solidFill>
              </a:rPr>
              <a:t>are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two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  <a:r>
              <a:rPr lang="sv-SE" sz="2000" b="1" dirty="0" err="1" smtClean="0">
                <a:solidFill>
                  <a:srgbClr val="008860"/>
                </a:solidFill>
              </a:rPr>
              <a:t>related</a:t>
            </a:r>
            <a:r>
              <a:rPr lang="sv-SE" sz="2000" b="1" dirty="0" smtClean="0">
                <a:solidFill>
                  <a:srgbClr val="008860"/>
                </a:solidFill>
              </a:rPr>
              <a:t> and </a:t>
            </a:r>
            <a:r>
              <a:rPr lang="sv-SE" sz="2000" b="1" dirty="0" err="1" smtClean="0">
                <a:solidFill>
                  <a:srgbClr val="008860"/>
                </a:solidFill>
              </a:rPr>
              <a:t>missing</a:t>
            </a:r>
            <a:r>
              <a:rPr lang="sv-SE" sz="2000" b="1" dirty="0" smtClean="0">
                <a:solidFill>
                  <a:srgbClr val="008860"/>
                </a:solidFill>
              </a:rPr>
              <a:t> </a:t>
            </a:r>
          </a:p>
          <a:p>
            <a:r>
              <a:rPr lang="sv-SE" sz="2000" b="1" dirty="0" err="1" smtClean="0">
                <a:solidFill>
                  <a:srgbClr val="008860"/>
                </a:solidFill>
              </a:rPr>
              <a:t>variables</a:t>
            </a:r>
            <a:r>
              <a:rPr lang="sv-SE" sz="2000" b="1" dirty="0" smtClean="0">
                <a:solidFill>
                  <a:srgbClr val="008860"/>
                </a:solidFill>
              </a:rPr>
              <a:t> in </a:t>
            </a:r>
            <a:r>
              <a:rPr lang="sv-SE" sz="2000" b="1" dirty="0" err="1" smtClean="0">
                <a:solidFill>
                  <a:srgbClr val="008860"/>
                </a:solidFill>
              </a:rPr>
              <a:t>current</a:t>
            </a:r>
            <a:r>
              <a:rPr lang="sv-SE" sz="2000" b="1" dirty="0" smtClean="0">
                <a:solidFill>
                  <a:srgbClr val="008860"/>
                </a:solidFill>
              </a:rPr>
              <a:t> laser </a:t>
            </a:r>
            <a:r>
              <a:rPr lang="sv-SE" sz="2000" b="1" dirty="0" err="1" smtClean="0">
                <a:solidFill>
                  <a:srgbClr val="008860"/>
                </a:solidFill>
              </a:rPr>
              <a:t>products</a:t>
            </a:r>
            <a:endParaRPr lang="sv-SE" sz="2000" b="1" dirty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4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82"/>
          <a:stretch/>
        </p:blipFill>
        <p:spPr>
          <a:xfrm>
            <a:off x="199535" y="3474216"/>
            <a:ext cx="8944465" cy="20940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305730" y="5810295"/>
            <a:ext cx="4672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70C0"/>
                </a:solidFill>
              </a:rPr>
              <a:t>Ehlers et al. 2013. Can. J. Forest Research</a:t>
            </a:r>
          </a:p>
          <a:p>
            <a:r>
              <a:rPr lang="sv-SE" dirty="0" smtClean="0">
                <a:solidFill>
                  <a:srgbClr val="0070C0"/>
                </a:solidFill>
              </a:rPr>
              <a:t>Nyström et al. 2015 Forests </a:t>
            </a:r>
          </a:p>
          <a:p>
            <a:r>
              <a:rPr lang="sv-SE" dirty="0" smtClean="0">
                <a:solidFill>
                  <a:srgbClr val="0070C0"/>
                </a:solidFill>
              </a:rPr>
              <a:t>Lindgren et al. 2017 </a:t>
            </a:r>
            <a:r>
              <a:rPr lang="sv-SE" dirty="0" err="1" smtClean="0">
                <a:solidFill>
                  <a:srgbClr val="0070C0"/>
                </a:solidFill>
              </a:rPr>
              <a:t>Can</a:t>
            </a:r>
            <a:r>
              <a:rPr lang="sv-SE" dirty="0" smtClean="0">
                <a:solidFill>
                  <a:srgbClr val="0070C0"/>
                </a:solidFill>
              </a:rPr>
              <a:t> J. </a:t>
            </a:r>
            <a:r>
              <a:rPr lang="sv-SE" dirty="0" err="1" smtClean="0">
                <a:solidFill>
                  <a:srgbClr val="0070C0"/>
                </a:solidFill>
              </a:rPr>
              <a:t>Remote</a:t>
            </a:r>
            <a:r>
              <a:rPr lang="sv-SE" dirty="0" smtClean="0">
                <a:solidFill>
                  <a:srgbClr val="0070C0"/>
                </a:solidFill>
              </a:rPr>
              <a:t> Sens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901" y="185195"/>
            <a:ext cx="87236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rgbClr val="008860"/>
                </a:solidFill>
              </a:rPr>
              <a:t>Data assimilation for </a:t>
            </a:r>
            <a:r>
              <a:rPr lang="sv-SE" sz="2400" b="1" dirty="0" err="1" smtClean="0">
                <a:solidFill>
                  <a:srgbClr val="008860"/>
                </a:solidFill>
              </a:rPr>
              <a:t>providing</a:t>
            </a:r>
            <a:r>
              <a:rPr lang="sv-SE" sz="2400" b="1" dirty="0" smtClean="0">
                <a:solidFill>
                  <a:srgbClr val="008860"/>
                </a:solidFill>
              </a:rPr>
              <a:t> an </a:t>
            </a:r>
            <a:r>
              <a:rPr lang="sv-SE" sz="2400" b="1" dirty="0" err="1" smtClean="0">
                <a:solidFill>
                  <a:srgbClr val="008860"/>
                </a:solidFill>
              </a:rPr>
              <a:t>updated</a:t>
            </a:r>
            <a:r>
              <a:rPr lang="sv-SE" sz="2400" b="1" dirty="0" smtClean="0">
                <a:solidFill>
                  <a:srgbClr val="008860"/>
                </a:solidFill>
              </a:rPr>
              <a:t> forest </a:t>
            </a:r>
            <a:r>
              <a:rPr lang="sv-SE" sz="2400" b="1" dirty="0" err="1" smtClean="0">
                <a:solidFill>
                  <a:srgbClr val="008860"/>
                </a:solidFill>
              </a:rPr>
              <a:t>model</a:t>
            </a:r>
            <a:endParaRPr lang="sv-SE" sz="2400" b="1" dirty="0" smtClean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endParaRPr lang="sv-SE" sz="2400" dirty="0" smtClean="0"/>
          </a:p>
          <a:p>
            <a:pPr marL="342900" indent="-342900">
              <a:buFontTx/>
              <a:buChar char="-"/>
            </a:pPr>
            <a:r>
              <a:rPr lang="sv-SE" sz="2000" dirty="0" err="1" smtClean="0"/>
              <a:t>Forecasting</a:t>
            </a:r>
            <a:r>
              <a:rPr lang="sv-SE" sz="2000" dirty="0" smtClean="0"/>
              <a:t> of </a:t>
            </a:r>
            <a:r>
              <a:rPr lang="sv-SE" sz="2000" dirty="0" err="1" smtClean="0"/>
              <a:t>growth</a:t>
            </a:r>
            <a:r>
              <a:rPr lang="sv-SE" sz="2000" dirty="0" smtClean="0"/>
              <a:t> </a:t>
            </a:r>
            <a:r>
              <a:rPr lang="sv-SE" sz="2000" dirty="0" err="1" smtClean="0"/>
              <a:t>based</a:t>
            </a:r>
            <a:r>
              <a:rPr lang="sv-SE" sz="2000" dirty="0" smtClean="0"/>
              <a:t> on </a:t>
            </a:r>
            <a:r>
              <a:rPr lang="sv-SE" sz="2000" dirty="0" err="1" smtClean="0"/>
              <a:t>current</a:t>
            </a:r>
            <a:r>
              <a:rPr lang="sv-SE" sz="2000" dirty="0" smtClean="0"/>
              <a:t> forest </a:t>
            </a:r>
            <a:r>
              <a:rPr lang="sv-SE" sz="2000" dirty="0" err="1" smtClean="0"/>
              <a:t>model</a:t>
            </a:r>
            <a:endParaRPr lang="sv-SE" sz="2000" dirty="0" smtClean="0"/>
          </a:p>
          <a:p>
            <a:endParaRPr lang="sv-SE" sz="2000" dirty="0" smtClean="0"/>
          </a:p>
          <a:p>
            <a:r>
              <a:rPr lang="sv-SE" sz="2000" dirty="0" err="1" smtClean="0"/>
              <a:t>When</a:t>
            </a:r>
            <a:r>
              <a:rPr lang="sv-SE" sz="2000" dirty="0" smtClean="0"/>
              <a:t> new RS data </a:t>
            </a:r>
            <a:r>
              <a:rPr lang="sv-SE" sz="2000" dirty="0" err="1" smtClean="0"/>
              <a:t>arrives</a:t>
            </a:r>
            <a:r>
              <a:rPr lang="sv-SE" sz="2000" dirty="0" smtClean="0"/>
              <a:t>:</a:t>
            </a:r>
          </a:p>
          <a:p>
            <a:pPr marL="342900" indent="-342900">
              <a:buFontTx/>
              <a:buChar char="-"/>
            </a:pPr>
            <a:r>
              <a:rPr lang="sv-SE" sz="2000" dirty="0" smtClean="0"/>
              <a:t>Change </a:t>
            </a:r>
            <a:r>
              <a:rPr lang="sv-SE" sz="2000" dirty="0" err="1" smtClean="0"/>
              <a:t>detection</a:t>
            </a:r>
            <a:endParaRPr lang="sv-SE" sz="2000" dirty="0" smtClean="0"/>
          </a:p>
          <a:p>
            <a:pPr marL="342900" indent="-342900">
              <a:buFontTx/>
              <a:buChar char="-"/>
            </a:pPr>
            <a:r>
              <a:rPr lang="sv-SE" sz="2000" dirty="0" err="1" smtClean="0"/>
              <a:t>Predictions</a:t>
            </a:r>
            <a:r>
              <a:rPr lang="sv-SE" sz="2000" dirty="0" smtClean="0"/>
              <a:t> </a:t>
            </a:r>
            <a:r>
              <a:rPr lang="sv-SE" sz="2000" dirty="0" err="1" smtClean="0"/>
              <a:t>based</a:t>
            </a:r>
            <a:r>
              <a:rPr lang="sv-SE" sz="2000" dirty="0" smtClean="0"/>
              <a:t> on </a:t>
            </a:r>
            <a:r>
              <a:rPr lang="sv-SE" sz="2000" dirty="0" err="1" smtClean="0"/>
              <a:t>useful</a:t>
            </a:r>
            <a:r>
              <a:rPr lang="sv-SE" sz="2000" dirty="0" smtClean="0"/>
              <a:t> part of new RS data </a:t>
            </a:r>
            <a:r>
              <a:rPr lang="sv-SE" sz="2000" dirty="0" err="1" smtClean="0"/>
              <a:t>are</a:t>
            </a:r>
            <a:r>
              <a:rPr lang="sv-SE" sz="2000" dirty="0" smtClean="0"/>
              <a:t> </a:t>
            </a:r>
            <a:r>
              <a:rPr lang="sv-SE" sz="2000" dirty="0" err="1" smtClean="0"/>
              <a:t>combined</a:t>
            </a:r>
            <a:r>
              <a:rPr lang="sv-SE" sz="2000" dirty="0" smtClean="0"/>
              <a:t> </a:t>
            </a:r>
            <a:r>
              <a:rPr lang="sv-SE" sz="2000" dirty="0" err="1" smtClean="0"/>
              <a:t>with</a:t>
            </a:r>
            <a:r>
              <a:rPr lang="sv-SE" sz="2000" dirty="0" smtClean="0"/>
              <a:t> the </a:t>
            </a:r>
            <a:r>
              <a:rPr lang="sv-SE" sz="2000" dirty="0" err="1" smtClean="0"/>
              <a:t>forecasted</a:t>
            </a:r>
            <a:r>
              <a:rPr lang="sv-SE" sz="2000" dirty="0" smtClean="0"/>
              <a:t> data </a:t>
            </a:r>
            <a:r>
              <a:rPr lang="sv-SE" sz="2000" dirty="0" err="1" smtClean="0"/>
              <a:t>using</a:t>
            </a:r>
            <a:r>
              <a:rPr lang="sv-SE" sz="2000" dirty="0" smtClean="0"/>
              <a:t> </a:t>
            </a:r>
            <a:r>
              <a:rPr lang="sv-SE" sz="2000" dirty="0" err="1" smtClean="0"/>
              <a:t>e.g</a:t>
            </a:r>
            <a:r>
              <a:rPr lang="sv-SE" sz="2000" dirty="0" smtClean="0"/>
              <a:t>. </a:t>
            </a:r>
            <a:r>
              <a:rPr lang="sv-SE" sz="2000" dirty="0" err="1" smtClean="0"/>
              <a:t>Kalman</a:t>
            </a:r>
            <a:r>
              <a:rPr lang="sv-SE" sz="2000" dirty="0" smtClean="0"/>
              <a:t> </a:t>
            </a:r>
            <a:r>
              <a:rPr lang="sv-SE" sz="2000" dirty="0" err="1" smtClean="0"/>
              <a:t>filtering</a:t>
            </a:r>
            <a:r>
              <a:rPr lang="sv-SE" sz="2000" dirty="0" smtClean="0"/>
              <a:t>.  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613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64062" r="-1"/>
          <a:stretch/>
        </p:blipFill>
        <p:spPr>
          <a:xfrm>
            <a:off x="252920" y="1439694"/>
            <a:ext cx="8638161" cy="3968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82101" y="280156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RMSE 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43960" y="3939703"/>
            <a:ext cx="160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7030A0"/>
                </a:solidFill>
              </a:rPr>
              <a:t>Assimilation </a:t>
            </a:r>
            <a:r>
              <a:rPr lang="sv-SE" dirty="0" err="1" smtClean="0">
                <a:solidFill>
                  <a:srgbClr val="7030A0"/>
                </a:solidFill>
              </a:rPr>
              <a:t>using</a:t>
            </a:r>
            <a:r>
              <a:rPr lang="sv-SE" dirty="0" smtClean="0">
                <a:solidFill>
                  <a:srgbClr val="7030A0"/>
                </a:solidFill>
              </a:rPr>
              <a:t> </a:t>
            </a:r>
            <a:r>
              <a:rPr lang="sv-SE" dirty="0" err="1" smtClean="0">
                <a:solidFill>
                  <a:srgbClr val="7030A0"/>
                </a:solidFill>
              </a:rPr>
              <a:t>extended</a:t>
            </a:r>
            <a:r>
              <a:rPr lang="sv-SE" dirty="0" smtClean="0">
                <a:solidFill>
                  <a:srgbClr val="7030A0"/>
                </a:solidFill>
              </a:rPr>
              <a:t> </a:t>
            </a:r>
            <a:r>
              <a:rPr lang="sv-SE" dirty="0" err="1">
                <a:solidFill>
                  <a:srgbClr val="7030A0"/>
                </a:solidFill>
              </a:rPr>
              <a:t>k</a:t>
            </a:r>
            <a:r>
              <a:rPr lang="sv-SE" dirty="0" err="1" smtClean="0">
                <a:solidFill>
                  <a:srgbClr val="7030A0"/>
                </a:solidFill>
              </a:rPr>
              <a:t>alman</a:t>
            </a:r>
            <a:r>
              <a:rPr lang="sv-SE" dirty="0" smtClean="0">
                <a:solidFill>
                  <a:srgbClr val="7030A0"/>
                </a:solidFill>
              </a:rPr>
              <a:t> filter</a:t>
            </a:r>
          </a:p>
          <a:p>
            <a:r>
              <a:rPr lang="sv-SE" dirty="0">
                <a:solidFill>
                  <a:srgbClr val="7030A0"/>
                </a:solidFill>
              </a:rPr>
              <a:t>a</a:t>
            </a:r>
            <a:r>
              <a:rPr lang="sv-SE" dirty="0" smtClean="0">
                <a:solidFill>
                  <a:srgbClr val="7030A0"/>
                </a:solidFill>
              </a:rPr>
              <a:t>nd </a:t>
            </a:r>
            <a:r>
              <a:rPr lang="sv-SE" dirty="0" err="1" smtClean="0">
                <a:solidFill>
                  <a:srgbClr val="7030A0"/>
                </a:solidFill>
              </a:rPr>
              <a:t>growth</a:t>
            </a:r>
            <a:r>
              <a:rPr lang="sv-SE" dirty="0" smtClean="0">
                <a:solidFill>
                  <a:srgbClr val="7030A0"/>
                </a:solidFill>
              </a:rPr>
              <a:t> </a:t>
            </a:r>
            <a:r>
              <a:rPr lang="sv-SE" dirty="0" err="1" smtClean="0">
                <a:solidFill>
                  <a:srgbClr val="7030A0"/>
                </a:solidFill>
              </a:rPr>
              <a:t>function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291041" y="4124528"/>
            <a:ext cx="235976" cy="1"/>
          </a:xfrm>
          <a:prstGeom prst="straightConnector1">
            <a:avLst/>
          </a:prstGeom>
          <a:ln>
            <a:solidFill>
              <a:srgbClr val="7030A0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24928" y="1027785"/>
            <a:ext cx="1600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19 different</a:t>
            </a:r>
          </a:p>
          <a:p>
            <a:r>
              <a:rPr lang="sv-SE" dirty="0" err="1"/>
              <a:t>v</a:t>
            </a:r>
            <a:r>
              <a:rPr lang="sv-SE" dirty="0" err="1" smtClean="0"/>
              <a:t>olume</a:t>
            </a:r>
            <a:r>
              <a:rPr lang="sv-SE" dirty="0" smtClean="0"/>
              <a:t> </a:t>
            </a:r>
            <a:r>
              <a:rPr lang="sv-SE" dirty="0" err="1" smtClean="0"/>
              <a:t>estimates</a:t>
            </a:r>
            <a:endParaRPr lang="sv-SE" dirty="0" smtClean="0"/>
          </a:p>
          <a:p>
            <a:r>
              <a:rPr lang="sv-SE" dirty="0" err="1"/>
              <a:t>u</a:t>
            </a:r>
            <a:r>
              <a:rPr lang="sv-SE" dirty="0" err="1" smtClean="0"/>
              <a:t>sing</a:t>
            </a:r>
            <a:r>
              <a:rPr lang="sv-SE" dirty="0" smtClean="0"/>
              <a:t> </a:t>
            </a:r>
            <a:r>
              <a:rPr lang="sv-SE" dirty="0" err="1" smtClean="0"/>
              <a:t>InSAR</a:t>
            </a:r>
            <a:endParaRPr lang="sv-SE" dirty="0" smtClean="0"/>
          </a:p>
          <a:p>
            <a:r>
              <a:rPr lang="sv-SE" dirty="0" smtClean="0"/>
              <a:t>data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614809" y="2300434"/>
            <a:ext cx="572996" cy="685799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55" y="6323839"/>
            <a:ext cx="611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70C0"/>
                </a:solidFill>
              </a:rPr>
              <a:t>From Lindgren et al, Forests 2017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4166" y="373242"/>
            <a:ext cx="6522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rgbClr val="008860"/>
                </a:solidFill>
              </a:rPr>
              <a:t>Assimilation </a:t>
            </a:r>
            <a:r>
              <a:rPr lang="sv-SE" sz="3200" dirty="0" err="1" smtClean="0">
                <a:solidFill>
                  <a:srgbClr val="008860"/>
                </a:solidFill>
              </a:rPr>
              <a:t>of</a:t>
            </a:r>
            <a:r>
              <a:rPr lang="sv-SE" sz="3200" dirty="0" smtClean="0">
                <a:solidFill>
                  <a:srgbClr val="008860"/>
                </a:solidFill>
              </a:rPr>
              <a:t> 19 </a:t>
            </a:r>
            <a:r>
              <a:rPr lang="sv-SE" sz="3200" dirty="0" err="1" smtClean="0">
                <a:solidFill>
                  <a:srgbClr val="008860"/>
                </a:solidFill>
              </a:rPr>
              <a:t>InSAR</a:t>
            </a:r>
            <a:r>
              <a:rPr lang="sv-SE" sz="3200" dirty="0" smtClean="0">
                <a:solidFill>
                  <a:srgbClr val="008860"/>
                </a:solidFill>
              </a:rPr>
              <a:t> images</a:t>
            </a:r>
            <a:endParaRPr lang="sv-SE" sz="3200" dirty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76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8" y="615902"/>
            <a:ext cx="6982482" cy="30753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0" r="8" b="13909"/>
          <a:stretch/>
        </p:blipFill>
        <p:spPr>
          <a:xfrm>
            <a:off x="457200" y="3912615"/>
            <a:ext cx="6982482" cy="28353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866280" y="2333065"/>
            <a:ext cx="591670" cy="11497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5866280" y="5548032"/>
            <a:ext cx="591670" cy="11497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86603" y="138194"/>
            <a:ext cx="694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>
                <a:solidFill>
                  <a:srgbClr val="008860"/>
                </a:solidFill>
              </a:rPr>
              <a:t>Next</a:t>
            </a:r>
            <a:r>
              <a:rPr lang="sv-SE" b="1" dirty="0" smtClean="0">
                <a:solidFill>
                  <a:srgbClr val="008860"/>
                </a:solidFill>
              </a:rPr>
              <a:t> generation </a:t>
            </a:r>
            <a:r>
              <a:rPr lang="sv-SE" b="1" dirty="0" err="1">
                <a:solidFill>
                  <a:srgbClr val="008860"/>
                </a:solidFill>
              </a:rPr>
              <a:t>S</a:t>
            </a:r>
            <a:r>
              <a:rPr lang="sv-SE" b="1" dirty="0" err="1" smtClean="0">
                <a:solidFill>
                  <a:srgbClr val="008860"/>
                </a:solidFill>
              </a:rPr>
              <a:t>ingle</a:t>
            </a:r>
            <a:r>
              <a:rPr lang="sv-SE" b="1" dirty="0" smtClean="0">
                <a:solidFill>
                  <a:srgbClr val="008860"/>
                </a:solidFill>
              </a:rPr>
              <a:t> </a:t>
            </a:r>
            <a:r>
              <a:rPr lang="sv-SE" b="1" dirty="0" err="1">
                <a:solidFill>
                  <a:srgbClr val="008860"/>
                </a:solidFill>
              </a:rPr>
              <a:t>P</a:t>
            </a:r>
            <a:r>
              <a:rPr lang="sv-SE" b="1" dirty="0" err="1" smtClean="0">
                <a:solidFill>
                  <a:srgbClr val="008860"/>
                </a:solidFill>
              </a:rPr>
              <a:t>hoton</a:t>
            </a:r>
            <a:r>
              <a:rPr lang="sv-SE" b="1" dirty="0" smtClean="0">
                <a:solidFill>
                  <a:srgbClr val="008860"/>
                </a:solidFill>
              </a:rPr>
              <a:t> Laser (SPL) scanning systems</a:t>
            </a:r>
            <a:endParaRPr lang="sv-SE" b="1" dirty="0">
              <a:solidFill>
                <a:srgbClr val="0088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6748" y="615902"/>
            <a:ext cx="16572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Leica SPL100</a:t>
            </a:r>
          </a:p>
          <a:p>
            <a:r>
              <a:rPr lang="sv-SE" dirty="0"/>
              <a:t>f</a:t>
            </a:r>
            <a:r>
              <a:rPr lang="sv-SE" dirty="0" smtClean="0"/>
              <a:t>rom</a:t>
            </a:r>
          </a:p>
          <a:p>
            <a:r>
              <a:rPr lang="sv-SE" dirty="0" smtClean="0"/>
              <a:t>3600 m</a:t>
            </a:r>
          </a:p>
          <a:p>
            <a:endParaRPr lang="sv-SE" dirty="0" smtClean="0"/>
          </a:p>
          <a:p>
            <a:endParaRPr lang="sv-SE" dirty="0"/>
          </a:p>
          <a:p>
            <a:r>
              <a:rPr lang="sv-SE" dirty="0" err="1" smtClean="0"/>
              <a:t>provides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more</a:t>
            </a:r>
            <a:endParaRPr lang="sv-SE" dirty="0" smtClean="0"/>
          </a:p>
          <a:p>
            <a:r>
              <a:rPr lang="sv-SE" dirty="0" err="1"/>
              <a:t>d</a:t>
            </a:r>
            <a:r>
              <a:rPr lang="sv-SE" dirty="0" err="1" smtClean="0"/>
              <a:t>etails</a:t>
            </a:r>
            <a:r>
              <a:rPr lang="sv-SE" dirty="0" smtClean="0"/>
              <a:t> </a:t>
            </a:r>
            <a:r>
              <a:rPr lang="sv-SE" dirty="0" err="1" smtClean="0"/>
              <a:t>than</a:t>
            </a:r>
            <a:endParaRPr lang="sv-SE" dirty="0" smtClean="0"/>
          </a:p>
          <a:p>
            <a:r>
              <a:rPr lang="sv-SE" dirty="0"/>
              <a:t>u</a:t>
            </a:r>
            <a:r>
              <a:rPr lang="sv-SE" dirty="0" smtClean="0"/>
              <a:t>nder the </a:t>
            </a:r>
            <a:r>
              <a:rPr lang="sv-SE" dirty="0" err="1" smtClean="0"/>
              <a:t>canopy</a:t>
            </a:r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r>
              <a:rPr lang="sv-SE" dirty="0" err="1" smtClean="0"/>
              <a:t>Optech</a:t>
            </a:r>
            <a:r>
              <a:rPr lang="sv-SE" dirty="0" smtClean="0"/>
              <a:t> Titan</a:t>
            </a:r>
          </a:p>
          <a:p>
            <a:r>
              <a:rPr lang="sv-SE" dirty="0" err="1" smtClean="0"/>
              <a:t>Linear</a:t>
            </a:r>
            <a:r>
              <a:rPr lang="sv-SE" dirty="0" smtClean="0"/>
              <a:t> ALS</a:t>
            </a:r>
          </a:p>
          <a:p>
            <a:r>
              <a:rPr lang="sv-SE" dirty="0"/>
              <a:t>f</a:t>
            </a:r>
            <a:r>
              <a:rPr lang="sv-SE" dirty="0" smtClean="0"/>
              <a:t>rom 400 m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9610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502" y="735049"/>
            <a:ext cx="833263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smtClean="0">
                <a:solidFill>
                  <a:srgbClr val="008860"/>
                </a:solidFill>
              </a:rPr>
              <a:t>Acknowledgements</a:t>
            </a:r>
          </a:p>
          <a:p>
            <a:endParaRPr lang="sv-SE" b="1" dirty="0">
              <a:solidFill>
                <a:srgbClr val="008860"/>
              </a:solidFill>
            </a:endParaRPr>
          </a:p>
          <a:p>
            <a:r>
              <a:rPr lang="sv-SE" sz="1600" dirty="0">
                <a:solidFill>
                  <a:srgbClr val="008860"/>
                </a:solidFill>
              </a:rPr>
              <a:t>Arvid </a:t>
            </a:r>
            <a:r>
              <a:rPr lang="sv-SE" sz="1600" dirty="0" smtClean="0">
                <a:solidFill>
                  <a:srgbClr val="008860"/>
                </a:solidFill>
              </a:rPr>
              <a:t>Axelsson, Jonas </a:t>
            </a:r>
            <a:r>
              <a:rPr lang="sv-SE" sz="1600" dirty="0">
                <a:solidFill>
                  <a:srgbClr val="008860"/>
                </a:solidFill>
              </a:rPr>
              <a:t>Bohlin, Mikael Egberth, </a:t>
            </a:r>
            <a:r>
              <a:rPr lang="sv-SE" sz="1600" dirty="0" smtClean="0">
                <a:solidFill>
                  <a:srgbClr val="008860"/>
                </a:solidFill>
              </a:rPr>
              <a:t>Johan Holmgren, </a:t>
            </a:r>
            <a:r>
              <a:rPr lang="sv-SE" sz="1600" dirty="0">
                <a:solidFill>
                  <a:srgbClr val="008860"/>
                </a:solidFill>
              </a:rPr>
              <a:t>Jonas Jonzen, </a:t>
            </a:r>
            <a:endParaRPr lang="sv-SE" sz="1600" dirty="0" smtClean="0">
              <a:solidFill>
                <a:srgbClr val="008860"/>
              </a:solidFill>
            </a:endParaRPr>
          </a:p>
          <a:p>
            <a:r>
              <a:rPr lang="sv-SE" sz="1600" dirty="0" smtClean="0">
                <a:solidFill>
                  <a:srgbClr val="008860"/>
                </a:solidFill>
              </a:rPr>
              <a:t>Eva </a:t>
            </a:r>
            <a:r>
              <a:rPr lang="sv-SE" sz="1600" dirty="0">
                <a:solidFill>
                  <a:srgbClr val="008860"/>
                </a:solidFill>
              </a:rPr>
              <a:t>Lindberg</a:t>
            </a:r>
            <a:r>
              <a:rPr lang="sv-SE" sz="1600" dirty="0" smtClean="0">
                <a:solidFill>
                  <a:srgbClr val="008860"/>
                </a:solidFill>
              </a:rPr>
              <a:t>, Nils </a:t>
            </a:r>
            <a:r>
              <a:rPr lang="sv-SE" sz="1600" dirty="0">
                <a:solidFill>
                  <a:srgbClr val="008860"/>
                </a:solidFill>
              </a:rPr>
              <a:t>Lindgren, </a:t>
            </a:r>
            <a:r>
              <a:rPr lang="sv-SE" sz="1600" dirty="0" smtClean="0">
                <a:solidFill>
                  <a:srgbClr val="008860"/>
                </a:solidFill>
              </a:rPr>
              <a:t>Mats Nilsson</a:t>
            </a:r>
            <a:r>
              <a:rPr lang="sv-SE" sz="1600" dirty="0">
                <a:solidFill>
                  <a:srgbClr val="008860"/>
                </a:solidFill>
              </a:rPr>
              <a:t>, Kennet Nyström, </a:t>
            </a:r>
            <a:r>
              <a:rPr lang="sv-SE" sz="1600" dirty="0" smtClean="0">
                <a:solidFill>
                  <a:srgbClr val="008860"/>
                </a:solidFill>
              </a:rPr>
              <a:t>Mattias Nyström, </a:t>
            </a:r>
            <a:endParaRPr lang="sv-SE" sz="1600" dirty="0" smtClean="0">
              <a:solidFill>
                <a:srgbClr val="008860"/>
              </a:solidFill>
            </a:endParaRPr>
          </a:p>
          <a:p>
            <a:r>
              <a:rPr lang="sv-SE" sz="1600" dirty="0" smtClean="0">
                <a:solidFill>
                  <a:srgbClr val="008860"/>
                </a:solidFill>
              </a:rPr>
              <a:t>Kenneth </a:t>
            </a:r>
            <a:r>
              <a:rPr lang="sv-SE" sz="1600" dirty="0" smtClean="0">
                <a:solidFill>
                  <a:srgbClr val="008860"/>
                </a:solidFill>
              </a:rPr>
              <a:t>Olofsson, </a:t>
            </a:r>
            <a:r>
              <a:rPr lang="sv-SE" sz="1600" dirty="0" smtClean="0">
                <a:solidFill>
                  <a:srgbClr val="008860"/>
                </a:solidFill>
              </a:rPr>
              <a:t>Henrik </a:t>
            </a:r>
            <a:r>
              <a:rPr lang="sv-SE" sz="1600" dirty="0" smtClean="0">
                <a:solidFill>
                  <a:srgbClr val="008860"/>
                </a:solidFill>
              </a:rPr>
              <a:t>Persson, Karin </a:t>
            </a:r>
            <a:r>
              <a:rPr lang="sv-SE" sz="1600" dirty="0">
                <a:solidFill>
                  <a:srgbClr val="008860"/>
                </a:solidFill>
              </a:rPr>
              <a:t>Nordkvist, Jörgen Wallerman</a:t>
            </a:r>
            <a:endParaRPr lang="sv-SE" sz="1600" dirty="0" smtClean="0">
              <a:solidFill>
                <a:srgbClr val="008860"/>
              </a:solidFill>
            </a:endParaRPr>
          </a:p>
          <a:p>
            <a:r>
              <a:rPr lang="sv-SE" sz="1600" b="1" dirty="0" smtClean="0">
                <a:solidFill>
                  <a:srgbClr val="008860"/>
                </a:solidFill>
              </a:rPr>
              <a:t>Swedish University of Agricultural Sciences</a:t>
            </a:r>
          </a:p>
          <a:p>
            <a:endParaRPr lang="sv-SE" sz="1600" dirty="0" smtClean="0">
              <a:solidFill>
                <a:srgbClr val="008860"/>
              </a:solidFill>
            </a:endParaRPr>
          </a:p>
          <a:p>
            <a:r>
              <a:rPr lang="sv-SE" sz="1600" dirty="0" smtClean="0">
                <a:solidFill>
                  <a:srgbClr val="008860"/>
                </a:solidFill>
              </a:rPr>
              <a:t>Lars Sängstuvall</a:t>
            </a:r>
            <a:endParaRPr lang="sv-SE" sz="1600" dirty="0">
              <a:solidFill>
                <a:srgbClr val="008860"/>
              </a:solidFill>
            </a:endParaRPr>
          </a:p>
          <a:p>
            <a:r>
              <a:rPr lang="sv-SE" sz="1600" b="1" dirty="0" smtClean="0">
                <a:solidFill>
                  <a:srgbClr val="008860"/>
                </a:solidFill>
              </a:rPr>
              <a:t>Bergvik Skog</a:t>
            </a:r>
          </a:p>
          <a:p>
            <a:endParaRPr lang="sv-SE" sz="1600" dirty="0" smtClean="0">
              <a:solidFill>
                <a:srgbClr val="008860"/>
              </a:solidFill>
            </a:endParaRPr>
          </a:p>
          <a:p>
            <a:r>
              <a:rPr lang="sv-SE" sz="1600" dirty="0" smtClean="0">
                <a:solidFill>
                  <a:srgbClr val="008860"/>
                </a:solidFill>
              </a:rPr>
              <a:t>Svante Larsson  </a:t>
            </a:r>
          </a:p>
          <a:p>
            <a:r>
              <a:rPr lang="sv-SE" sz="1600" b="1" dirty="0" smtClean="0">
                <a:solidFill>
                  <a:srgbClr val="008860"/>
                </a:solidFill>
              </a:rPr>
              <a:t>Swedish Forest Agency</a:t>
            </a:r>
          </a:p>
          <a:p>
            <a:endParaRPr lang="fr-CA" sz="1600" dirty="0" smtClean="0">
              <a:solidFill>
                <a:srgbClr val="008860"/>
              </a:solidFill>
            </a:endParaRPr>
          </a:p>
          <a:p>
            <a:r>
              <a:rPr lang="fr-CA" sz="1600" dirty="0" smtClean="0">
                <a:solidFill>
                  <a:srgbClr val="008860"/>
                </a:solidFill>
              </a:rPr>
              <a:t>Mikael Tulldahl</a:t>
            </a:r>
          </a:p>
          <a:p>
            <a:r>
              <a:rPr lang="fr-CA" sz="1600" b="1" dirty="0" smtClean="0">
                <a:solidFill>
                  <a:srgbClr val="008860"/>
                </a:solidFill>
              </a:rPr>
              <a:t>Swedish Defense Research Institute (FOI)</a:t>
            </a:r>
          </a:p>
          <a:p>
            <a:endParaRPr lang="fr-CA" sz="1600" dirty="0" smtClean="0">
              <a:solidFill>
                <a:srgbClr val="008860"/>
              </a:solidFill>
            </a:endParaRPr>
          </a:p>
          <a:p>
            <a:r>
              <a:rPr lang="fr-CA" sz="1600" dirty="0" smtClean="0">
                <a:solidFill>
                  <a:srgbClr val="008860"/>
                </a:solidFill>
              </a:rPr>
              <a:t>Johan Möller</a:t>
            </a:r>
          </a:p>
          <a:p>
            <a:r>
              <a:rPr lang="fr-CA" sz="1600" b="1" dirty="0" smtClean="0">
                <a:solidFill>
                  <a:srgbClr val="008860"/>
                </a:solidFill>
              </a:rPr>
              <a:t>The Forest Research </a:t>
            </a:r>
            <a:r>
              <a:rPr lang="fr-CA" sz="1600" b="1" dirty="0">
                <a:solidFill>
                  <a:srgbClr val="008860"/>
                </a:solidFill>
              </a:rPr>
              <a:t>I</a:t>
            </a:r>
            <a:r>
              <a:rPr lang="fr-CA" sz="1600" b="1" dirty="0" smtClean="0">
                <a:solidFill>
                  <a:srgbClr val="008860"/>
                </a:solidFill>
              </a:rPr>
              <a:t>nstitute of Sweden</a:t>
            </a:r>
          </a:p>
          <a:p>
            <a:endParaRPr lang="fr-CA" sz="1600" dirty="0" smtClean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9219" name="Platshållare för innehåll 2"/>
          <p:cNvSpPr>
            <a:spLocks noGrp="1"/>
          </p:cNvSpPr>
          <p:nvPr>
            <p:ph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endParaRPr lang="en-GB" dirty="0" smtClean="0"/>
          </a:p>
        </p:txBody>
      </p:sp>
      <p:pic>
        <p:nvPicPr>
          <p:cNvPr id="9220" name="Picture 2" descr="C:\Documents and Settings\fjaho\Mina dokument\2008\Powerpoint\HO\ISPRS\VMF_Vy från Stalonber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68852" y="609502"/>
            <a:ext cx="3085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 smtClean="0">
                <a:solidFill>
                  <a:srgbClr val="008860"/>
                </a:solidFill>
              </a:rPr>
              <a:t>Thank you!</a:t>
            </a:r>
          </a:p>
          <a:p>
            <a:endParaRPr lang="sv-SE" sz="3200" b="1" dirty="0" smtClean="0">
              <a:solidFill>
                <a:srgbClr val="008860"/>
              </a:solidFill>
            </a:endParaRPr>
          </a:p>
          <a:p>
            <a:r>
              <a:rPr lang="sv-SE" sz="3200" b="1" dirty="0" smtClean="0">
                <a:solidFill>
                  <a:srgbClr val="008860"/>
                </a:solidFill>
              </a:rPr>
              <a:t>Questions</a:t>
            </a:r>
            <a:r>
              <a:rPr lang="sv-SE" sz="2400" b="1" dirty="0" smtClean="0">
                <a:solidFill>
                  <a:srgbClr val="008860"/>
                </a:solidFill>
              </a:rPr>
              <a:t>?</a:t>
            </a:r>
            <a:endParaRPr lang="sv-SE" sz="2400" b="1" dirty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endParaRPr lang="sv-SE" sz="2400" dirty="0">
              <a:solidFill>
                <a:srgbClr val="00886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710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4158" y="416379"/>
            <a:ext cx="84758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smtClean="0">
                <a:solidFill>
                  <a:srgbClr val="008860"/>
                </a:solidFill>
              </a:rPr>
              <a:t>Outline of talk </a:t>
            </a: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rgbClr val="008860"/>
                </a:solidFill>
              </a:rPr>
              <a:t>Operationally</a:t>
            </a:r>
            <a:r>
              <a:rPr lang="sv-SE" sz="2800" dirty="0" smtClean="0">
                <a:solidFill>
                  <a:srgbClr val="008860"/>
                </a:solidFill>
              </a:rPr>
              <a:t> </a:t>
            </a:r>
            <a:r>
              <a:rPr lang="sv-SE" sz="2800" dirty="0" err="1" smtClean="0">
                <a:solidFill>
                  <a:srgbClr val="008860"/>
                </a:solidFill>
              </a:rPr>
              <a:t>used</a:t>
            </a:r>
            <a:r>
              <a:rPr lang="sv-SE" sz="2800" dirty="0" smtClean="0">
                <a:solidFill>
                  <a:srgbClr val="008860"/>
                </a:solidFill>
              </a:rPr>
              <a:t> forest data on </a:t>
            </a:r>
            <a:r>
              <a:rPr lang="sv-SE" sz="2800" dirty="0" err="1" smtClean="0">
                <a:solidFill>
                  <a:srgbClr val="008860"/>
                </a:solidFill>
              </a:rPr>
              <a:t>grid</a:t>
            </a:r>
            <a:r>
              <a:rPr lang="sv-SE" sz="2800" dirty="0" smtClean="0">
                <a:solidFill>
                  <a:srgbClr val="008860"/>
                </a:solidFill>
              </a:rPr>
              <a:t> cell </a:t>
            </a:r>
            <a:r>
              <a:rPr lang="sv-SE" sz="2800" dirty="0" err="1" smtClean="0">
                <a:solidFill>
                  <a:srgbClr val="008860"/>
                </a:solidFill>
              </a:rPr>
              <a:t>level</a:t>
            </a:r>
            <a:endParaRPr lang="sv-SE" sz="2800" dirty="0" smtClean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endParaRPr lang="sv-SE" sz="2800" dirty="0" smtClean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rgbClr val="008860"/>
                </a:solidFill>
              </a:rPr>
              <a:t>Results</a:t>
            </a:r>
            <a:r>
              <a:rPr lang="sv-SE" sz="2800" dirty="0" smtClean="0">
                <a:solidFill>
                  <a:srgbClr val="008860"/>
                </a:solidFill>
              </a:rPr>
              <a:t> from </a:t>
            </a:r>
            <a:r>
              <a:rPr lang="sv-SE" sz="2800" dirty="0" err="1" smtClean="0">
                <a:solidFill>
                  <a:srgbClr val="008860"/>
                </a:solidFill>
              </a:rPr>
              <a:t>single</a:t>
            </a:r>
            <a:r>
              <a:rPr lang="sv-SE" sz="2800" dirty="0" smtClean="0">
                <a:solidFill>
                  <a:srgbClr val="008860"/>
                </a:solidFill>
              </a:rPr>
              <a:t> </a:t>
            </a:r>
            <a:r>
              <a:rPr lang="sv-SE" sz="2800" dirty="0" err="1" smtClean="0">
                <a:solidFill>
                  <a:srgbClr val="008860"/>
                </a:solidFill>
              </a:rPr>
              <a:t>tree</a:t>
            </a:r>
            <a:r>
              <a:rPr lang="sv-SE" sz="2800" dirty="0" smtClean="0">
                <a:solidFill>
                  <a:srgbClr val="008860"/>
                </a:solidFill>
              </a:rPr>
              <a:t> </a:t>
            </a:r>
            <a:r>
              <a:rPr lang="sv-SE" sz="2800" dirty="0" err="1" smtClean="0">
                <a:solidFill>
                  <a:srgbClr val="008860"/>
                </a:solidFill>
              </a:rPr>
              <a:t>level</a:t>
            </a:r>
            <a:r>
              <a:rPr lang="sv-SE" sz="2800" dirty="0" smtClean="0">
                <a:solidFill>
                  <a:srgbClr val="008860"/>
                </a:solidFill>
              </a:rPr>
              <a:t> research </a:t>
            </a:r>
          </a:p>
          <a:p>
            <a:pPr marL="342900" indent="-342900">
              <a:buFontTx/>
              <a:buChar char="-"/>
            </a:pPr>
            <a:endParaRPr lang="sv-SE" sz="2800" dirty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rgbClr val="008860"/>
                </a:solidFill>
              </a:rPr>
              <a:t>Some</a:t>
            </a:r>
            <a:r>
              <a:rPr lang="sv-SE" sz="2800" dirty="0" smtClean="0">
                <a:solidFill>
                  <a:srgbClr val="008860"/>
                </a:solidFill>
              </a:rPr>
              <a:t> </a:t>
            </a:r>
            <a:r>
              <a:rPr lang="sv-SE" sz="2800" dirty="0" err="1" smtClean="0">
                <a:solidFill>
                  <a:srgbClr val="008860"/>
                </a:solidFill>
              </a:rPr>
              <a:t>current</a:t>
            </a:r>
            <a:r>
              <a:rPr lang="sv-SE" sz="2800" dirty="0" smtClean="0">
                <a:solidFill>
                  <a:srgbClr val="008860"/>
                </a:solidFill>
              </a:rPr>
              <a:t> research </a:t>
            </a:r>
            <a:r>
              <a:rPr lang="sv-SE" sz="2800" dirty="0" err="1" smtClean="0">
                <a:solidFill>
                  <a:srgbClr val="008860"/>
                </a:solidFill>
              </a:rPr>
              <a:t>topics</a:t>
            </a:r>
            <a:endParaRPr lang="sv-SE" sz="2800" dirty="0">
              <a:solidFill>
                <a:srgbClr val="008860"/>
              </a:solidFill>
            </a:endParaRPr>
          </a:p>
          <a:p>
            <a:endParaRPr lang="sv-SE" sz="2400" dirty="0" smtClean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4158" y="416379"/>
            <a:ext cx="847583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smtClean="0">
                <a:solidFill>
                  <a:srgbClr val="008860"/>
                </a:solidFill>
              </a:rPr>
              <a:t>Outline of talk </a:t>
            </a: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800" dirty="0" err="1" smtClean="0">
                <a:solidFill>
                  <a:srgbClr val="FF0000"/>
                </a:solidFill>
              </a:rPr>
              <a:t>Operationally</a:t>
            </a:r>
            <a:r>
              <a:rPr lang="sv-SE" sz="2800" dirty="0" smtClean="0">
                <a:solidFill>
                  <a:srgbClr val="FF0000"/>
                </a:solidFill>
              </a:rPr>
              <a:t> </a:t>
            </a:r>
            <a:r>
              <a:rPr lang="sv-SE" sz="2800" dirty="0" err="1" smtClean="0">
                <a:solidFill>
                  <a:srgbClr val="FF0000"/>
                </a:solidFill>
              </a:rPr>
              <a:t>used</a:t>
            </a:r>
            <a:r>
              <a:rPr lang="sv-SE" sz="2800" dirty="0" smtClean="0">
                <a:solidFill>
                  <a:srgbClr val="FF0000"/>
                </a:solidFill>
              </a:rPr>
              <a:t> forest data on </a:t>
            </a:r>
            <a:r>
              <a:rPr lang="sv-SE" sz="2800" dirty="0" err="1" smtClean="0">
                <a:solidFill>
                  <a:srgbClr val="FF0000"/>
                </a:solidFill>
              </a:rPr>
              <a:t>grid</a:t>
            </a:r>
            <a:r>
              <a:rPr lang="sv-SE" sz="2800" dirty="0" smtClean="0">
                <a:solidFill>
                  <a:srgbClr val="FF0000"/>
                </a:solidFill>
              </a:rPr>
              <a:t> cell </a:t>
            </a:r>
            <a:r>
              <a:rPr lang="sv-SE" sz="2800" dirty="0" err="1" smtClean="0">
                <a:solidFill>
                  <a:srgbClr val="FF0000"/>
                </a:solidFill>
              </a:rPr>
              <a:t>level</a:t>
            </a:r>
            <a:endParaRPr lang="sv-SE" sz="2800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sv-SE" sz="2800" dirty="0" smtClean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Three </a:t>
            </a:r>
            <a:r>
              <a:rPr lang="sv-SE" sz="2400" dirty="0" err="1" smtClean="0">
                <a:solidFill>
                  <a:srgbClr val="008860"/>
                </a:solidFill>
              </a:rPr>
              <a:t>examples</a:t>
            </a:r>
            <a:r>
              <a:rPr lang="sv-SE" sz="2400" dirty="0">
                <a:solidFill>
                  <a:srgbClr val="008860"/>
                </a:solidFill>
              </a:rPr>
              <a:t> </a:t>
            </a:r>
            <a:r>
              <a:rPr lang="sv-SE" sz="2400" dirty="0" smtClean="0">
                <a:solidFill>
                  <a:srgbClr val="008860"/>
                </a:solidFill>
              </a:rPr>
              <a:t>of </a:t>
            </a:r>
            <a:r>
              <a:rPr lang="sv-SE" sz="2400" dirty="0" err="1" smtClean="0">
                <a:solidFill>
                  <a:srgbClr val="008860"/>
                </a:solidFill>
              </a:rPr>
              <a:t>use</a:t>
            </a:r>
            <a:r>
              <a:rPr lang="sv-SE" sz="2400" dirty="0" smtClean="0">
                <a:solidFill>
                  <a:srgbClr val="008860"/>
                </a:solidFill>
              </a:rPr>
              <a:t> of </a:t>
            </a:r>
            <a:r>
              <a:rPr lang="sv-SE" sz="2400" dirty="0" err="1" smtClean="0">
                <a:solidFill>
                  <a:srgbClr val="008860"/>
                </a:solidFill>
              </a:rPr>
              <a:t>grid</a:t>
            </a:r>
            <a:r>
              <a:rPr lang="sv-SE" sz="2400" dirty="0" smtClean="0">
                <a:solidFill>
                  <a:srgbClr val="008860"/>
                </a:solidFill>
              </a:rPr>
              <a:t> cell </a:t>
            </a:r>
            <a:r>
              <a:rPr lang="sv-SE" sz="2400" dirty="0" err="1" smtClean="0">
                <a:solidFill>
                  <a:srgbClr val="008860"/>
                </a:solidFill>
              </a:rPr>
              <a:t>level</a:t>
            </a:r>
            <a:r>
              <a:rPr lang="sv-SE" sz="2400" dirty="0" smtClean="0">
                <a:solidFill>
                  <a:srgbClr val="008860"/>
                </a:solidFill>
              </a:rPr>
              <a:t> forest data:</a:t>
            </a: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	1) Data from laser </a:t>
            </a:r>
            <a:r>
              <a:rPr lang="sv-SE" sz="2400" dirty="0" err="1" smtClean="0">
                <a:solidFill>
                  <a:srgbClr val="008860"/>
                </a:solidFill>
              </a:rPr>
              <a:t>used</a:t>
            </a:r>
            <a:r>
              <a:rPr lang="sv-SE" sz="2400" dirty="0" smtClean="0">
                <a:solidFill>
                  <a:srgbClr val="008860"/>
                </a:solidFill>
              </a:rPr>
              <a:t> in a </a:t>
            </a:r>
            <a:r>
              <a:rPr lang="sv-SE" sz="2400" dirty="0" err="1" smtClean="0">
                <a:solidFill>
                  <a:srgbClr val="008860"/>
                </a:solidFill>
              </a:rPr>
              <a:t>big</a:t>
            </a:r>
            <a:r>
              <a:rPr lang="sv-SE" sz="2400" dirty="0" smtClean="0">
                <a:solidFill>
                  <a:srgbClr val="008860"/>
                </a:solidFill>
              </a:rPr>
              <a:t> forest company</a:t>
            </a:r>
          </a:p>
          <a:p>
            <a:endParaRPr lang="sv-SE" sz="2400" dirty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	2) National </a:t>
            </a:r>
            <a:r>
              <a:rPr lang="sv-SE" sz="2400" dirty="0" err="1" smtClean="0">
                <a:solidFill>
                  <a:srgbClr val="008860"/>
                </a:solidFill>
              </a:rPr>
              <a:t>level</a:t>
            </a:r>
            <a:r>
              <a:rPr lang="sv-SE" sz="2400" dirty="0" smtClean="0">
                <a:solidFill>
                  <a:srgbClr val="008860"/>
                </a:solidFill>
              </a:rPr>
              <a:t> forest data from laser</a:t>
            </a:r>
          </a:p>
          <a:p>
            <a:endParaRPr lang="sv-SE" sz="2400" dirty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	3) </a:t>
            </a:r>
            <a:r>
              <a:rPr lang="sv-SE" sz="2400" dirty="0" err="1" smtClean="0">
                <a:solidFill>
                  <a:srgbClr val="008860"/>
                </a:solidFill>
              </a:rPr>
              <a:t>Use</a:t>
            </a:r>
            <a:r>
              <a:rPr lang="sv-SE" sz="2400" dirty="0" smtClean="0">
                <a:solidFill>
                  <a:srgbClr val="008860"/>
                </a:solidFill>
              </a:rPr>
              <a:t> of harvester data on </a:t>
            </a:r>
            <a:r>
              <a:rPr lang="sv-SE" sz="2400" dirty="0" err="1" smtClean="0">
                <a:solidFill>
                  <a:srgbClr val="008860"/>
                </a:solidFill>
              </a:rPr>
              <a:t>grid</a:t>
            </a:r>
            <a:r>
              <a:rPr lang="sv-SE" sz="2400" dirty="0" smtClean="0">
                <a:solidFill>
                  <a:srgbClr val="008860"/>
                </a:solidFill>
              </a:rPr>
              <a:t> cell </a:t>
            </a:r>
            <a:r>
              <a:rPr lang="sv-SE" sz="2400" dirty="0" err="1" smtClean="0">
                <a:solidFill>
                  <a:srgbClr val="008860"/>
                </a:solidFill>
              </a:rPr>
              <a:t>level</a:t>
            </a:r>
            <a:endParaRPr lang="sv-SE" sz="2400" dirty="0" smtClean="0">
              <a:solidFill>
                <a:srgbClr val="008860"/>
              </a:solidFill>
            </a:endParaRPr>
          </a:p>
          <a:p>
            <a:endParaRPr lang="sv-SE" sz="2400" dirty="0">
              <a:solidFill>
                <a:srgbClr val="008860"/>
              </a:solidFill>
            </a:endParaRPr>
          </a:p>
          <a:p>
            <a:endParaRPr lang="sv-SE" sz="2400" dirty="0" smtClean="0">
              <a:solidFill>
                <a:srgbClr val="008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1340" y="313314"/>
            <a:ext cx="751919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 smtClean="0">
                <a:solidFill>
                  <a:srgbClr val="008860"/>
                </a:solidFill>
              </a:rPr>
              <a:t>Early</a:t>
            </a:r>
            <a:r>
              <a:rPr lang="sv-SE" sz="2400" b="1" dirty="0" smtClean="0">
                <a:solidFill>
                  <a:srgbClr val="008860"/>
                </a:solidFill>
              </a:rPr>
              <a:t> </a:t>
            </a:r>
            <a:r>
              <a:rPr lang="sv-SE" sz="2400" b="1" dirty="0" err="1">
                <a:solidFill>
                  <a:srgbClr val="008860"/>
                </a:solidFill>
              </a:rPr>
              <a:t>h</a:t>
            </a:r>
            <a:r>
              <a:rPr lang="sv-SE" sz="2400" b="1" dirty="0" err="1" smtClean="0">
                <a:solidFill>
                  <a:srgbClr val="008860"/>
                </a:solidFill>
              </a:rPr>
              <a:t>istory</a:t>
            </a:r>
            <a:r>
              <a:rPr lang="sv-SE" sz="2400" b="1" dirty="0" smtClean="0">
                <a:solidFill>
                  <a:srgbClr val="008860"/>
                </a:solidFill>
              </a:rPr>
              <a:t> of </a:t>
            </a:r>
            <a:r>
              <a:rPr lang="sv-SE" sz="2400" b="1" dirty="0" err="1" smtClean="0">
                <a:solidFill>
                  <a:srgbClr val="008860"/>
                </a:solidFill>
              </a:rPr>
              <a:t>airborne</a:t>
            </a:r>
            <a:r>
              <a:rPr lang="sv-SE" sz="2400" b="1" dirty="0" smtClean="0">
                <a:solidFill>
                  <a:srgbClr val="008860"/>
                </a:solidFill>
              </a:rPr>
              <a:t> laser scanning (ALS) </a:t>
            </a:r>
          </a:p>
          <a:p>
            <a:r>
              <a:rPr lang="sv-SE" sz="2400" b="1" dirty="0" smtClean="0">
                <a:solidFill>
                  <a:srgbClr val="008860"/>
                </a:solidFill>
              </a:rPr>
              <a:t>of </a:t>
            </a:r>
            <a:r>
              <a:rPr lang="sv-SE" sz="2400" b="1" dirty="0" err="1" smtClean="0">
                <a:solidFill>
                  <a:srgbClr val="008860"/>
                </a:solidFill>
              </a:rPr>
              <a:t>forests</a:t>
            </a:r>
            <a:r>
              <a:rPr lang="sv-SE" sz="2400" b="1" dirty="0" smtClean="0">
                <a:solidFill>
                  <a:srgbClr val="008860"/>
                </a:solidFill>
              </a:rPr>
              <a:t> in Sweden</a:t>
            </a: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- 1991 </a:t>
            </a:r>
            <a:r>
              <a:rPr lang="sv-SE" sz="2400" u="sng" dirty="0" err="1" smtClean="0">
                <a:solidFill>
                  <a:srgbClr val="008860"/>
                </a:solidFill>
              </a:rPr>
              <a:t>First</a:t>
            </a:r>
            <a:r>
              <a:rPr lang="sv-SE" sz="2400" dirty="0" smtClean="0">
                <a:solidFill>
                  <a:srgbClr val="008860"/>
                </a:solidFill>
              </a:rPr>
              <a:t> ALS research </a:t>
            </a:r>
            <a:r>
              <a:rPr lang="sv-SE" sz="2400" dirty="0" err="1" smtClean="0">
                <a:solidFill>
                  <a:srgbClr val="008860"/>
                </a:solidFill>
              </a:rPr>
              <a:t>study</a:t>
            </a:r>
            <a:endParaRPr lang="sv-SE" sz="2400" dirty="0" smtClean="0">
              <a:solidFill>
                <a:srgbClr val="008860"/>
              </a:solidFill>
            </a:endParaRP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- 2003 </a:t>
            </a:r>
            <a:r>
              <a:rPr lang="sv-SE" sz="2400" dirty="0" err="1" smtClean="0">
                <a:solidFill>
                  <a:srgbClr val="008860"/>
                </a:solidFill>
              </a:rPr>
              <a:t>First</a:t>
            </a:r>
            <a:r>
              <a:rPr lang="sv-SE" sz="2400" dirty="0" smtClean="0">
                <a:solidFill>
                  <a:srgbClr val="008860"/>
                </a:solidFill>
              </a:rPr>
              <a:t> </a:t>
            </a:r>
            <a:r>
              <a:rPr lang="sv-SE" sz="2400" dirty="0" err="1" smtClean="0">
                <a:solidFill>
                  <a:srgbClr val="008860"/>
                </a:solidFill>
              </a:rPr>
              <a:t>large</a:t>
            </a:r>
            <a:r>
              <a:rPr lang="sv-SE" sz="2400" dirty="0" smtClean="0">
                <a:solidFill>
                  <a:srgbClr val="008860"/>
                </a:solidFill>
              </a:rPr>
              <a:t> area (</a:t>
            </a:r>
            <a:r>
              <a:rPr lang="sv-SE" sz="2400" dirty="0">
                <a:solidFill>
                  <a:srgbClr val="008860"/>
                </a:solidFill>
              </a:rPr>
              <a:t>5</a:t>
            </a:r>
            <a:r>
              <a:rPr lang="sv-SE" sz="2400" dirty="0" smtClean="0">
                <a:solidFill>
                  <a:srgbClr val="008860"/>
                </a:solidFill>
              </a:rPr>
              <a:t> 000 ha) test</a:t>
            </a: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- 2009 Start of </a:t>
            </a:r>
            <a:r>
              <a:rPr lang="sv-SE" sz="2400" dirty="0" err="1" smtClean="0">
                <a:solidFill>
                  <a:srgbClr val="008860"/>
                </a:solidFill>
              </a:rPr>
              <a:t>first</a:t>
            </a:r>
            <a:r>
              <a:rPr lang="sv-SE" sz="2400" dirty="0" smtClean="0">
                <a:solidFill>
                  <a:srgbClr val="008860"/>
                </a:solidFill>
              </a:rPr>
              <a:t> national laser scanning, </a:t>
            </a:r>
          </a:p>
          <a:p>
            <a:r>
              <a:rPr lang="sv-SE" sz="2400" dirty="0" smtClean="0">
                <a:solidFill>
                  <a:srgbClr val="008860"/>
                </a:solidFill>
              </a:rPr>
              <a:t>  </a:t>
            </a:r>
            <a:r>
              <a:rPr lang="sv-SE" sz="2400" dirty="0" err="1" smtClean="0">
                <a:solidFill>
                  <a:srgbClr val="008860"/>
                </a:solidFill>
              </a:rPr>
              <a:t>primarily</a:t>
            </a:r>
            <a:r>
              <a:rPr lang="sv-SE" sz="2400" dirty="0" smtClean="0">
                <a:solidFill>
                  <a:srgbClr val="008860"/>
                </a:solidFill>
              </a:rPr>
              <a:t> for a new digital elevation </a:t>
            </a:r>
            <a:r>
              <a:rPr lang="sv-SE" sz="2400" dirty="0" err="1" smtClean="0">
                <a:solidFill>
                  <a:srgbClr val="008860"/>
                </a:solidFill>
              </a:rPr>
              <a:t>model</a:t>
            </a:r>
            <a:endParaRPr lang="sv-SE" sz="2400" dirty="0" smtClean="0">
              <a:solidFill>
                <a:srgbClr val="008860"/>
              </a:solidFill>
            </a:endParaRP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r>
              <a:rPr lang="sv-SE" sz="2400" dirty="0" smtClean="0">
                <a:solidFill>
                  <a:srgbClr val="008860"/>
                </a:solidFill>
              </a:rPr>
              <a:t>- 2011 </a:t>
            </a:r>
            <a:r>
              <a:rPr lang="sv-SE" sz="2400" dirty="0" err="1" smtClean="0">
                <a:solidFill>
                  <a:srgbClr val="FF0000"/>
                </a:solidFill>
              </a:rPr>
              <a:t>Example</a:t>
            </a:r>
            <a:r>
              <a:rPr lang="sv-SE" sz="2400" dirty="0" smtClean="0">
                <a:solidFill>
                  <a:srgbClr val="FF0000"/>
                </a:solidFill>
              </a:rPr>
              <a:t> 1</a:t>
            </a:r>
            <a:r>
              <a:rPr lang="sv-SE" sz="2400" dirty="0" smtClean="0">
                <a:solidFill>
                  <a:srgbClr val="008860"/>
                </a:solidFill>
              </a:rPr>
              <a:t>. The company Bergvik </a:t>
            </a:r>
            <a:r>
              <a:rPr lang="sv-SE" sz="2400" dirty="0" err="1" smtClean="0">
                <a:solidFill>
                  <a:srgbClr val="008860"/>
                </a:solidFill>
              </a:rPr>
              <a:t>decides</a:t>
            </a:r>
            <a:r>
              <a:rPr lang="sv-SE" sz="2400" dirty="0" smtClean="0">
                <a:solidFill>
                  <a:srgbClr val="008860"/>
                </a:solidFill>
              </a:rPr>
              <a:t> to</a:t>
            </a:r>
          </a:p>
          <a:p>
            <a:r>
              <a:rPr lang="sv-SE" sz="2400" dirty="0">
                <a:solidFill>
                  <a:srgbClr val="008860"/>
                </a:solidFill>
              </a:rPr>
              <a:t> </a:t>
            </a:r>
            <a:r>
              <a:rPr lang="sv-SE" sz="2400" dirty="0" smtClean="0">
                <a:solidFill>
                  <a:srgbClr val="008860"/>
                </a:solidFill>
              </a:rPr>
              <a:t> </a:t>
            </a:r>
            <a:r>
              <a:rPr lang="sv-SE" sz="2400" dirty="0" err="1" smtClean="0">
                <a:solidFill>
                  <a:srgbClr val="008860"/>
                </a:solidFill>
              </a:rPr>
              <a:t>use</a:t>
            </a:r>
            <a:r>
              <a:rPr lang="sv-SE" sz="2400" dirty="0" smtClean="0">
                <a:solidFill>
                  <a:srgbClr val="008860"/>
                </a:solidFill>
              </a:rPr>
              <a:t> ALS </a:t>
            </a:r>
            <a:r>
              <a:rPr lang="sv-SE" sz="2400" u="sng" dirty="0" err="1" smtClean="0">
                <a:solidFill>
                  <a:srgbClr val="008860"/>
                </a:solidFill>
              </a:rPr>
              <a:t>operationally</a:t>
            </a:r>
            <a:r>
              <a:rPr lang="sv-SE" sz="2400" dirty="0" smtClean="0">
                <a:solidFill>
                  <a:srgbClr val="008860"/>
                </a:solidFill>
              </a:rPr>
              <a:t> for:</a:t>
            </a:r>
          </a:p>
          <a:p>
            <a:endParaRPr lang="sv-SE" sz="2400" dirty="0" smtClean="0">
              <a:solidFill>
                <a:srgbClr val="008860"/>
              </a:solidFill>
            </a:endParaRPr>
          </a:p>
          <a:p>
            <a:pPr lvl="1"/>
            <a:r>
              <a:rPr lang="sv-SE" sz="2000" dirty="0" smtClean="0">
                <a:solidFill>
                  <a:srgbClr val="008860"/>
                </a:solidFill>
              </a:rPr>
              <a:t>- </a:t>
            </a:r>
            <a:r>
              <a:rPr lang="sv-SE" sz="2000" dirty="0" err="1" smtClean="0">
                <a:solidFill>
                  <a:srgbClr val="008860"/>
                </a:solidFill>
              </a:rPr>
              <a:t>Adjustment</a:t>
            </a:r>
            <a:r>
              <a:rPr lang="sv-SE" sz="2000" dirty="0" smtClean="0">
                <a:solidFill>
                  <a:srgbClr val="008860"/>
                </a:solidFill>
              </a:rPr>
              <a:t> of </a:t>
            </a:r>
            <a:r>
              <a:rPr lang="sv-SE" sz="2000" dirty="0" err="1" smtClean="0">
                <a:solidFill>
                  <a:srgbClr val="008860"/>
                </a:solidFill>
              </a:rPr>
              <a:t>stand</a:t>
            </a:r>
            <a:r>
              <a:rPr lang="sv-SE" sz="2000" dirty="0" smtClean="0">
                <a:solidFill>
                  <a:srgbClr val="008860"/>
                </a:solidFill>
              </a:rPr>
              <a:t> </a:t>
            </a:r>
            <a:r>
              <a:rPr lang="sv-SE" sz="2000" dirty="0" err="1" smtClean="0">
                <a:solidFill>
                  <a:srgbClr val="008860"/>
                </a:solidFill>
              </a:rPr>
              <a:t>borders</a:t>
            </a:r>
            <a:endParaRPr lang="sv-SE" sz="2000" dirty="0" smtClean="0">
              <a:solidFill>
                <a:srgbClr val="008860"/>
              </a:solidFill>
            </a:endParaRPr>
          </a:p>
          <a:p>
            <a:pPr lvl="1"/>
            <a:r>
              <a:rPr lang="sv-SE" sz="2000" dirty="0" smtClean="0">
                <a:solidFill>
                  <a:srgbClr val="008860"/>
                </a:solidFill>
              </a:rPr>
              <a:t>- </a:t>
            </a:r>
            <a:r>
              <a:rPr lang="sv-SE" sz="2000" dirty="0" err="1" smtClean="0">
                <a:solidFill>
                  <a:srgbClr val="008860"/>
                </a:solidFill>
              </a:rPr>
              <a:t>Prediction</a:t>
            </a:r>
            <a:r>
              <a:rPr lang="sv-SE" sz="2000" dirty="0" smtClean="0">
                <a:solidFill>
                  <a:srgbClr val="008860"/>
                </a:solidFill>
              </a:rPr>
              <a:t> of forest data on </a:t>
            </a:r>
            <a:r>
              <a:rPr lang="sv-SE" sz="2000" dirty="0" err="1" smtClean="0">
                <a:solidFill>
                  <a:srgbClr val="008860"/>
                </a:solidFill>
              </a:rPr>
              <a:t>grid</a:t>
            </a:r>
            <a:r>
              <a:rPr lang="sv-SE" sz="2000" dirty="0" smtClean="0">
                <a:solidFill>
                  <a:srgbClr val="008860"/>
                </a:solidFill>
              </a:rPr>
              <a:t> cell </a:t>
            </a:r>
            <a:r>
              <a:rPr lang="sv-SE" sz="2000" dirty="0" err="1" smtClean="0">
                <a:solidFill>
                  <a:srgbClr val="008860"/>
                </a:solidFill>
              </a:rPr>
              <a:t>level</a:t>
            </a:r>
            <a:r>
              <a:rPr lang="sv-SE" sz="2000" dirty="0" smtClean="0">
                <a:solidFill>
                  <a:srgbClr val="008860"/>
                </a:solidFill>
              </a:rPr>
              <a:t> </a:t>
            </a:r>
          </a:p>
          <a:p>
            <a:pPr lvl="1"/>
            <a:r>
              <a:rPr lang="sv-SE" sz="2000" dirty="0" smtClean="0">
                <a:solidFill>
                  <a:srgbClr val="008860"/>
                </a:solidFill>
              </a:rPr>
              <a:t>- Grid cell </a:t>
            </a:r>
            <a:r>
              <a:rPr lang="sv-SE" sz="2000" dirty="0" err="1" smtClean="0">
                <a:solidFill>
                  <a:srgbClr val="008860"/>
                </a:solidFill>
              </a:rPr>
              <a:t>level</a:t>
            </a:r>
            <a:r>
              <a:rPr lang="sv-SE" sz="2000" dirty="0" smtClean="0">
                <a:solidFill>
                  <a:srgbClr val="008860"/>
                </a:solidFill>
              </a:rPr>
              <a:t> planning of </a:t>
            </a:r>
            <a:r>
              <a:rPr lang="sv-SE" sz="2000" dirty="0" err="1" smtClean="0">
                <a:solidFill>
                  <a:srgbClr val="008860"/>
                </a:solidFill>
              </a:rPr>
              <a:t>thinning</a:t>
            </a:r>
            <a:r>
              <a:rPr lang="sv-SE" sz="2000" dirty="0" smtClean="0">
                <a:solidFill>
                  <a:srgbClr val="008860"/>
                </a:solidFill>
              </a:rPr>
              <a:t> </a:t>
            </a:r>
            <a:r>
              <a:rPr lang="sv-SE" sz="2000" dirty="0" err="1" smtClean="0">
                <a:solidFill>
                  <a:srgbClr val="008860"/>
                </a:solidFill>
              </a:rPr>
              <a:t>cuttings</a:t>
            </a:r>
            <a:endParaRPr lang="sv-SE" sz="2000" dirty="0" smtClean="0">
              <a:solidFill>
                <a:srgbClr val="008860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673364" y="1691066"/>
            <a:ext cx="482069" cy="2530205"/>
          </a:xfrm>
          <a:prstGeom prst="leftBrace">
            <a:avLst>
              <a:gd name="adj1" fmla="val 8333"/>
              <a:gd name="adj2" fmla="val 50885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50929" y="2594879"/>
            <a:ext cx="106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20 </a:t>
            </a:r>
            <a:r>
              <a:rPr lang="sv-SE" dirty="0" err="1" smtClean="0">
                <a:solidFill>
                  <a:srgbClr val="FF0000"/>
                </a:solidFill>
              </a:rPr>
              <a:t>years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21177" y="1682873"/>
            <a:ext cx="2463057" cy="4249737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err="1" smtClean="0"/>
              <a:t>Yellow</a:t>
            </a:r>
            <a:r>
              <a:rPr lang="sv-SE" sz="2400" dirty="0" smtClean="0"/>
              <a:t> </a:t>
            </a:r>
            <a:r>
              <a:rPr lang="sv-SE" sz="2400" dirty="0" err="1" smtClean="0"/>
              <a:t>dots</a:t>
            </a:r>
            <a:r>
              <a:rPr lang="sv-SE" sz="2400" dirty="0" smtClean="0"/>
              <a:t> =</a:t>
            </a:r>
          </a:p>
          <a:p>
            <a:pPr marL="0" indent="0">
              <a:buNone/>
            </a:pPr>
            <a:r>
              <a:rPr lang="sv-SE" sz="2400" dirty="0" err="1"/>
              <a:t>n</a:t>
            </a:r>
            <a:r>
              <a:rPr lang="sv-SE" sz="2400" dirty="0" err="1" smtClean="0"/>
              <a:t>eed</a:t>
            </a:r>
            <a:r>
              <a:rPr lang="sv-SE" sz="2400" dirty="0" smtClean="0"/>
              <a:t> for </a:t>
            </a:r>
            <a:r>
              <a:rPr lang="sv-SE" sz="2400" dirty="0" err="1" smtClean="0"/>
              <a:t>thinning</a:t>
            </a:r>
            <a:endParaRPr lang="sv-SE" sz="2400" dirty="0" smtClean="0"/>
          </a:p>
          <a:p>
            <a:pPr marL="0" indent="0">
              <a:buNone/>
            </a:pPr>
            <a:r>
              <a:rPr lang="sv-SE" sz="2400" dirty="0" err="1"/>
              <a:t>c</a:t>
            </a:r>
            <a:r>
              <a:rPr lang="sv-SE" sz="2400" dirty="0" err="1" smtClean="0"/>
              <a:t>utting</a:t>
            </a:r>
            <a:r>
              <a:rPr lang="sv-SE" sz="2400" dirty="0" smtClean="0"/>
              <a:t>, </a:t>
            </a:r>
            <a:r>
              <a:rPr lang="sv-SE" sz="2400" dirty="0" err="1" smtClean="0"/>
              <a:t>based</a:t>
            </a:r>
            <a:r>
              <a:rPr lang="sv-SE" sz="2400" dirty="0" smtClean="0"/>
              <a:t> on: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- </a:t>
            </a:r>
            <a:r>
              <a:rPr lang="sv-SE" sz="2400" dirty="0" err="1" smtClean="0"/>
              <a:t>Tree</a:t>
            </a:r>
            <a:r>
              <a:rPr lang="sv-SE" sz="2400" dirty="0" smtClean="0"/>
              <a:t> </a:t>
            </a:r>
            <a:r>
              <a:rPr lang="sv-SE" sz="2400" dirty="0" err="1" smtClean="0"/>
              <a:t>height</a:t>
            </a:r>
            <a:r>
              <a:rPr lang="sv-SE" sz="2400" dirty="0" smtClean="0"/>
              <a:t> and basal area from ALS </a:t>
            </a:r>
            <a:r>
              <a:rPr lang="sv-SE" sz="2400" dirty="0" err="1" smtClean="0"/>
              <a:t>based</a:t>
            </a:r>
            <a:r>
              <a:rPr lang="sv-SE" sz="2400" dirty="0" smtClean="0"/>
              <a:t> </a:t>
            </a:r>
            <a:r>
              <a:rPr lang="sv-SE" sz="2400" dirty="0" err="1" smtClean="0"/>
              <a:t>predictions</a:t>
            </a:r>
            <a:endParaRPr lang="sv-SE" sz="2400" dirty="0" smtClean="0"/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- Site index from </a:t>
            </a:r>
            <a:r>
              <a:rPr lang="sv-SE" sz="2400" dirty="0" err="1"/>
              <a:t>s</a:t>
            </a:r>
            <a:r>
              <a:rPr lang="sv-SE" sz="2400" dirty="0" err="1" smtClean="0"/>
              <a:t>tand</a:t>
            </a:r>
            <a:r>
              <a:rPr lang="sv-SE" sz="2400" dirty="0" smtClean="0"/>
              <a:t> register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 </a:t>
            </a:r>
            <a:endParaRPr lang="sv-SE" sz="24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sz="2800" b="1" dirty="0" smtClean="0">
                <a:solidFill>
                  <a:srgbClr val="008860"/>
                </a:solidFill>
              </a:rPr>
              <a:t>Grid cell </a:t>
            </a:r>
            <a:r>
              <a:rPr lang="sv-SE" sz="2800" b="1" dirty="0" err="1" smtClean="0">
                <a:solidFill>
                  <a:srgbClr val="008860"/>
                </a:solidFill>
              </a:rPr>
              <a:t>level</a:t>
            </a:r>
            <a:r>
              <a:rPr lang="sv-SE" sz="2800" b="1" dirty="0" smtClean="0">
                <a:solidFill>
                  <a:srgbClr val="008860"/>
                </a:solidFill>
              </a:rPr>
              <a:t> </a:t>
            </a:r>
            <a:r>
              <a:rPr lang="sv-SE" sz="2800" b="1" dirty="0" err="1" smtClean="0">
                <a:solidFill>
                  <a:srgbClr val="008860"/>
                </a:solidFill>
              </a:rPr>
              <a:t>analysis</a:t>
            </a:r>
            <a:r>
              <a:rPr lang="sv-SE" sz="2800" b="1" dirty="0" smtClean="0">
                <a:solidFill>
                  <a:srgbClr val="008860"/>
                </a:solidFill>
              </a:rPr>
              <a:t> of </a:t>
            </a:r>
            <a:r>
              <a:rPr lang="sv-SE" sz="2800" b="1" dirty="0" err="1" smtClean="0">
                <a:solidFill>
                  <a:srgbClr val="008860"/>
                </a:solidFill>
              </a:rPr>
              <a:t>need</a:t>
            </a:r>
            <a:r>
              <a:rPr lang="sv-SE" sz="2800" b="1" dirty="0" smtClean="0">
                <a:solidFill>
                  <a:srgbClr val="008860"/>
                </a:solidFill>
              </a:rPr>
              <a:t> for </a:t>
            </a:r>
            <a:r>
              <a:rPr lang="sv-SE" sz="2800" b="1" dirty="0" err="1" smtClean="0">
                <a:solidFill>
                  <a:srgbClr val="008860"/>
                </a:solidFill>
              </a:rPr>
              <a:t>thinning</a:t>
            </a:r>
            <a:r>
              <a:rPr lang="sv-SE" sz="2800" b="1" dirty="0" smtClean="0">
                <a:solidFill>
                  <a:srgbClr val="008860"/>
                </a:solidFill>
              </a:rPr>
              <a:t> </a:t>
            </a:r>
            <a:r>
              <a:rPr lang="sv-SE" sz="2800" b="1" dirty="0" err="1" smtClean="0">
                <a:solidFill>
                  <a:srgbClr val="008860"/>
                </a:solidFill>
              </a:rPr>
              <a:t>cuttings</a:t>
            </a:r>
            <a:r>
              <a:rPr lang="sv-SE" sz="2800" b="1" dirty="0" smtClean="0">
                <a:solidFill>
                  <a:srgbClr val="008860"/>
                </a:solidFill>
              </a:rPr>
              <a:t/>
            </a:r>
            <a:br>
              <a:rPr lang="sv-SE" sz="2800" b="1" dirty="0" smtClean="0">
                <a:solidFill>
                  <a:srgbClr val="008860"/>
                </a:solidFill>
              </a:rPr>
            </a:br>
            <a:r>
              <a:rPr lang="sv-SE" sz="2800" dirty="0" err="1" smtClean="0">
                <a:solidFill>
                  <a:srgbClr val="008860"/>
                </a:solidFill>
              </a:rPr>
              <a:t>operational</a:t>
            </a:r>
            <a:r>
              <a:rPr lang="sv-SE" sz="2800" dirty="0" smtClean="0">
                <a:solidFill>
                  <a:srgbClr val="008860"/>
                </a:solidFill>
              </a:rPr>
              <a:t> at the company Bergvik </a:t>
            </a:r>
            <a:r>
              <a:rPr lang="sv-SE" sz="2800" dirty="0" err="1" smtClean="0">
                <a:solidFill>
                  <a:srgbClr val="008860"/>
                </a:solidFill>
              </a:rPr>
              <a:t>since</a:t>
            </a:r>
            <a:r>
              <a:rPr lang="sv-SE" sz="2800" dirty="0" smtClean="0">
                <a:solidFill>
                  <a:srgbClr val="008860"/>
                </a:solidFill>
              </a:rPr>
              <a:t> 2011</a:t>
            </a:r>
            <a:endParaRPr lang="sv-SE" sz="2800" dirty="0">
              <a:solidFill>
                <a:srgbClr val="0088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60" y="1682873"/>
            <a:ext cx="5617374" cy="471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7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52" y="196113"/>
            <a:ext cx="8614458" cy="1142194"/>
          </a:xfrm>
        </p:spPr>
        <p:txBody>
          <a:bodyPr>
            <a:normAutofit fontScale="90000"/>
          </a:bodyPr>
          <a:lstStyle/>
          <a:p>
            <a:pPr algn="l"/>
            <a:r>
              <a:rPr lang="sv-SE" sz="3200" b="1" dirty="0" err="1" smtClean="0">
                <a:solidFill>
                  <a:srgbClr val="FF0000"/>
                </a:solidFill>
              </a:rPr>
              <a:t>Example</a:t>
            </a:r>
            <a:r>
              <a:rPr lang="sv-SE" sz="3200" b="1" dirty="0" smtClean="0">
                <a:solidFill>
                  <a:srgbClr val="FF0000"/>
                </a:solidFill>
              </a:rPr>
              <a:t> 2. </a:t>
            </a:r>
            <a:r>
              <a:rPr lang="sv-SE" sz="3200" b="1" dirty="0" smtClean="0">
                <a:solidFill>
                  <a:srgbClr val="008860"/>
                </a:solidFill>
              </a:rPr>
              <a:t>A </a:t>
            </a:r>
            <a:r>
              <a:rPr lang="sv-SE" sz="3200" b="1" dirty="0" err="1" smtClean="0">
                <a:solidFill>
                  <a:srgbClr val="008860"/>
                </a:solidFill>
              </a:rPr>
              <a:t>nationwide</a:t>
            </a:r>
            <a:r>
              <a:rPr lang="sv-SE" sz="3200" b="1" dirty="0" smtClean="0">
                <a:solidFill>
                  <a:srgbClr val="008860"/>
                </a:solidFill>
              </a:rPr>
              <a:t> forest </a:t>
            </a:r>
            <a:r>
              <a:rPr lang="sv-SE" sz="3200" b="1" dirty="0" err="1" smtClean="0">
                <a:solidFill>
                  <a:srgbClr val="008860"/>
                </a:solidFill>
              </a:rPr>
              <a:t>database</a:t>
            </a:r>
            <a:r>
              <a:rPr lang="sv-SE" sz="3200" b="1" dirty="0" smtClean="0">
                <a:solidFill>
                  <a:srgbClr val="008860"/>
                </a:solidFill>
              </a:rPr>
              <a:t> from ALS</a:t>
            </a:r>
            <a:r>
              <a:rPr lang="sv-SE" sz="3200" b="1" dirty="0">
                <a:solidFill>
                  <a:srgbClr val="008860"/>
                </a:solidFill>
              </a:rPr>
              <a:t/>
            </a:r>
            <a:br>
              <a:rPr lang="sv-SE" sz="3200" b="1" dirty="0">
                <a:solidFill>
                  <a:srgbClr val="008860"/>
                </a:solidFill>
              </a:rPr>
            </a:br>
            <a:endParaRPr lang="sv-SE" sz="3200" dirty="0">
              <a:solidFill>
                <a:srgbClr val="0088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147" y="3692491"/>
            <a:ext cx="2446392" cy="680473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sv-SE" sz="2000" dirty="0" smtClean="0"/>
              <a:t>ALS data</a:t>
            </a:r>
            <a:r>
              <a:rPr lang="sv-SE" sz="2000" dirty="0"/>
              <a:t> </a:t>
            </a:r>
            <a:r>
              <a:rPr lang="sv-SE" sz="2000" dirty="0" smtClean="0"/>
              <a:t>from National land survey</a:t>
            </a:r>
            <a:endParaRPr lang="en-US" sz="2000" dirty="0"/>
          </a:p>
        </p:txBody>
      </p:sp>
      <p:pic>
        <p:nvPicPr>
          <p:cNvPr id="9" name="Picture 16" descr="http___www.srh.slu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52" y="4645237"/>
            <a:ext cx="262413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1049" y="6117674"/>
            <a:ext cx="3646826" cy="68047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sv-S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sv-SE" sz="2000" dirty="0" smtClean="0"/>
              <a:t>10 000 </a:t>
            </a:r>
            <a:r>
              <a:rPr lang="sv-SE" sz="2000" dirty="0" err="1"/>
              <a:t>f</a:t>
            </a:r>
            <a:r>
              <a:rPr lang="sv-SE" sz="2000" dirty="0" err="1" smtClean="0"/>
              <a:t>ield</a:t>
            </a:r>
            <a:r>
              <a:rPr lang="sv-SE" sz="2000" dirty="0" smtClean="0"/>
              <a:t> </a:t>
            </a:r>
            <a:r>
              <a:rPr lang="sv-SE" sz="2000" dirty="0" err="1" smtClean="0"/>
              <a:t>plots</a:t>
            </a:r>
            <a:r>
              <a:rPr lang="sv-SE" sz="2000" dirty="0" smtClean="0"/>
              <a:t> from the </a:t>
            </a:r>
          </a:p>
          <a:p>
            <a:r>
              <a:rPr lang="sv-SE" sz="2000" dirty="0" smtClean="0"/>
              <a:t>National Forest </a:t>
            </a:r>
            <a:r>
              <a:rPr lang="sv-SE" sz="2000" dirty="0" err="1" smtClean="0"/>
              <a:t>Inventory</a:t>
            </a:r>
            <a:r>
              <a:rPr lang="sv-SE" sz="2000" dirty="0" smtClean="0"/>
              <a:t> (NFI)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19987" y="3629544"/>
            <a:ext cx="80043" cy="4465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938089" y="4464926"/>
            <a:ext cx="253613" cy="2064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684382" y="4372963"/>
            <a:ext cx="30648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262013" y="4099436"/>
                <a:ext cx="2352058" cy="372696"/>
              </a:xfrm>
              <a:prstGeom prst="rect">
                <a:avLst/>
              </a:prstGeom>
            </p:spPr>
            <p:txBody>
              <a:bodyPr wrap="square" lIns="64291" tIns="32146" rIns="64291" bIns="3214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GB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013" y="4099436"/>
                <a:ext cx="2352058" cy="372696"/>
              </a:xfrm>
              <a:prstGeom prst="rect">
                <a:avLst/>
              </a:prstGeom>
              <a:blipFill>
                <a:blip r:embed="rId4"/>
                <a:stretch>
                  <a:fillRect b="-2096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gnsk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0390" y="6282251"/>
            <a:ext cx="1464906" cy="35131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" r="1584"/>
          <a:stretch/>
        </p:blipFill>
        <p:spPr bwMode="auto">
          <a:xfrm>
            <a:off x="384835" y="1867384"/>
            <a:ext cx="3059447" cy="179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59" y="6026814"/>
            <a:ext cx="910830" cy="910830"/>
          </a:xfrm>
          <a:prstGeom prst="rect">
            <a:avLst/>
          </a:prstGeom>
        </p:spPr>
      </p:pic>
      <p:pic>
        <p:nvPicPr>
          <p:cNvPr id="16" name="Picture 2" descr="SLU_transect"/>
          <p:cNvPicPr>
            <a:picLocks noChangeAspect="1" noChangeArrowheads="1"/>
          </p:cNvPicPr>
          <p:nvPr/>
        </p:nvPicPr>
        <p:blipFill rotWithShape="1">
          <a:blip r:embed="rId8"/>
          <a:srcRect l="1" r="272" b="10117"/>
          <a:stretch/>
        </p:blipFill>
        <p:spPr bwMode="auto">
          <a:xfrm>
            <a:off x="3444282" y="2526323"/>
            <a:ext cx="2231453" cy="91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D:\Uppdrag\HåkanOlsson\Finland_2016_april\Volym_täckning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2" t="7024" r="38137" b="5199"/>
          <a:stretch/>
        </p:blipFill>
        <p:spPr bwMode="auto">
          <a:xfrm>
            <a:off x="6259531" y="1022647"/>
            <a:ext cx="2254910" cy="50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294" y="891583"/>
            <a:ext cx="5501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Produced</a:t>
            </a:r>
            <a:r>
              <a:rPr lang="sv-SE" dirty="0" smtClean="0"/>
              <a:t> by SLU and the Swedish Forest Agency</a:t>
            </a:r>
          </a:p>
          <a:p>
            <a:r>
              <a:rPr lang="sv-SE" dirty="0" smtClean="0"/>
              <a:t>2013 - 2015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3407058" y="4671333"/>
            <a:ext cx="256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Regression </a:t>
            </a:r>
            <a:r>
              <a:rPr lang="sv-SE" sz="2000" dirty="0" err="1" smtClean="0"/>
              <a:t>analysis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48984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1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16625</TotalTime>
  <Words>1532</Words>
  <Application>Microsoft Office PowerPoint</Application>
  <PresentationFormat>On-screen Show (4:3)</PresentationFormat>
  <Paragraphs>452</Paragraphs>
  <Slides>45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Cambria Math</vt:lpstr>
      <vt:lpstr>Lohit Hindi</vt:lpstr>
      <vt:lpstr>Times New Roman</vt:lpstr>
      <vt:lpstr>WenQuanYi Micro Hei</vt:lpstr>
      <vt:lpstr>Office Theme</vt:lpstr>
      <vt:lpstr>Picture</vt:lpstr>
      <vt:lpstr>Acrobat Document</vt:lpstr>
      <vt:lpstr>PowerPoint Presentation</vt:lpstr>
      <vt:lpstr>PowerPoint Presentation</vt:lpstr>
      <vt:lpstr>PowerPoint Presentation</vt:lpstr>
      <vt:lpstr>World Leading Exporters 2016 Pulp, Paper and Sawn Timber</vt:lpstr>
      <vt:lpstr>PowerPoint Presentation</vt:lpstr>
      <vt:lpstr>PowerPoint Presentation</vt:lpstr>
      <vt:lpstr>PowerPoint Presentation</vt:lpstr>
      <vt:lpstr>Grid cell level analysis of need for thinning cuttings operational at the company Bergvik since 2011</vt:lpstr>
      <vt:lpstr>Example 2. A nationwide forest database from ALS </vt:lpstr>
      <vt:lpstr>PowerPoint Presentation</vt:lpstr>
      <vt:lpstr>Data processing for each 25*50 km block*:</vt:lpstr>
      <vt:lpstr>Estimated variables</vt:lpstr>
      <vt:lpstr>Additional products from laserdata distributed by the Swedish Forest Agency, (but not made by SLU)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Automated detection of stem diameters using  stationary terrestrial laser scanning </vt:lpstr>
      <vt:lpstr>Calculate flatness for small groups of points  by applying principal component analysis </vt:lpstr>
      <vt:lpstr>PowerPoint Presentation</vt:lpstr>
      <vt:lpstr>PowerPoint Presentation</vt:lpstr>
      <vt:lpstr>Model cylinders to the classified point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mobile  Laser scanning system </vt:lpstr>
      <vt:lpstr>PowerPoint Presentation</vt:lpstr>
      <vt:lpstr>Classification of tree species  with multispectral 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Fransson_et_al_IGARSS2010</dc:title>
  <dc:creator>Jörgen Wallerman</dc:creator>
  <cp:lastModifiedBy>Håkan Olsson</cp:lastModifiedBy>
  <cp:revision>889</cp:revision>
  <cp:lastPrinted>2015-09-25T18:03:03Z</cp:lastPrinted>
  <dcterms:created xsi:type="dcterms:W3CDTF">2010-07-07T18:40:25Z</dcterms:created>
  <dcterms:modified xsi:type="dcterms:W3CDTF">2018-02-19T17:12:24Z</dcterms:modified>
</cp:coreProperties>
</file>