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6858000" cy="9144000" type="screen4x3"/>
  <p:notesSz cx="6805613" cy="99345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CCFF"/>
    <a:srgbClr val="FA0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78" y="61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87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6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44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37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56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16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62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2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970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01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43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F0C31-B18F-4C47-9141-E4370947EDAB}" type="datetimeFigureOut">
              <a:rPr kumimoji="1" lang="ja-JP" altLang="en-US" smtClean="0"/>
              <a:t>2017/7/3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73118-76A2-44C6-AFF6-D95DE0B53D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28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189368" y="4590232"/>
            <a:ext cx="6668632" cy="108952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ja-JP" altLang="en-US" sz="18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 日</a:t>
            </a:r>
            <a:r>
              <a:rPr lang="ja-JP" altLang="en-US" sz="1800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　時</a:t>
            </a:r>
            <a:r>
              <a:rPr lang="ja-JP" altLang="en-US" sz="14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：</a:t>
            </a:r>
            <a:r>
              <a:rPr lang="en-US" altLang="ja-JP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2017</a:t>
            </a:r>
            <a:r>
              <a:rPr lang="ja-JP" altLang="en-US" sz="14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年</a:t>
            </a:r>
            <a:r>
              <a:rPr lang="en-US" altLang="ja-JP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7</a:t>
            </a:r>
            <a:r>
              <a:rPr lang="ja-JP" altLang="en-US" sz="14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月</a:t>
            </a:r>
            <a:r>
              <a:rPr lang="en-US" altLang="ja-JP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15</a:t>
            </a:r>
            <a:r>
              <a:rPr lang="ja-JP" altLang="en-US" sz="14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日</a:t>
            </a:r>
            <a:r>
              <a:rPr lang="ja-JP" altLang="en-US" sz="1400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（土</a:t>
            </a:r>
            <a:r>
              <a:rPr lang="ja-JP" altLang="en-US" sz="14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）</a:t>
            </a:r>
            <a:r>
              <a:rPr lang="en-US" altLang="ja-JP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14</a:t>
            </a:r>
            <a:r>
              <a:rPr lang="ja-JP" altLang="en-US" sz="14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：</a:t>
            </a:r>
            <a:r>
              <a:rPr lang="en-US" altLang="ja-JP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30</a:t>
            </a:r>
            <a:r>
              <a:rPr lang="ja-JP" altLang="en-US" sz="14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～</a:t>
            </a:r>
            <a:r>
              <a:rPr lang="en-US" altLang="ja-JP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17</a:t>
            </a:r>
            <a:r>
              <a:rPr lang="ja-JP" altLang="en-US" sz="14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：</a:t>
            </a:r>
            <a:r>
              <a:rPr lang="en-US" altLang="ja-JP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30</a:t>
            </a:r>
            <a:r>
              <a:rPr lang="ja-JP" altLang="en-US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　</a:t>
            </a:r>
            <a:r>
              <a:rPr lang="en-US" altLang="ja-JP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  </a:t>
            </a:r>
            <a:endParaRPr lang="ja-JP" altLang="en-US" b="1" dirty="0">
              <a:solidFill>
                <a:srgbClr val="FF9900"/>
              </a:solidFill>
              <a:latin typeface="HG明朝B" pitchFamily="17" charset="-128"/>
              <a:ea typeface="HG明朝B" pitchFamily="17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800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 </a:t>
            </a:r>
            <a:r>
              <a:rPr lang="ja-JP" altLang="en-US" sz="18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場</a:t>
            </a:r>
            <a:r>
              <a:rPr lang="ja-JP" altLang="en-US" sz="1800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　所</a:t>
            </a:r>
            <a:r>
              <a:rPr lang="ja-JP" altLang="en-US" sz="14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：</a:t>
            </a:r>
            <a:r>
              <a:rPr lang="ja-JP" altLang="en-US" sz="16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信州大学</a:t>
            </a:r>
            <a:r>
              <a:rPr lang="ja-JP" altLang="en-US" sz="1600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医</a:t>
            </a:r>
            <a:r>
              <a:rPr lang="ja-JP" altLang="en-US" sz="16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学部</a:t>
            </a:r>
            <a:r>
              <a:rPr lang="ja-JP" altLang="en-US" sz="1600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附属</a:t>
            </a:r>
            <a:r>
              <a:rPr lang="ja-JP" altLang="en-US" sz="16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病院 外来診療棟</a:t>
            </a:r>
            <a:r>
              <a:rPr lang="ja-JP" altLang="en-US" sz="1600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３</a:t>
            </a:r>
            <a:r>
              <a:rPr lang="ja-JP" altLang="en-US" sz="16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階 循環器内科医局</a:t>
            </a:r>
            <a:endParaRPr lang="ja-JP" altLang="en-US" sz="1800" b="1" dirty="0">
              <a:solidFill>
                <a:srgbClr val="FF9900"/>
              </a:solidFill>
              <a:latin typeface="HG明朝B" pitchFamily="17" charset="-128"/>
              <a:ea typeface="HG明朝B" pitchFamily="17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2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	</a:t>
            </a:r>
            <a:r>
              <a:rPr lang="ja-JP" altLang="en-US" sz="12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　　　長野県</a:t>
            </a:r>
            <a:r>
              <a:rPr lang="ja-JP" altLang="en-US" sz="1200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松本市旭</a:t>
            </a:r>
            <a:r>
              <a:rPr lang="ja-JP" altLang="en-US" sz="12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３</a:t>
            </a:r>
            <a:r>
              <a:rPr lang="en-US" altLang="ja-JP" sz="12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-</a:t>
            </a:r>
            <a:r>
              <a:rPr lang="ja-JP" altLang="en-US" sz="12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１</a:t>
            </a:r>
            <a:r>
              <a:rPr lang="en-US" altLang="ja-JP" sz="12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-</a:t>
            </a:r>
            <a:r>
              <a:rPr lang="ja-JP" altLang="en-US" sz="12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１　</a:t>
            </a:r>
            <a:r>
              <a:rPr lang="en-US" altLang="ja-JP" sz="12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TEL </a:t>
            </a:r>
            <a:r>
              <a:rPr lang="en-US" altLang="ja-JP" sz="1200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0263-37-3486</a:t>
            </a:r>
            <a:r>
              <a:rPr lang="ja-JP" altLang="en-US" sz="1200" b="1" dirty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（循環器内科医局</a:t>
            </a:r>
            <a:r>
              <a:rPr lang="ja-JP" altLang="en-US" sz="12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）</a:t>
            </a:r>
            <a:endParaRPr lang="ja-JP" altLang="en-US" sz="1600" b="1" dirty="0">
              <a:solidFill>
                <a:srgbClr val="FF9900"/>
              </a:solidFill>
              <a:latin typeface="HG明朝B" pitchFamily="17" charset="-128"/>
              <a:ea typeface="HG明朝B" pitchFamily="17" charset="-128"/>
            </a:endParaRPr>
          </a:p>
        </p:txBody>
      </p:sp>
      <p:sp>
        <p:nvSpPr>
          <p:cNvPr id="7" name="Text Box 24"/>
          <p:cNvSpPr txBox="1">
            <a:spLocks noChangeArrowheads="1"/>
          </p:cNvSpPr>
          <p:nvPr/>
        </p:nvSpPr>
        <p:spPr bwMode="auto">
          <a:xfrm>
            <a:off x="189368" y="3275856"/>
            <a:ext cx="6552000" cy="130805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研修医の皆様へ</a:t>
            </a:r>
          </a:p>
          <a:p>
            <a:pPr eaLnBrk="1" hangingPunct="1"/>
            <a:endParaRPr lang="ja-JP" altLang="en-US" sz="700" dirty="0">
              <a:latin typeface="HG明朝B" pitchFamily="17" charset="-128"/>
              <a:ea typeface="HG明朝B" pitchFamily="17" charset="-128"/>
              <a:cs typeface="メイリオ" pitchFamily="50" charset="-128"/>
            </a:endParaRPr>
          </a:p>
          <a:p>
            <a:pPr eaLnBrk="1" hangingPunct="1"/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日々の診療・研修でお忙しいことと存じます。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さて、この度、信州大学医学部循環器内科学教室では</a:t>
            </a:r>
            <a:r>
              <a:rPr lang="en-US" altLang="ja-JP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Cardiologist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を目指す初期研修医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の皆様を対象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に</a:t>
            </a:r>
            <a:r>
              <a:rPr lang="ja-JP" altLang="ja-JP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セミナー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を開催いたします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。</a:t>
            </a:r>
            <a:endParaRPr lang="en-US" altLang="ja-JP" sz="1200" dirty="0" smtClean="0">
              <a:latin typeface="HG明朝B" pitchFamily="17" charset="-128"/>
              <a:ea typeface="HG明朝B" pitchFamily="17" charset="-128"/>
              <a:cs typeface="メイリオ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当日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は虚血グループ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、心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エコーグループのセミナーを企画しております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。</a:t>
            </a:r>
            <a:endParaRPr lang="en-US" altLang="ja-JP" sz="1200" dirty="0" smtClean="0">
              <a:latin typeface="HG明朝B" pitchFamily="17" charset="-128"/>
              <a:ea typeface="HG明朝B" pitchFamily="17" charset="-128"/>
              <a:cs typeface="メイリオ" pitchFamily="50" charset="-128"/>
            </a:endParaRPr>
          </a:p>
          <a:p>
            <a:pPr eaLnBrk="1" hangingPunct="1"/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多く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の皆様の参加をお待ち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して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おり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ます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。</a:t>
            </a:r>
          </a:p>
          <a:p>
            <a:pPr eaLnBrk="1" hangingPunct="1"/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　　　　　　　　　　　　　　　　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信州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大学医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学部　循環器内科学教室　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　　　　　　　　　　　　　　　　　　　　　　　　　　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89368" y="6028417"/>
            <a:ext cx="6552000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mpd="dbl">
            <a:solidFill>
              <a:schemeClr val="tx1"/>
            </a:solidFill>
            <a:prstDash val="sysDash"/>
          </a:ln>
          <a:effectLst/>
          <a:extLst/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1800" b="1" dirty="0" smtClean="0">
                <a:latin typeface="HG明朝B" pitchFamily="17" charset="-128"/>
                <a:ea typeface="HG明朝B" pitchFamily="17" charset="-128"/>
              </a:rPr>
              <a:t>　</a:t>
            </a:r>
            <a:r>
              <a:rPr lang="ja-JP" altLang="en-US" sz="1600" b="1" dirty="0" smtClean="0">
                <a:latin typeface="HG明朝B" pitchFamily="17" charset="-128"/>
                <a:ea typeface="HG明朝B" pitchFamily="17" charset="-128"/>
              </a:rPr>
              <a:t>１．オリエンテーション≪循環器内科 医局≫</a:t>
            </a:r>
            <a:endParaRPr lang="en-US" altLang="ja-JP" sz="1600" b="1" dirty="0" smtClean="0">
              <a:latin typeface="HG明朝B" pitchFamily="17" charset="-128"/>
              <a:ea typeface="HG明朝B" pitchFamily="17" charset="-128"/>
            </a:endParaRPr>
          </a:p>
          <a:p>
            <a:pPr eaLnBrk="1" hangingPunct="1"/>
            <a:r>
              <a:rPr lang="ja-JP" altLang="en-US" sz="1600" b="1" dirty="0" smtClean="0">
                <a:latin typeface="HG明朝B" pitchFamily="17" charset="-128"/>
                <a:ea typeface="HG明朝B" pitchFamily="17" charset="-128"/>
              </a:rPr>
              <a:t>　２．実技</a:t>
            </a:r>
            <a:r>
              <a:rPr lang="ja-JP" altLang="en-US" sz="1600" b="1" dirty="0">
                <a:latin typeface="HG明朝B" pitchFamily="17" charset="-128"/>
                <a:ea typeface="HG明朝B" pitchFamily="17" charset="-128"/>
              </a:rPr>
              <a:t>講習会　　　</a:t>
            </a:r>
            <a:r>
              <a:rPr lang="ja-JP" altLang="en-US" sz="1600" b="1" dirty="0" smtClean="0">
                <a:latin typeface="HG明朝B" pitchFamily="17" charset="-128"/>
                <a:ea typeface="HG明朝B" pitchFamily="17" charset="-128"/>
              </a:rPr>
              <a:t>  ≪外来診療棟</a:t>
            </a:r>
            <a:r>
              <a:rPr lang="ja-JP" altLang="en-US" sz="1600" b="1" dirty="0">
                <a:latin typeface="HG明朝B" pitchFamily="17" charset="-128"/>
                <a:ea typeface="HG明朝B" pitchFamily="17" charset="-128"/>
              </a:rPr>
              <a:t>≫　</a:t>
            </a:r>
            <a:endParaRPr lang="en-US" altLang="ja-JP" sz="1600" b="1" dirty="0" smtClean="0">
              <a:latin typeface="HG明朝B" pitchFamily="17" charset="-128"/>
              <a:ea typeface="HG明朝B" pitchFamily="17" charset="-128"/>
            </a:endParaRPr>
          </a:p>
          <a:p>
            <a:pPr eaLnBrk="1" hangingPunct="1"/>
            <a:r>
              <a:rPr lang="ja-JP" altLang="en-US" sz="1600" b="1" dirty="0">
                <a:latin typeface="HG明朝B" pitchFamily="17" charset="-128"/>
                <a:ea typeface="HG明朝B" pitchFamily="17" charset="-128"/>
              </a:rPr>
              <a:t>　　　　虚血グループ　　　バーチャルラボ実技</a:t>
            </a:r>
            <a:r>
              <a:rPr lang="ja-JP" altLang="en-US" sz="1600" b="1" dirty="0" smtClean="0">
                <a:latin typeface="HG明朝B" pitchFamily="17" charset="-128"/>
                <a:ea typeface="HG明朝B" pitchFamily="17" charset="-128"/>
              </a:rPr>
              <a:t>講習会　　</a:t>
            </a:r>
            <a:r>
              <a:rPr lang="ja-JP" altLang="en-US" sz="1600" b="1" dirty="0">
                <a:latin typeface="HG明朝B" pitchFamily="17" charset="-128"/>
                <a:ea typeface="HG明朝B" pitchFamily="17" charset="-128"/>
              </a:rPr>
              <a:t>　　　　　</a:t>
            </a:r>
            <a:r>
              <a:rPr lang="ja-JP" altLang="en-US" sz="1600" b="1" dirty="0" smtClean="0">
                <a:latin typeface="HG明朝B" pitchFamily="17" charset="-128"/>
                <a:ea typeface="HG明朝B" pitchFamily="17" charset="-128"/>
              </a:rPr>
              <a:t>　　　　</a:t>
            </a:r>
            <a:endParaRPr lang="en-US" altLang="ja-JP" sz="1600" b="1" dirty="0" smtClean="0">
              <a:latin typeface="HG明朝B" pitchFamily="17" charset="-128"/>
              <a:ea typeface="HG明朝B" pitchFamily="17" charset="-128"/>
            </a:endParaRPr>
          </a:p>
          <a:p>
            <a:pPr eaLnBrk="1" hangingPunct="1"/>
            <a:r>
              <a:rPr lang="ja-JP" altLang="en-US" sz="1600" b="1" dirty="0">
                <a:latin typeface="HG明朝B" pitchFamily="17" charset="-128"/>
                <a:ea typeface="HG明朝B" pitchFamily="17" charset="-128"/>
              </a:rPr>
              <a:t>　</a:t>
            </a:r>
            <a:r>
              <a:rPr lang="ja-JP" altLang="en-US" sz="1600" b="1" dirty="0" smtClean="0">
                <a:latin typeface="HG明朝B" pitchFamily="17" charset="-128"/>
                <a:ea typeface="HG明朝B" pitchFamily="17" charset="-128"/>
              </a:rPr>
              <a:t>　　　心</a:t>
            </a:r>
            <a:r>
              <a:rPr lang="ja-JP" altLang="en-US" sz="1600" b="1" dirty="0">
                <a:latin typeface="HG明朝B" pitchFamily="17" charset="-128"/>
                <a:ea typeface="HG明朝B" pitchFamily="17" charset="-128"/>
              </a:rPr>
              <a:t>エコーグループ　心エコー実技講習会</a:t>
            </a:r>
          </a:p>
          <a:p>
            <a:pPr eaLnBrk="1" hangingPunct="1"/>
            <a:r>
              <a:rPr lang="ja-JP" altLang="en-US" sz="1600" b="1" dirty="0">
                <a:latin typeface="HG明朝B" pitchFamily="17" charset="-128"/>
                <a:ea typeface="HG明朝B" pitchFamily="17" charset="-128"/>
              </a:rPr>
              <a:t>　　　</a:t>
            </a:r>
            <a:r>
              <a:rPr lang="ja-JP" altLang="en-US" sz="1600" b="1" dirty="0" smtClean="0">
                <a:latin typeface="HG明朝B" pitchFamily="17" charset="-128"/>
                <a:ea typeface="HG明朝B" pitchFamily="17" charset="-128"/>
              </a:rPr>
              <a:t>   </a:t>
            </a:r>
            <a:r>
              <a:rPr lang="en-US" altLang="ja-JP" sz="1400" b="1" dirty="0" smtClean="0">
                <a:solidFill>
                  <a:srgbClr val="0070C0"/>
                </a:solidFill>
                <a:latin typeface="HG明朝B" pitchFamily="17" charset="-128"/>
                <a:ea typeface="HG明朝B" pitchFamily="17" charset="-128"/>
              </a:rPr>
              <a:t>※</a:t>
            </a:r>
            <a:r>
              <a:rPr lang="ja-JP" altLang="en-US" sz="1400" b="1" dirty="0">
                <a:solidFill>
                  <a:srgbClr val="0070C0"/>
                </a:solidFill>
                <a:latin typeface="HG明朝B" pitchFamily="17" charset="-128"/>
                <a:ea typeface="HG明朝B" pitchFamily="17" charset="-128"/>
              </a:rPr>
              <a:t>当日は２班に分かれ実技講習会に参加</a:t>
            </a:r>
            <a:r>
              <a:rPr lang="ja-JP" altLang="en-US" sz="1400" b="1" dirty="0" smtClean="0">
                <a:solidFill>
                  <a:srgbClr val="0070C0"/>
                </a:solidFill>
                <a:latin typeface="HG明朝B" pitchFamily="17" charset="-128"/>
                <a:ea typeface="HG明朝B" pitchFamily="17" charset="-128"/>
              </a:rPr>
              <a:t>いただきます</a:t>
            </a:r>
            <a:endParaRPr lang="en-US" altLang="ja-JP" sz="1400" b="1" dirty="0" smtClean="0">
              <a:solidFill>
                <a:srgbClr val="0070C0"/>
              </a:solidFill>
              <a:latin typeface="HG明朝B" pitchFamily="17" charset="-128"/>
              <a:ea typeface="HG明朝B" pitchFamily="17" charset="-128"/>
            </a:endParaRPr>
          </a:p>
          <a:p>
            <a:pPr eaLnBrk="1" hangingPunct="1"/>
            <a:r>
              <a:rPr lang="ja-JP" altLang="en-US" sz="700" b="1" dirty="0">
                <a:latin typeface="HG明朝B" pitchFamily="17" charset="-128"/>
                <a:ea typeface="HG明朝B" pitchFamily="17" charset="-128"/>
              </a:rPr>
              <a:t>　</a:t>
            </a:r>
            <a:r>
              <a:rPr lang="ja-JP" altLang="en-US" sz="1600" b="1" dirty="0" smtClean="0">
                <a:latin typeface="HG明朝B" pitchFamily="17" charset="-128"/>
                <a:ea typeface="HG明朝B" pitchFamily="17" charset="-128"/>
              </a:rPr>
              <a:t> ３．循環器セミナー </a:t>
            </a:r>
            <a:r>
              <a:rPr lang="en-US" altLang="ja-JP" sz="1600" b="1" dirty="0" smtClean="0">
                <a:latin typeface="HG明朝B" pitchFamily="17" charset="-128"/>
                <a:ea typeface="HG明朝B" pitchFamily="17" charset="-128"/>
              </a:rPr>
              <a:t>in Matsumoto</a:t>
            </a:r>
            <a:r>
              <a:rPr lang="ja-JP" altLang="en-US" sz="1600" b="1" dirty="0" smtClean="0">
                <a:latin typeface="HG明朝B" pitchFamily="17" charset="-128"/>
                <a:ea typeface="HG明朝B" pitchFamily="17" charset="-128"/>
              </a:rPr>
              <a:t>　　</a:t>
            </a:r>
            <a:endParaRPr lang="en-US" altLang="ja-JP" sz="1600" b="1" dirty="0" smtClean="0">
              <a:latin typeface="HG明朝B" pitchFamily="17" charset="-128"/>
              <a:ea typeface="HG明朝B" pitchFamily="17" charset="-128"/>
            </a:endParaRPr>
          </a:p>
          <a:p>
            <a:pPr eaLnBrk="1" hangingPunct="1"/>
            <a:endParaRPr lang="en-US" altLang="ja-JP" sz="1600" b="1" dirty="0" smtClean="0">
              <a:latin typeface="HG明朝B" pitchFamily="17" charset="-128"/>
              <a:ea typeface="HG明朝B" pitchFamily="17" charset="-128"/>
            </a:endParaRPr>
          </a:p>
          <a:p>
            <a:pPr eaLnBrk="1" hangingPunct="1"/>
            <a:r>
              <a:rPr lang="en-US" altLang="ja-JP" sz="1600" b="1" dirty="0">
                <a:latin typeface="HG明朝B" pitchFamily="17" charset="-128"/>
                <a:ea typeface="HG明朝B" pitchFamily="17" charset="-128"/>
              </a:rPr>
              <a:t> </a:t>
            </a:r>
            <a:r>
              <a:rPr lang="en-US" altLang="ja-JP" sz="1600" b="1" dirty="0" smtClean="0">
                <a:latin typeface="HG明朝B" pitchFamily="17" charset="-128"/>
                <a:ea typeface="HG明朝B" pitchFamily="17" charset="-128"/>
              </a:rPr>
              <a:t>       </a:t>
            </a:r>
            <a:r>
              <a:rPr lang="ja-JP" altLang="en-US" sz="1600" b="1" dirty="0" smtClean="0">
                <a:latin typeface="HG明朝B" pitchFamily="17" charset="-128"/>
                <a:ea typeface="HG明朝B" pitchFamily="17" charset="-128"/>
              </a:rPr>
              <a:t>＊</a:t>
            </a:r>
            <a:r>
              <a:rPr lang="ja-JP" altLang="en-US" sz="1400" b="1" dirty="0" smtClean="0">
                <a:latin typeface="HG明朝B" pitchFamily="17" charset="-128"/>
                <a:ea typeface="HG明朝B" pitchFamily="17" charset="-128"/>
              </a:rPr>
              <a:t>懇親会を１８時</a:t>
            </a:r>
            <a:r>
              <a:rPr lang="ja-JP" altLang="en-US" sz="1400" b="1" dirty="0">
                <a:latin typeface="HG明朝B" pitchFamily="17" charset="-128"/>
                <a:ea typeface="HG明朝B" pitchFamily="17" charset="-128"/>
              </a:rPr>
              <a:t>から</a:t>
            </a:r>
            <a:r>
              <a:rPr lang="ja-JP" altLang="en-US" sz="1400" b="1" dirty="0" smtClean="0">
                <a:latin typeface="HG明朝B" pitchFamily="17" charset="-128"/>
                <a:ea typeface="HG明朝B" pitchFamily="17" charset="-128"/>
              </a:rPr>
              <a:t>ご希望の先生のみ松本市内で開催します</a:t>
            </a:r>
            <a:endParaRPr lang="en-US" altLang="ja-JP" sz="1400" b="1" dirty="0" smtClean="0">
              <a:latin typeface="HG明朝B" pitchFamily="17" charset="-128"/>
              <a:ea typeface="HG明朝B" pitchFamily="17" charset="-128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89368" y="8406773"/>
            <a:ext cx="6552000" cy="7017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当日ご参加いただける初期研修医の先生は、別紙にご記入いただき</a:t>
            </a:r>
            <a:r>
              <a:rPr lang="en-US" altLang="ja-JP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FAX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またはメールでご連絡下さいますよう宜しくお願いいたします。教室員一同、当日を楽しみにしております。</a:t>
            </a:r>
            <a:endParaRPr lang="en-US" altLang="ja-JP" sz="1200" dirty="0" smtClean="0">
              <a:latin typeface="HG明朝B" pitchFamily="17" charset="-128"/>
              <a:ea typeface="HG明朝B" pitchFamily="17" charset="-128"/>
              <a:cs typeface="メイリオ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　　　　　　　　　　　　　　　　　　　　　　</a:t>
            </a:r>
            <a:r>
              <a:rPr lang="ja-JP" altLang="en-US" sz="1200" dirty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latin typeface="HG明朝B" pitchFamily="17" charset="-128"/>
                <a:ea typeface="HG明朝B" pitchFamily="17" charset="-128"/>
                <a:cs typeface="メイリオ" pitchFamily="50" charset="-128"/>
              </a:rPr>
              <a:t>　信州大学医学部　循環器内科学教室　　　　</a:t>
            </a:r>
            <a:endParaRPr lang="ja-JP" altLang="en-US" sz="1200" dirty="0">
              <a:latin typeface="HG明朝B" pitchFamily="17" charset="-128"/>
              <a:ea typeface="HG明朝B" pitchFamily="17" charset="-128"/>
              <a:cs typeface="メイリオ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76" y="-108519"/>
            <a:ext cx="662399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624" y="2195736"/>
            <a:ext cx="62071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36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Cardiologist</a:t>
            </a:r>
            <a:r>
              <a:rPr lang="ja-JP" altLang="en-US" sz="36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を目指す</a:t>
            </a:r>
            <a:endParaRPr lang="en-US" altLang="ja-JP" sz="3600" b="1" dirty="0" smtClean="0">
              <a:solidFill>
                <a:srgbClr val="FF9900"/>
              </a:solidFill>
              <a:latin typeface="HG明朝B" pitchFamily="17" charset="-128"/>
              <a:ea typeface="HG明朝B" pitchFamily="17" charset="-128"/>
            </a:endParaRPr>
          </a:p>
          <a:p>
            <a:pPr eaLnBrk="1" hangingPunct="1"/>
            <a:r>
              <a:rPr lang="ja-JP" altLang="en-US" sz="3600" b="1" dirty="0" smtClean="0">
                <a:solidFill>
                  <a:srgbClr val="FF9900"/>
                </a:solidFill>
                <a:latin typeface="HG明朝B" pitchFamily="17" charset="-128"/>
                <a:ea typeface="HG明朝B" pitchFamily="17" charset="-128"/>
              </a:rPr>
              <a:t>　　　　ハンズオンセミナー</a:t>
            </a:r>
            <a:endParaRPr lang="en-US" altLang="ja-JP" sz="3600" b="1" dirty="0">
              <a:solidFill>
                <a:srgbClr val="FF9900"/>
              </a:solidFill>
              <a:latin typeface="HG明朝B" pitchFamily="17" charset="-128"/>
              <a:ea typeface="HG明朝B" pitchFamily="17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1547664"/>
            <a:ext cx="146685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7" y="323528"/>
            <a:ext cx="1071737" cy="107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45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303" y="1763688"/>
            <a:ext cx="3990975" cy="354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115616"/>
          </a:xfrm>
        </p:spPr>
        <p:txBody>
          <a:bodyPr>
            <a:normAutofit fontScale="90000"/>
          </a:bodyPr>
          <a:lstStyle/>
          <a:p>
            <a:r>
              <a:rPr kumimoji="1" lang="ja-JP" altLang="en-US" sz="4000" dirty="0" smtClean="0">
                <a:latin typeface="HGS創英角ｺﾞｼｯｸUB" pitchFamily="50" charset="-128"/>
                <a:ea typeface="HGS創英角ｺﾞｼｯｸUB" pitchFamily="50" charset="-128"/>
              </a:rPr>
              <a:t>信州大学医学部附属病院</a:t>
            </a:r>
            <a:r>
              <a:rPr kumimoji="1" lang="en-US" altLang="ja-JP" sz="4000" dirty="0" smtClean="0">
                <a:latin typeface="HGS創英角ｺﾞｼｯｸUB" pitchFamily="50" charset="-128"/>
                <a:ea typeface="HGS創英角ｺﾞｼｯｸUB" pitchFamily="50" charset="-128"/>
              </a:rPr>
              <a:t/>
            </a:r>
            <a:br>
              <a:rPr kumimoji="1" lang="en-US" altLang="ja-JP" sz="4000" dirty="0" smtClean="0">
                <a:latin typeface="HGS創英角ｺﾞｼｯｸUB" pitchFamily="50" charset="-128"/>
                <a:ea typeface="HGS創英角ｺﾞｼｯｸUB" pitchFamily="50" charset="-128"/>
              </a:rPr>
            </a:br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</a:rPr>
              <a:t>（外来棟</a:t>
            </a:r>
            <a:r>
              <a:rPr lang="ja-JP" altLang="en-US" sz="2800" dirty="0" smtClean="0">
                <a:latin typeface="HGS創英角ｺﾞｼｯｸUB" pitchFamily="50" charset="-128"/>
                <a:ea typeface="HGS創英角ｺﾞｼｯｸUB" pitchFamily="50" charset="-128"/>
              </a:rPr>
              <a:t>３</a:t>
            </a:r>
            <a:r>
              <a:rPr kumimoji="1" lang="ja-JP" altLang="en-US" sz="2800" dirty="0" smtClean="0">
                <a:latin typeface="HGS創英角ｺﾞｼｯｸUB" pitchFamily="50" charset="-128"/>
                <a:ea typeface="HGS創英角ｺﾞｼｯｸUB" pitchFamily="50" charset="-128"/>
              </a:rPr>
              <a:t>階：循環器内科医局）</a:t>
            </a:r>
            <a:endParaRPr kumimoji="1" lang="ja-JP" altLang="en-US" sz="2800" dirty="0"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pic>
        <p:nvPicPr>
          <p:cNvPr id="1030" name="Picture 6" descr="http://wwwhp.md.shinshu-u.ac.jp/floor/outpatientclinic/assets_c/2014/05/gairai01_new-thumb-700xauto-3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175" y="5306988"/>
            <a:ext cx="4253230" cy="363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1743377" y="2516569"/>
            <a:ext cx="612000" cy="360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階</a:t>
            </a:r>
            <a:endParaRPr kumimoji="1" lang="ja-JP" altLang="en-US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43377" y="5580152"/>
            <a:ext cx="612000" cy="360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ja-JP" altLang="en-US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階</a:t>
            </a:r>
            <a:endParaRPr kumimoji="1" lang="ja-JP" altLang="en-US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246" y="5940152"/>
            <a:ext cx="1692000" cy="792000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r>
              <a:rPr lang="ja-JP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病院正面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玄関入口</a:t>
            </a:r>
            <a:r>
              <a:rPr lang="ja-JP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から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エレベータで</a:t>
            </a:r>
            <a:r>
              <a:rPr lang="en-US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3</a:t>
            </a:r>
            <a:r>
              <a:rPr lang="ja-JP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階まで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ja-JP" sz="1200" dirty="0" smtClean="0">
                <a:latin typeface="HGP創英角ｺﾞｼｯｸUB" pitchFamily="50" charset="-128"/>
                <a:ea typeface="HGP創英角ｺﾞｼｯｸUB" pitchFamily="50" charset="-128"/>
              </a:rPr>
              <a:t>お越しください。</a:t>
            </a:r>
            <a:endParaRPr lang="ja-JP" altLang="ja-JP" sz="12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3246" y="2913276"/>
            <a:ext cx="1692000" cy="830997"/>
          </a:xfrm>
          <a:prstGeom prst="rect">
            <a:avLst/>
          </a:prstGeom>
          <a:solidFill>
            <a:srgbClr val="99CCFF"/>
          </a:solidFill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エレベータを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降りた後</a:t>
            </a:r>
            <a:endParaRPr lang="en-US" altLang="ja-JP" sz="1200" dirty="0" smtClean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赤字</a:t>
            </a:r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の</a:t>
            </a:r>
            <a:r>
              <a:rPr lang="ja-JP" altLang="en-US" sz="1200" dirty="0" smtClean="0">
                <a:latin typeface="HGP創英角ｺﾞｼｯｸUB" pitchFamily="50" charset="-128"/>
                <a:ea typeface="HGP創英角ｺﾞｼｯｸUB" pitchFamily="50" charset="-128"/>
              </a:rPr>
              <a:t>順路にて</a:t>
            </a:r>
            <a:endParaRPr lang="ja-JP" altLang="en-US" sz="1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循環器内科医局に</a:t>
            </a:r>
          </a:p>
          <a:p>
            <a:r>
              <a:rPr lang="ja-JP" altLang="en-US" sz="1200" dirty="0">
                <a:latin typeface="HGP創英角ｺﾞｼｯｸUB" pitchFamily="50" charset="-128"/>
                <a:ea typeface="HGP創英角ｺﾞｼｯｸUB" pitchFamily="50" charset="-128"/>
              </a:rPr>
              <a:t>お越しください。</a:t>
            </a:r>
          </a:p>
        </p:txBody>
      </p:sp>
      <p:sp>
        <p:nvSpPr>
          <p:cNvPr id="4" name="上矢印 3"/>
          <p:cNvSpPr/>
          <p:nvPr/>
        </p:nvSpPr>
        <p:spPr>
          <a:xfrm>
            <a:off x="3853444" y="6688697"/>
            <a:ext cx="57840" cy="172819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上矢印 21"/>
          <p:cNvSpPr/>
          <p:nvPr/>
        </p:nvSpPr>
        <p:spPr>
          <a:xfrm>
            <a:off x="4182061" y="2721564"/>
            <a:ext cx="45719" cy="19171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3858430" y="2987824"/>
            <a:ext cx="272135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1526532" y="1043608"/>
            <a:ext cx="3486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※</a:t>
            </a:r>
            <a:r>
              <a:rPr lang="ja-JP" altLang="en-US" sz="14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外来棟正面玄関よりお越しください。</a:t>
            </a:r>
            <a:endParaRPr lang="en-US" altLang="ja-JP" sz="1400" dirty="0" smtClean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endParaRPr>
          </a:p>
          <a:p>
            <a:r>
              <a:rPr lang="en-US" altLang="ja-JP" sz="1400" dirty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※</a:t>
            </a:r>
            <a:r>
              <a:rPr lang="ja-JP" altLang="en-US" sz="1400" dirty="0" smtClean="0">
                <a:solidFill>
                  <a:srgbClr val="FF0000"/>
                </a:solidFill>
                <a:latin typeface="HGS創英角ｺﾞｼｯｸUB" pitchFamily="50" charset="-128"/>
                <a:ea typeface="HGS創英角ｺﾞｼｯｸUB" pitchFamily="50" charset="-128"/>
              </a:rPr>
              <a:t>赤字矢印通りにお進みください。</a:t>
            </a:r>
            <a:endParaRPr lang="ja-JP" altLang="en-US" sz="1400" dirty="0">
              <a:solidFill>
                <a:srgbClr val="FF0000"/>
              </a:solidFill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3799926" y="2715195"/>
            <a:ext cx="272135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3076286" y="1895232"/>
            <a:ext cx="11286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循環器内科</a:t>
            </a:r>
            <a:endParaRPr lang="en-US" altLang="ja-JP" sz="14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医局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511894" y="8416889"/>
            <a:ext cx="726772" cy="5296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458004" y="8439441"/>
            <a:ext cx="848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2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正面</a:t>
            </a:r>
            <a:r>
              <a:rPr lang="ja-JP" altLang="en-US" sz="12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玄関</a:t>
            </a:r>
            <a:endParaRPr lang="en-US" altLang="ja-JP" sz="1200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1200" dirty="0" smtClean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入り口</a:t>
            </a:r>
            <a:endParaRPr lang="ja-JP" altLang="ja-JP" sz="12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5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167</Words>
  <Application>Microsoft Office PowerPoint</Application>
  <PresentationFormat>画面に合わせる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信州大学医学部附属病院 （外来棟３階：循環器内科医局）</vt:lpstr>
    </vt:vector>
  </TitlesOfParts>
  <Company>DAIICHI SANKYO CO.,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YAMAMOTO TAKATSUGU / 山本 幸嗣</dc:creator>
  <cp:lastModifiedBy>YAMAMOTO TAKATSUGU / 山本 幸嗣</cp:lastModifiedBy>
  <cp:revision>60</cp:revision>
  <cp:lastPrinted>2017-05-16T03:15:37Z</cp:lastPrinted>
  <dcterms:created xsi:type="dcterms:W3CDTF">2013-05-10T00:16:47Z</dcterms:created>
  <dcterms:modified xsi:type="dcterms:W3CDTF">2017-07-03T07:55:23Z</dcterms:modified>
</cp:coreProperties>
</file>