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ECBA"/>
    <a:srgbClr val="FCDBFD"/>
    <a:srgbClr val="FFFF99"/>
    <a:srgbClr val="FBC5FC"/>
    <a:srgbClr val="E3D629"/>
    <a:srgbClr val="A6F587"/>
    <a:srgbClr val="0996FF"/>
    <a:srgbClr val="E7F4D8"/>
    <a:srgbClr val="EFB7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2" autoAdjust="0"/>
    <p:restoredTop sz="86486" autoAdjust="0"/>
  </p:normalViewPr>
  <p:slideViewPr>
    <p:cSldViewPr>
      <p:cViewPr>
        <p:scale>
          <a:sx n="87" d="100"/>
          <a:sy n="87" d="100"/>
        </p:scale>
        <p:origin x="-528" y="151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E9D06-0731-4A92-A034-ECC856BD536D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96A8D-804E-4B57-A3A9-349053CB7C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681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2CE-2087-4F7D-BA0D-36164E64FFCD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EF18-286A-476E-BC82-ED3264227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976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2CE-2087-4F7D-BA0D-36164E64FFCD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EF18-286A-476E-BC82-ED3264227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71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4"/>
            <a:ext cx="1543051" cy="845220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1" y="396704"/>
            <a:ext cx="4514851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2CE-2087-4F7D-BA0D-36164E64FFCD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EF18-286A-476E-BC82-ED3264227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22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2CE-2087-4F7D-BA0D-36164E64FFCD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EF18-286A-476E-BC82-ED3264227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07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9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2CE-2087-4F7D-BA0D-36164E64FFCD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EF18-286A-476E-BC82-ED3264227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89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2" y="2311405"/>
            <a:ext cx="3028951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1" y="2311405"/>
            <a:ext cx="3028951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2CE-2087-4F7D-BA0D-36164E64FFCD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EF18-286A-476E-BC82-ED3264227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48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3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2CE-2087-4F7D-BA0D-36164E64FFCD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EF18-286A-476E-BC82-ED3264227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45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2CE-2087-4F7D-BA0D-36164E64FFCD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EF18-286A-476E-BC82-ED3264227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41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2CE-2087-4F7D-BA0D-36164E64FFCD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EF18-286A-476E-BC82-ED3264227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643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11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8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2CE-2087-4F7D-BA0D-36164E64FFCD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EF18-286A-476E-BC82-ED3264227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906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4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6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2CE-2087-4F7D-BA0D-36164E64FFCD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EF18-286A-476E-BC82-ED3264227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19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400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F52CE-2087-4F7D-BA0D-36164E64FFCD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400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400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DEF18-286A-476E-BC82-ED3264227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198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円/楕円 49"/>
          <p:cNvSpPr/>
          <p:nvPr/>
        </p:nvSpPr>
        <p:spPr>
          <a:xfrm>
            <a:off x="2924944" y="5209675"/>
            <a:ext cx="3672408" cy="247381"/>
          </a:xfrm>
          <a:prstGeom prst="ellipse">
            <a:avLst/>
          </a:prstGeom>
          <a:solidFill>
            <a:srgbClr val="D4ECBA"/>
          </a:solidFill>
          <a:ln>
            <a:solidFill>
              <a:srgbClr val="D4EC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/楕円 48"/>
          <p:cNvSpPr/>
          <p:nvPr/>
        </p:nvSpPr>
        <p:spPr>
          <a:xfrm>
            <a:off x="980728" y="5241032"/>
            <a:ext cx="288032" cy="175374"/>
          </a:xfrm>
          <a:prstGeom prst="ellipse">
            <a:avLst/>
          </a:prstGeom>
          <a:solidFill>
            <a:srgbClr val="D4ECBA"/>
          </a:solidFill>
          <a:ln>
            <a:solidFill>
              <a:srgbClr val="D4EC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/>
          <p:nvPr/>
        </p:nvSpPr>
        <p:spPr>
          <a:xfrm>
            <a:off x="339758" y="5819382"/>
            <a:ext cx="576064" cy="257980"/>
          </a:xfrm>
          <a:prstGeom prst="ellipse">
            <a:avLst/>
          </a:prstGeom>
          <a:solidFill>
            <a:srgbClr val="FCDBFD"/>
          </a:solidFill>
          <a:ln>
            <a:solidFill>
              <a:srgbClr val="FCDB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368660" y="3065319"/>
            <a:ext cx="576064" cy="257980"/>
          </a:xfrm>
          <a:prstGeom prst="ellipse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/楕円 40"/>
          <p:cNvSpPr/>
          <p:nvPr/>
        </p:nvSpPr>
        <p:spPr>
          <a:xfrm>
            <a:off x="1441412" y="5792123"/>
            <a:ext cx="1843572" cy="231940"/>
          </a:xfrm>
          <a:prstGeom prst="ellipse">
            <a:avLst/>
          </a:prstGeom>
          <a:solidFill>
            <a:srgbClr val="FCDBFD"/>
          </a:solidFill>
          <a:ln>
            <a:solidFill>
              <a:srgbClr val="FCDB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1493954" y="3057653"/>
            <a:ext cx="1888172" cy="191649"/>
          </a:xfrm>
          <a:prstGeom prst="ellipse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9" name="Picture 5" descr="C:\Users\地域医療2014\Desktop\いらすとや１\thumbnail_family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7955361"/>
            <a:ext cx="1905954" cy="1750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正方形/長方形 26"/>
          <p:cNvSpPr/>
          <p:nvPr/>
        </p:nvSpPr>
        <p:spPr>
          <a:xfrm>
            <a:off x="31144" y="2504728"/>
            <a:ext cx="6782232" cy="5544616"/>
          </a:xfrm>
          <a:prstGeom prst="rect">
            <a:avLst/>
          </a:prstGeom>
          <a:noFill/>
          <a:ln>
            <a:solidFill>
              <a:srgbClr val="099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ローチャート : 順次アクセス記憶 21"/>
          <p:cNvSpPr/>
          <p:nvPr/>
        </p:nvSpPr>
        <p:spPr>
          <a:xfrm>
            <a:off x="2132856" y="8193360"/>
            <a:ext cx="3238434" cy="1070828"/>
          </a:xfrm>
          <a:prstGeom prst="flowChartMagneticTape">
            <a:avLst/>
          </a:prstGeom>
          <a:solidFill>
            <a:srgbClr val="E7F4D8"/>
          </a:solidFill>
          <a:ln>
            <a:solidFill>
              <a:srgbClr val="A6F5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ハート 29"/>
          <p:cNvSpPr/>
          <p:nvPr/>
        </p:nvSpPr>
        <p:spPr>
          <a:xfrm>
            <a:off x="1124744" y="5754723"/>
            <a:ext cx="216024" cy="216024"/>
          </a:xfrm>
          <a:prstGeom prst="heart">
            <a:avLst/>
          </a:prstGeom>
          <a:solidFill>
            <a:srgbClr val="FBC5FC"/>
          </a:solidFill>
          <a:ln>
            <a:solidFill>
              <a:srgbClr val="FBC5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星 5 34"/>
          <p:cNvSpPr/>
          <p:nvPr/>
        </p:nvSpPr>
        <p:spPr>
          <a:xfrm>
            <a:off x="3284984" y="3194309"/>
            <a:ext cx="288032" cy="257980"/>
          </a:xfrm>
          <a:prstGeom prst="star5">
            <a:avLst/>
          </a:prstGeom>
          <a:solidFill>
            <a:srgbClr val="FFFF99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3" name="Picture 9" descr="C:\Users\地域医療2014\Desktop\いらすとや２\omatsuri_happi_gir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264" y="194473"/>
            <a:ext cx="936103" cy="101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地域医療2014\Desktop\いらすとや２\omatsuri_happi_boy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84" y="56455"/>
            <a:ext cx="939143" cy="101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テキスト ボックス 14"/>
          <p:cNvSpPr txBox="1"/>
          <p:nvPr/>
        </p:nvSpPr>
        <p:spPr>
          <a:xfrm>
            <a:off x="404667" y="992560"/>
            <a:ext cx="6131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第１回　男女共同参画</a:t>
            </a:r>
            <a:r>
              <a:rPr lang="ja-JP" alt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セミナー</a:t>
            </a:r>
            <a:endParaRPr kumimoji="1" lang="en-US" altLang="ja-JP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67096" y="1568624"/>
            <a:ext cx="4394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日時：平成２７年１０月３１日（土）　１０時～１５時</a:t>
            </a:r>
            <a:endParaRPr kumimoji="1" lang="en-US" altLang="ja-JP" sz="16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場所：信州大学医学部附属病院　４階　中会議室</a:t>
            </a:r>
            <a:endParaRPr lang="en-US" altLang="ja-JP" sz="16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965504" y="40168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04867" y="29688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6632" y="2432720"/>
            <a:ext cx="6624736" cy="5855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プログラム</a:t>
            </a:r>
            <a:r>
              <a:rPr lang="ja-JP" altLang="en-US" sz="2000" b="1" dirty="0"/>
              <a:t>　</a:t>
            </a:r>
            <a:r>
              <a:rPr lang="ja-JP" altLang="en-US" sz="2000" b="1" dirty="0" smtClean="0"/>
              <a:t>　</a:t>
            </a:r>
            <a:r>
              <a:rPr kumimoji="1" lang="ja-JP" altLang="en-US" sz="1400" b="1" dirty="0" smtClean="0"/>
              <a:t>開会</a:t>
            </a:r>
            <a:r>
              <a:rPr kumimoji="1" lang="ja-JP" altLang="en-US" sz="1400" dirty="0" smtClean="0"/>
              <a:t>　　　</a:t>
            </a:r>
            <a:r>
              <a:rPr kumimoji="1" lang="ja-JP" altLang="en-US" sz="1600" b="1" dirty="0" smtClean="0"/>
              <a:t>１０：００</a:t>
            </a:r>
            <a:endParaRPr kumimoji="1" lang="en-US" altLang="ja-JP" sz="1600" b="1" dirty="0" smtClean="0"/>
          </a:p>
          <a:p>
            <a:endParaRPr kumimoji="1" lang="en-US" altLang="ja-JP" b="1" dirty="0" smtClean="0"/>
          </a:p>
          <a:p>
            <a:r>
              <a:rPr kumimoji="1" lang="ja-JP" altLang="en-US" sz="1400" b="1" dirty="0" smtClean="0"/>
              <a:t>＜第一部＞　　　地域の「子ども」</a:t>
            </a:r>
            <a:r>
              <a:rPr lang="ja-JP" altLang="en-US" sz="1400" b="1" dirty="0" smtClean="0"/>
              <a:t>を支える</a:t>
            </a:r>
            <a:endParaRPr kumimoji="1" lang="en-US" altLang="ja-JP" sz="1400" b="1" dirty="0" smtClean="0"/>
          </a:p>
          <a:p>
            <a:r>
              <a:rPr lang="ja-JP" altLang="en-US" sz="1400" b="1" dirty="0"/>
              <a:t>　</a:t>
            </a:r>
            <a:r>
              <a:rPr lang="ja-JP" altLang="en-US" sz="1400" b="1" dirty="0" smtClean="0"/>
              <a:t>　　</a:t>
            </a:r>
            <a:endParaRPr lang="en-US" altLang="ja-JP" sz="1400" b="1" dirty="0" smtClean="0"/>
          </a:p>
          <a:p>
            <a:r>
              <a:rPr lang="ja-JP" altLang="en-US" sz="1400" b="1" dirty="0"/>
              <a:t>　</a:t>
            </a:r>
            <a:r>
              <a:rPr lang="ja-JP" altLang="en-US" sz="1400" b="1" dirty="0" smtClean="0"/>
              <a:t>　　講演会１</a:t>
            </a:r>
            <a:r>
              <a:rPr lang="ja-JP" altLang="en-US" sz="1400" dirty="0" smtClean="0"/>
              <a:t>　　</a:t>
            </a:r>
            <a:r>
              <a:rPr lang="ja-JP" altLang="en-US" sz="1400" b="1" dirty="0" smtClean="0"/>
              <a:t>１０：１０～１１：００</a:t>
            </a:r>
            <a:endParaRPr lang="en-US" altLang="ja-JP" sz="1600" b="1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</a:t>
            </a:r>
            <a:r>
              <a:rPr lang="ja-JP" altLang="en-US" sz="1400" b="1" dirty="0" smtClean="0"/>
              <a:t>「子どもの願いを汲みとる保育」の試み</a:t>
            </a:r>
            <a:endParaRPr lang="en-US" altLang="ja-JP" sz="1400" b="1" dirty="0" smtClean="0"/>
          </a:p>
          <a:p>
            <a:r>
              <a:rPr lang="ja-JP" altLang="en-US" sz="1200" b="1" dirty="0" smtClean="0"/>
              <a:t>　　　　　　　　　　　　　　　　　　　　　～　</a:t>
            </a:r>
            <a:r>
              <a:rPr lang="ja-JP" altLang="en-US" sz="1200" b="1" dirty="0"/>
              <a:t>しなやかさ</a:t>
            </a:r>
            <a:r>
              <a:rPr lang="ja-JP" altLang="en-US" sz="1200" b="1" dirty="0" smtClean="0"/>
              <a:t>を育むやりとりの実際　</a:t>
            </a:r>
            <a:r>
              <a:rPr lang="ja-JP" altLang="en-US" sz="1400" b="1" dirty="0" smtClean="0"/>
              <a:t>～</a:t>
            </a:r>
            <a:endParaRPr lang="en-US" altLang="ja-JP" sz="1200" b="1" dirty="0" smtClean="0"/>
          </a:p>
          <a:p>
            <a:r>
              <a:rPr lang="ja-JP" altLang="en-US" sz="1400" dirty="0" smtClean="0"/>
              <a:t>　　　　　　　　　　　　　　元・</a:t>
            </a:r>
            <a:r>
              <a:rPr lang="ja-JP" altLang="en-US" sz="1100" dirty="0" smtClean="0"/>
              <a:t>松本市岡田　</a:t>
            </a:r>
            <a:r>
              <a:rPr lang="ja-JP" altLang="en-US" sz="1400" dirty="0" err="1" smtClean="0"/>
              <a:t>なずな</a:t>
            </a:r>
            <a:r>
              <a:rPr lang="ja-JP" altLang="en-US" sz="1400" dirty="0" smtClean="0"/>
              <a:t>子どもの家　園長　　</a:t>
            </a:r>
            <a:r>
              <a:rPr lang="ja-JP" altLang="en-US" sz="1600" b="1" dirty="0" smtClean="0"/>
              <a:t>牛山　佐智恵</a:t>
            </a:r>
            <a:r>
              <a:rPr lang="ja-JP" altLang="en-US" sz="1600" dirty="0" smtClean="0"/>
              <a:t>　先生</a:t>
            </a:r>
            <a:endParaRPr lang="en-US" altLang="ja-JP" sz="1600" dirty="0" smtClean="0"/>
          </a:p>
          <a:p>
            <a:endParaRPr lang="en-US" altLang="ja-JP" sz="1400" dirty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lang="ja-JP" altLang="en-US" sz="1400" b="1" dirty="0" smtClean="0"/>
              <a:t>１１：１０～１２：００　　</a:t>
            </a:r>
            <a:r>
              <a:rPr lang="ja-JP" altLang="en-US" sz="1400" dirty="0" smtClean="0"/>
              <a:t>講師の先生との意見交換会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　　　　　　　「みんなで作ろう！夢の保育園」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</a:t>
            </a:r>
            <a:r>
              <a:rPr lang="en-US" altLang="ja-JP" sz="1200" dirty="0" smtClean="0"/>
              <a:t>&lt;&lt;</a:t>
            </a:r>
            <a:r>
              <a:rPr lang="ja-JP" altLang="en-US" sz="1200" dirty="0" smtClean="0"/>
              <a:t>休憩</a:t>
            </a:r>
            <a:r>
              <a:rPr lang="en-US" altLang="ja-JP" sz="1200" dirty="0" smtClean="0"/>
              <a:t>&gt;&gt;</a:t>
            </a:r>
            <a:r>
              <a:rPr lang="ja-JP" altLang="en-US" sz="1200" dirty="0" smtClean="0"/>
              <a:t>　</a:t>
            </a:r>
            <a:r>
              <a:rPr lang="ja-JP" altLang="en-US" sz="1400" b="1" dirty="0" smtClean="0"/>
              <a:t>１２：００～１３：００</a:t>
            </a:r>
            <a:r>
              <a:rPr lang="ja-JP" altLang="en-US" sz="1400" dirty="0" smtClean="0"/>
              <a:t>　</a:t>
            </a:r>
            <a:r>
              <a:rPr lang="ja-JP" altLang="en-US" sz="1050" dirty="0" smtClean="0"/>
              <a:t>信大病院内の レストラン ・ 売店 ・ コーヒー店</a:t>
            </a:r>
            <a:r>
              <a:rPr lang="ja-JP" altLang="en-US" sz="1050" dirty="0"/>
              <a:t> </a:t>
            </a:r>
            <a:r>
              <a:rPr lang="ja-JP" altLang="en-US" sz="1050" dirty="0" smtClean="0"/>
              <a:t>とも営業しています</a:t>
            </a:r>
            <a:endParaRPr lang="en-US" altLang="ja-JP" sz="1050" dirty="0" smtClean="0"/>
          </a:p>
          <a:p>
            <a:endParaRPr lang="en-US" altLang="ja-JP" sz="105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</a:t>
            </a:r>
            <a:endParaRPr lang="en-US" altLang="ja-JP" sz="1400" dirty="0" smtClean="0"/>
          </a:p>
          <a:p>
            <a:r>
              <a:rPr lang="ja-JP" altLang="en-US" sz="1400" b="1" dirty="0" smtClean="0"/>
              <a:t>＜第二部＞　　　地域の「こころ」を支える</a:t>
            </a:r>
            <a:endParaRPr lang="en-US" altLang="ja-JP" sz="1400" b="1" dirty="0" smtClean="0"/>
          </a:p>
          <a:p>
            <a:endParaRPr lang="en-US" altLang="ja-JP" sz="1400" b="1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</a:t>
            </a:r>
            <a:r>
              <a:rPr kumimoji="1" lang="ja-JP" altLang="en-US" sz="1400" b="1" dirty="0" smtClean="0"/>
              <a:t>講演会２　</a:t>
            </a:r>
            <a:r>
              <a:rPr kumimoji="1" lang="ja-JP" altLang="en-US" sz="1200" dirty="0" smtClean="0"/>
              <a:t>　　</a:t>
            </a:r>
            <a:r>
              <a:rPr kumimoji="1" lang="ja-JP" altLang="en-US" sz="1400" b="1" dirty="0" smtClean="0"/>
              <a:t>１３：１０～１４：００</a:t>
            </a:r>
            <a:endParaRPr kumimoji="1" lang="en-US" altLang="ja-JP" sz="1400" b="1" dirty="0" smtClean="0"/>
          </a:p>
          <a:p>
            <a:pPr>
              <a:lnSpc>
                <a:spcPct val="150000"/>
              </a:lnSpc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　</a:t>
            </a:r>
            <a:r>
              <a:rPr lang="ja-JP" altLang="en-US" sz="1400" b="1" dirty="0" smtClean="0"/>
              <a:t>「</a:t>
            </a:r>
            <a:r>
              <a:rPr lang="ja-JP" altLang="en-US" sz="1400" b="1" dirty="0"/>
              <a:t>現代</a:t>
            </a:r>
            <a:r>
              <a:rPr lang="ja-JP" altLang="en-US" sz="1400" b="1" dirty="0" smtClean="0"/>
              <a:t>の</a:t>
            </a:r>
            <a:r>
              <a:rPr lang="ja-JP" altLang="en-US" sz="1400" b="1" dirty="0"/>
              <a:t>ニーズ</a:t>
            </a:r>
            <a:r>
              <a:rPr lang="ja-JP" altLang="en-US" sz="1400" b="1" dirty="0" smtClean="0"/>
              <a:t>にこたえる精神医療とは」</a:t>
            </a:r>
            <a:endParaRPr lang="en-US" altLang="ja-JP" sz="1400" b="1" dirty="0" smtClean="0"/>
          </a:p>
          <a:p>
            <a:pPr>
              <a:lnSpc>
                <a:spcPct val="150000"/>
              </a:lnSpc>
            </a:pPr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　　　　　　　　　　　　　北アルプス医療センターあづみ病院　副院長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　　　　　　　　　　　　　　　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　　　　　　精神科医　</a:t>
            </a:r>
            <a:r>
              <a:rPr lang="ja-JP" altLang="en-US" sz="1600" dirty="0" smtClean="0"/>
              <a:t>　</a:t>
            </a:r>
            <a:r>
              <a:rPr lang="ja-JP" altLang="en-US" sz="1600" b="1" dirty="0" smtClean="0"/>
              <a:t>村田　志保</a:t>
            </a:r>
            <a:r>
              <a:rPr lang="ja-JP" altLang="en-US" sz="1600" dirty="0" smtClean="0"/>
              <a:t>　先生</a:t>
            </a:r>
            <a:endParaRPr lang="en-US" altLang="ja-JP" sz="1600" dirty="0" smtClean="0"/>
          </a:p>
          <a:p>
            <a:endParaRPr kumimoji="1" lang="en-US" altLang="ja-JP" sz="1400" dirty="0"/>
          </a:p>
          <a:p>
            <a:r>
              <a:rPr lang="ja-JP" altLang="en-US" sz="1400" dirty="0" smtClean="0"/>
              <a:t>　　　　　　　　　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　　</a:t>
            </a:r>
            <a:r>
              <a:rPr lang="ja-JP" altLang="en-US" sz="1400" b="1" dirty="0" smtClean="0"/>
              <a:t>１４：１０～１５：００　</a:t>
            </a:r>
            <a:r>
              <a:rPr lang="ja-JP" altLang="en-US" sz="1400" dirty="0" smtClean="0"/>
              <a:t>講師の先生との意見交換会</a:t>
            </a:r>
            <a:endParaRPr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　　　　　　　　　　　　　　　　　　「みんなで作ろう！心の病を遠ざける行動目標」</a:t>
            </a:r>
            <a:endParaRPr kumimoji="1"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　　　　　</a:t>
            </a:r>
            <a:endParaRPr lang="en-US" altLang="ja-JP" sz="1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88840" y="-15551"/>
            <a:ext cx="50405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主催：長野県医師確保総合支援センター　</a:t>
            </a:r>
            <a:r>
              <a:rPr lang="ja-JP" altLang="en-US" sz="1100" dirty="0" smtClean="0"/>
              <a:t>・　信大医学部　</a:t>
            </a:r>
            <a:r>
              <a:rPr kumimoji="1" lang="ja-JP" altLang="en-US" sz="1100" dirty="0" smtClean="0"/>
              <a:t>地域医療推進学講座</a:t>
            </a:r>
            <a:endParaRPr kumimoji="1" lang="en-US" altLang="ja-JP" sz="11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239" y="396751"/>
            <a:ext cx="50730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地域を知ることは</a:t>
            </a:r>
            <a:r>
              <a:rPr lang="ja-JP" altLang="en-US" sz="1400" dirty="0" smtClean="0"/>
              <a:t>未来を</a:t>
            </a:r>
            <a:r>
              <a:rPr lang="ja-JP" altLang="en-US" sz="1400" dirty="0"/>
              <a:t>知る</a:t>
            </a:r>
            <a:r>
              <a:rPr lang="ja-JP" altLang="en-US" sz="1400" dirty="0" smtClean="0"/>
              <a:t>こと。</a:t>
            </a:r>
            <a:r>
              <a:rPr kumimoji="1" lang="ja-JP" altLang="en-US" sz="1400" dirty="0" smtClean="0"/>
              <a:t>さあ、みんなで男女共同参画！</a:t>
            </a:r>
            <a:endParaRPr kumimoji="1" lang="ja-JP" altLang="en-US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07332" y="257672"/>
            <a:ext cx="151355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 smtClean="0"/>
              <a:t>オリジナル</a:t>
            </a:r>
            <a:r>
              <a:rPr lang="ja-JP" altLang="en-US" sz="900" dirty="0"/>
              <a:t>キャッチフレーズ</a:t>
            </a:r>
            <a:endParaRPr kumimoji="1" lang="ja-JP" altLang="en-US" sz="800" dirty="0"/>
          </a:p>
        </p:txBody>
      </p:sp>
      <p:pic>
        <p:nvPicPr>
          <p:cNvPr id="1026" name="Picture 2" descr="C:\Users\地域医療2014\Desktop\いらすとや２\musician_harp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004" y="8193360"/>
            <a:ext cx="1477372" cy="1477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2348880" y="8256077"/>
            <a:ext cx="3238438" cy="936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　　　　　</a:t>
            </a:r>
            <a:r>
              <a:rPr lang="ja-JP" altLang="en-US" sz="1400" b="1" dirty="0" smtClean="0"/>
              <a:t>プログラムの合間に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　ハープの</a:t>
            </a:r>
            <a:r>
              <a:rPr lang="ja-JP" altLang="en-US" sz="1400" b="1" dirty="0"/>
              <a:t>生</a:t>
            </a:r>
            <a:r>
              <a:rPr lang="ja-JP" altLang="en-US" sz="1400" b="1" dirty="0" smtClean="0"/>
              <a:t>演奏</a:t>
            </a:r>
            <a:r>
              <a:rPr lang="ja-JP" altLang="en-US" sz="1400" b="1" dirty="0"/>
              <a:t>も</a:t>
            </a:r>
            <a:r>
              <a:rPr lang="ja-JP" altLang="en-US" sz="1400" b="1" dirty="0" smtClean="0"/>
              <a:t>あります。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　　　　　　お楽しみ</a:t>
            </a:r>
            <a:r>
              <a:rPr lang="ja-JP" altLang="en-US" sz="1400" b="1" dirty="0"/>
              <a:t>に</a:t>
            </a:r>
            <a:r>
              <a:rPr lang="ja-JP" altLang="en-US" sz="1400" b="1" dirty="0" smtClean="0"/>
              <a:t>！</a:t>
            </a:r>
            <a:endParaRPr lang="en-US" altLang="ja-JP" sz="1400" b="1" dirty="0" smtClean="0"/>
          </a:p>
          <a:p>
            <a:r>
              <a:rPr lang="ja-JP" altLang="en-US" sz="1200" b="1" dirty="0" smtClean="0"/>
              <a:t>　　</a:t>
            </a:r>
            <a:r>
              <a:rPr lang="ja-JP" altLang="en-US" sz="1100" b="1" dirty="0" smtClean="0"/>
              <a:t>（演奏者 ： 松本市在住　市原寿美</a:t>
            </a:r>
            <a:r>
              <a:rPr lang="ja-JP" altLang="en-US" sz="1000" b="1" dirty="0" smtClean="0"/>
              <a:t>さん）</a:t>
            </a:r>
            <a:endParaRPr lang="en-US" altLang="ja-JP" sz="1000" b="1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53875" y="9336777"/>
            <a:ext cx="51203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お問い合わせ　</a:t>
            </a:r>
            <a:r>
              <a:rPr lang="ja-JP" altLang="en-US" sz="1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信州</a:t>
            </a:r>
            <a:r>
              <a:rPr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大学</a:t>
            </a:r>
            <a:r>
              <a:rPr lang="ja-JP" altLang="en-US" sz="1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医学部</a:t>
            </a:r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地域医療推進学講座　</a:t>
            </a:r>
            <a:endParaRPr kumimoji="1" lang="en-US" altLang="ja-JP" sz="16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  <a:r>
              <a:rPr kumimoji="1" lang="en-US" altLang="ja-JP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0263-37-2548</a:t>
            </a:r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kumimoji="1"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内線</a:t>
            </a:r>
            <a:r>
              <a:rPr kumimoji="1" lang="en-US" altLang="ja-JP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5890</a:t>
            </a:r>
            <a:r>
              <a:rPr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　担当：黒川　</a:t>
            </a:r>
            <a:r>
              <a:rPr kumimoji="1" lang="ja-JP" altLang="en-US" sz="11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まで</a:t>
            </a:r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kumimoji="1" lang="ja-JP" altLang="en-US" sz="16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31111" y="704528"/>
            <a:ext cx="4055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～地域</a:t>
            </a:r>
            <a:r>
              <a:rPr lang="ja-JP" alt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を支える専門家をお迎えして</a:t>
            </a:r>
            <a:r>
              <a:rPr kumimoji="1" lang="ja-JP" alt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～</a:t>
            </a:r>
            <a:endParaRPr kumimoji="1" lang="ja-JP" alt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64704" y="2100771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医学生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研修医・医師そして地域の皆様、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ふるって</a:t>
            </a:r>
            <a:r>
              <a:rPr kumimoji="1"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ご参加ください。</a:t>
            </a:r>
            <a:endParaRPr kumimoji="1" lang="ja-JP" altLang="en-US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9" name="ハート 38"/>
          <p:cNvSpPr/>
          <p:nvPr/>
        </p:nvSpPr>
        <p:spPr>
          <a:xfrm>
            <a:off x="3254546" y="6024063"/>
            <a:ext cx="216024" cy="216024"/>
          </a:xfrm>
          <a:prstGeom prst="heart">
            <a:avLst/>
          </a:prstGeom>
          <a:solidFill>
            <a:srgbClr val="FBC5FC"/>
          </a:solidFill>
          <a:ln>
            <a:solidFill>
              <a:srgbClr val="FBC5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星 5 39"/>
          <p:cNvSpPr/>
          <p:nvPr/>
        </p:nvSpPr>
        <p:spPr>
          <a:xfrm>
            <a:off x="1124744" y="3008784"/>
            <a:ext cx="288032" cy="257980"/>
          </a:xfrm>
          <a:prstGeom prst="star5">
            <a:avLst/>
          </a:prstGeom>
          <a:solidFill>
            <a:srgbClr val="FFFF99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284984" y="2826876"/>
            <a:ext cx="325149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 smtClean="0">
                <a:solidFill>
                  <a:schemeClr val="accent5">
                    <a:lumMod val="75000"/>
                  </a:schemeClr>
                </a:solidFill>
              </a:rPr>
              <a:t>「そういえばさぁ・・・子どもの頃、　</a:t>
            </a:r>
            <a:endParaRPr lang="en-US" altLang="ja-JP" sz="105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ja-JP" altLang="en-US" sz="1050" b="1" dirty="0">
                <a:solidFill>
                  <a:schemeClr val="accent5">
                    <a:lumMod val="75000"/>
                  </a:schemeClr>
                </a:solidFill>
              </a:rPr>
              <a:t>　</a:t>
            </a:r>
            <a:r>
              <a:rPr lang="ja-JP" altLang="en-US" sz="1050" b="1" dirty="0" smtClean="0">
                <a:solidFill>
                  <a:schemeClr val="accent5">
                    <a:lumMod val="75000"/>
                  </a:schemeClr>
                </a:solidFill>
              </a:rPr>
              <a:t>　　　子どもなりに、いろんなことを考えていたよね」　</a:t>
            </a:r>
            <a:endParaRPr lang="en-US" altLang="ja-JP" sz="105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573016" y="3258924"/>
            <a:ext cx="19046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 smtClean="0">
                <a:solidFill>
                  <a:schemeClr val="accent5">
                    <a:lumMod val="75000"/>
                  </a:schemeClr>
                </a:solidFill>
              </a:rPr>
              <a:t>「子育てのコツ</a:t>
            </a:r>
            <a:r>
              <a:rPr lang="ja-JP" altLang="en-US" sz="1050" b="1" dirty="0">
                <a:solidFill>
                  <a:schemeClr val="accent5">
                    <a:lumMod val="75000"/>
                  </a:schemeClr>
                </a:solidFill>
              </a:rPr>
              <a:t>、</a:t>
            </a:r>
            <a:r>
              <a:rPr lang="ja-JP" altLang="en-US" sz="1050" b="1" dirty="0" smtClean="0">
                <a:solidFill>
                  <a:schemeClr val="accent5">
                    <a:lumMod val="75000"/>
                  </a:schemeClr>
                </a:solidFill>
              </a:rPr>
              <a:t>知りたいな！</a:t>
            </a:r>
            <a:r>
              <a:rPr kumimoji="1" lang="ja-JP" altLang="en-US" sz="1050" b="1" dirty="0" smtClean="0">
                <a:solidFill>
                  <a:schemeClr val="accent5">
                    <a:lumMod val="75000"/>
                  </a:schemeClr>
                </a:solidFill>
              </a:rPr>
              <a:t>」</a:t>
            </a:r>
            <a:endParaRPr kumimoji="1" lang="ja-JP" altLang="en-US" sz="105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278025" y="5673080"/>
            <a:ext cx="19511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 smtClean="0">
                <a:solidFill>
                  <a:schemeClr val="accent5">
                    <a:lumMod val="75000"/>
                  </a:schemeClr>
                </a:solidFill>
              </a:rPr>
              <a:t>「こころって、不思議だよね</a:t>
            </a:r>
            <a:r>
              <a:rPr lang="ja-JP" altLang="en-US" sz="1050" b="1" dirty="0">
                <a:solidFill>
                  <a:schemeClr val="accent5">
                    <a:lumMod val="75000"/>
                  </a:schemeClr>
                </a:solidFill>
              </a:rPr>
              <a:t>・・</a:t>
            </a:r>
            <a:r>
              <a:rPr lang="ja-JP" altLang="en-US" sz="1050" b="1" dirty="0" smtClean="0">
                <a:solidFill>
                  <a:schemeClr val="accent5">
                    <a:lumMod val="75000"/>
                  </a:schemeClr>
                </a:solidFill>
              </a:rPr>
              <a:t>・</a:t>
            </a:r>
            <a:r>
              <a:rPr kumimoji="1" lang="ja-JP" altLang="en-US" sz="1050" b="1" dirty="0" smtClean="0">
                <a:solidFill>
                  <a:schemeClr val="accent5">
                    <a:lumMod val="75000"/>
                  </a:schemeClr>
                </a:solidFill>
              </a:rPr>
              <a:t>」</a:t>
            </a:r>
            <a:endParaRPr kumimoji="1" lang="ja-JP" altLang="en-US" sz="105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501008" y="5961112"/>
            <a:ext cx="26019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 smtClean="0">
                <a:solidFill>
                  <a:schemeClr val="accent5">
                    <a:lumMod val="75000"/>
                  </a:schemeClr>
                </a:solidFill>
              </a:rPr>
              <a:t>「精神科</a:t>
            </a:r>
            <a:r>
              <a:rPr lang="ja-JP" altLang="en-US" sz="1050" b="1" dirty="0" smtClean="0">
                <a:solidFill>
                  <a:schemeClr val="accent5">
                    <a:lumMod val="75000"/>
                  </a:schemeClr>
                </a:solidFill>
              </a:rPr>
              <a:t>医の仕事について、知りたいな！</a:t>
            </a:r>
            <a:r>
              <a:rPr kumimoji="1" lang="ja-JP" altLang="en-US" sz="1050" b="1" dirty="0" smtClean="0">
                <a:solidFill>
                  <a:schemeClr val="accent5">
                    <a:lumMod val="75000"/>
                  </a:schemeClr>
                </a:solidFill>
              </a:rPr>
              <a:t>」</a:t>
            </a:r>
            <a:endParaRPr kumimoji="1" lang="ja-JP" altLang="en-US" sz="105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28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108</Words>
  <Application>Microsoft Office PowerPoint</Application>
  <PresentationFormat>A4 210 x 297 mm</PresentationFormat>
  <Paragraphs>44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地域医療2014</dc:creator>
  <cp:lastModifiedBy>地域医療推進学</cp:lastModifiedBy>
  <cp:revision>144</cp:revision>
  <cp:lastPrinted>2015-10-01T01:01:51Z</cp:lastPrinted>
  <dcterms:created xsi:type="dcterms:W3CDTF">2015-07-03T01:40:10Z</dcterms:created>
  <dcterms:modified xsi:type="dcterms:W3CDTF">2015-10-01T01:03:39Z</dcterms:modified>
</cp:coreProperties>
</file>